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746" r:id="rId4"/>
  </p:sldMasterIdLst>
  <p:notesMasterIdLst>
    <p:notesMasterId r:id="rId54"/>
  </p:notesMasterIdLst>
  <p:sldIdLst>
    <p:sldId id="274" r:id="rId5"/>
    <p:sldId id="279" r:id="rId6"/>
    <p:sldId id="257" r:id="rId7"/>
    <p:sldId id="259" r:id="rId8"/>
    <p:sldId id="278" r:id="rId9"/>
    <p:sldId id="299" r:id="rId10"/>
    <p:sldId id="281" r:id="rId11"/>
    <p:sldId id="283" r:id="rId12"/>
    <p:sldId id="285" r:id="rId13"/>
    <p:sldId id="282" r:id="rId14"/>
    <p:sldId id="294" r:id="rId15"/>
    <p:sldId id="300" r:id="rId16"/>
    <p:sldId id="301" r:id="rId17"/>
    <p:sldId id="336" r:id="rId18"/>
    <p:sldId id="354" r:id="rId19"/>
    <p:sldId id="356" r:id="rId20"/>
    <p:sldId id="287" r:id="rId21"/>
    <p:sldId id="337" r:id="rId22"/>
    <p:sldId id="347" r:id="rId23"/>
    <p:sldId id="288" r:id="rId24"/>
    <p:sldId id="357" r:id="rId25"/>
    <p:sldId id="339" r:id="rId26"/>
    <p:sldId id="348" r:id="rId27"/>
    <p:sldId id="265" r:id="rId28"/>
    <p:sldId id="338" r:id="rId29"/>
    <p:sldId id="269" r:id="rId30"/>
    <p:sldId id="340" r:id="rId31"/>
    <p:sldId id="352" r:id="rId32"/>
    <p:sldId id="290" r:id="rId33"/>
    <p:sldId id="341" r:id="rId34"/>
    <p:sldId id="349" r:id="rId35"/>
    <p:sldId id="292" r:id="rId36"/>
    <p:sldId id="293" r:id="rId37"/>
    <p:sldId id="271" r:id="rId38"/>
    <p:sldId id="342" r:id="rId39"/>
    <p:sldId id="343" r:id="rId40"/>
    <p:sldId id="350" r:id="rId41"/>
    <p:sldId id="291" r:id="rId42"/>
    <p:sldId id="263" r:id="rId43"/>
    <p:sldId id="286" r:id="rId44"/>
    <p:sldId id="351" r:id="rId45"/>
    <p:sldId id="277" r:id="rId46"/>
    <p:sldId id="359" r:id="rId47"/>
    <p:sldId id="295" r:id="rId48"/>
    <p:sldId id="296" r:id="rId49"/>
    <p:sldId id="298" r:id="rId50"/>
    <p:sldId id="346" r:id="rId51"/>
    <p:sldId id="345" r:id="rId52"/>
    <p:sldId id="262" r:id="rId5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BA8B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D00A231-0585-4319-949C-8051C8AC566F}" v="2664" dt="2020-07-07T05:47:42.62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838" autoAdjust="0"/>
    <p:restoredTop sz="93184" autoAdjust="0"/>
  </p:normalViewPr>
  <p:slideViewPr>
    <p:cSldViewPr snapToGrid="0">
      <p:cViewPr>
        <p:scale>
          <a:sx n="75" d="100"/>
          <a:sy n="75" d="100"/>
        </p:scale>
        <p:origin x="894" y="543"/>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8569481-D196-4D73-B880-037148CE2230}" type="datetimeFigureOut">
              <a:rPr lang="en-US" smtClean="0"/>
              <a:t>8/4/2020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18CC1FC-3B0C-4D13-B1A9-E893BF67DCBA}" type="slidenum">
              <a:rPr lang="en-US" smtClean="0"/>
              <a:t>‹#›</a:t>
            </a:fld>
            <a:endParaRPr lang="en-US"/>
          </a:p>
        </p:txBody>
      </p:sp>
    </p:spTree>
    <p:extLst>
      <p:ext uri="{BB962C8B-B14F-4D97-AF65-F5344CB8AC3E}">
        <p14:creationId xmlns:p14="http://schemas.microsoft.com/office/powerpoint/2010/main" val="22679542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Hey folks, Wely here, I am a CSA in Microsoft APAC.</a:t>
            </a:r>
          </a:p>
          <a:p>
            <a:r>
              <a:rPr lang="en-US" dirty="0"/>
              <a:t>Today, I am going to start an initiative called Azure Reference Architecture Solution Demo.</a:t>
            </a:r>
          </a:p>
        </p:txBody>
      </p:sp>
      <p:sp>
        <p:nvSpPr>
          <p:cNvPr id="4" name="Slide Number Placeholder 3"/>
          <p:cNvSpPr>
            <a:spLocks noGrp="1"/>
          </p:cNvSpPr>
          <p:nvPr>
            <p:ph type="sldNum" sz="quarter" idx="5"/>
          </p:nvPr>
        </p:nvSpPr>
        <p:spPr/>
        <p:txBody>
          <a:bodyPr/>
          <a:lstStyle/>
          <a:p>
            <a:fld id="{318CC1FC-3B0C-4D13-B1A9-E893BF67DCBA}" type="slidenum">
              <a:rPr lang="en-US" smtClean="0"/>
              <a:t>1</a:t>
            </a:fld>
            <a:endParaRPr lang="en-US"/>
          </a:p>
        </p:txBody>
      </p:sp>
    </p:spTree>
    <p:extLst>
      <p:ext uri="{BB962C8B-B14F-4D97-AF65-F5344CB8AC3E}">
        <p14:creationId xmlns:p14="http://schemas.microsoft.com/office/powerpoint/2010/main" val="2855866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next service is Azure TM. </a:t>
            </a:r>
          </a:p>
          <a:p>
            <a:endParaRPr lang="en-US" dirty="0"/>
          </a:p>
          <a:p>
            <a:r>
              <a:rPr lang="en-US" dirty="0"/>
              <a:t>TM is global-</a:t>
            </a:r>
            <a:r>
              <a:rPr lang="en-US" dirty="0" err="1"/>
              <a:t>dns</a:t>
            </a:r>
            <a:r>
              <a:rPr lang="en-US" dirty="0"/>
              <a:t> traffic load balancer, which enables you to distribute the traffic globally. </a:t>
            </a:r>
          </a:p>
          <a:p>
            <a:r>
              <a:rPr lang="en-US" dirty="0"/>
              <a:t>Not only it works with Azure services such as cloud service and app Services, it also work with any public </a:t>
            </a:r>
            <a:r>
              <a:rPr lang="en-US" dirty="0" err="1"/>
              <a:t>ip</a:t>
            </a:r>
            <a:r>
              <a:rPr lang="en-US" dirty="0"/>
              <a:t> address or public domain. </a:t>
            </a:r>
          </a:p>
          <a:p>
            <a:endParaRPr lang="en-US" dirty="0"/>
          </a:p>
          <a:p>
            <a:r>
              <a:rPr lang="en-US" dirty="0"/>
              <a:t>So, here’re how it works:</a:t>
            </a:r>
          </a:p>
          <a:p>
            <a:pPr marL="171450" indent="-171450">
              <a:buFontTx/>
              <a:buChar char="-"/>
            </a:pPr>
            <a:r>
              <a:rPr lang="en-US" dirty="0"/>
              <a:t>Firstly you create a TM profile by defining the endpoint name, which will eventually become your domain </a:t>
            </a:r>
          </a:p>
          <a:p>
            <a:pPr marL="171450" indent="-171450">
              <a:buFontTx/>
              <a:buChar char="-"/>
            </a:pPr>
            <a:r>
              <a:rPr lang="en-US" dirty="0"/>
              <a:t>You then register endpoints of your apps (either in form of </a:t>
            </a:r>
            <a:r>
              <a:rPr lang="en-US" dirty="0" err="1"/>
              <a:t>ip</a:t>
            </a:r>
            <a:r>
              <a:rPr lang="en-US" dirty="0"/>
              <a:t> address or domain name) to the TM</a:t>
            </a:r>
          </a:p>
          <a:p>
            <a:pPr marL="171450" indent="-171450">
              <a:buFontTx/>
              <a:buChar char="-"/>
            </a:pPr>
            <a:r>
              <a:rPr lang="en-US" dirty="0"/>
              <a:t>Subsequently you define the LB or traffic routing method. We have 6 methods today. Each of them can be used to solve different scenario. </a:t>
            </a:r>
          </a:p>
          <a:p>
            <a:pPr marL="171450" indent="-171450">
              <a:buFontTx/>
              <a:buChar char="-"/>
            </a:pPr>
            <a:r>
              <a:rPr lang="en-US" dirty="0"/>
              <a:t>We will be using Priority in this demo.</a:t>
            </a:r>
          </a:p>
          <a:p>
            <a:pPr marL="171450" indent="-171450">
              <a:buFontTx/>
              <a:buChar char="-"/>
            </a:pPr>
            <a:r>
              <a:rPr lang="en-US" dirty="0"/>
              <a:t>You also need to define other settings such as:</a:t>
            </a:r>
          </a:p>
          <a:p>
            <a:pPr marL="628650" lvl="1" indent="-171450">
              <a:buFontTx/>
              <a:buChar char="-"/>
            </a:pPr>
            <a:r>
              <a:rPr lang="en-US" dirty="0"/>
              <a:t>port, we support http, https, or </a:t>
            </a:r>
            <a:r>
              <a:rPr lang="en-US" dirty="0" err="1"/>
              <a:t>tcp</a:t>
            </a:r>
            <a:r>
              <a:rPr lang="en-US" dirty="0"/>
              <a:t>; </a:t>
            </a:r>
          </a:p>
          <a:p>
            <a:pPr marL="628650" lvl="1" indent="-171450">
              <a:buFontTx/>
              <a:buChar char="-"/>
            </a:pPr>
            <a:r>
              <a:rPr lang="en-US" dirty="0"/>
              <a:t>Another important setting is </a:t>
            </a:r>
            <a:r>
              <a:rPr lang="en-US" b="1" dirty="0"/>
              <a:t>probing interval </a:t>
            </a:r>
            <a:r>
              <a:rPr lang="en-US" dirty="0"/>
              <a:t>which determines how frequent do you want the traffic manager to check your application’s heartbeat. </a:t>
            </a:r>
          </a:p>
          <a:p>
            <a:pPr marL="628650" lvl="1" indent="-171450">
              <a:buFontTx/>
              <a:buChar char="-"/>
            </a:pPr>
            <a:r>
              <a:rPr lang="en-US" dirty="0"/>
              <a:t>Finally about tolerated number of failures, which determines how many time do you tolerated the failure to invoke the endpoint failover  </a:t>
            </a:r>
          </a:p>
          <a:p>
            <a:pPr marL="171450" lvl="0" indent="-171450">
              <a:buFontTx/>
              <a:buChar char="-"/>
            </a:pPr>
            <a:endParaRPr lang="en-US" dirty="0"/>
          </a:p>
          <a:p>
            <a:pPr marL="0" lvl="0" indent="0">
              <a:buFontTx/>
              <a:buNone/>
            </a:pPr>
            <a:r>
              <a:rPr lang="en-US" dirty="0"/>
              <a:t>One notable thing about TM is the 4 nine SLA, which is higher than other Azure services.</a:t>
            </a:r>
          </a:p>
        </p:txBody>
      </p:sp>
      <p:sp>
        <p:nvSpPr>
          <p:cNvPr id="4" name="Slide Number Placeholder 3"/>
          <p:cNvSpPr>
            <a:spLocks noGrp="1"/>
          </p:cNvSpPr>
          <p:nvPr>
            <p:ph type="sldNum" sz="quarter" idx="5"/>
          </p:nvPr>
        </p:nvSpPr>
        <p:spPr/>
        <p:txBody>
          <a:bodyPr/>
          <a:lstStyle/>
          <a:p>
            <a:fld id="{318CC1FC-3B0C-4D13-B1A9-E893BF67DCBA}" type="slidenum">
              <a:rPr lang="en-US" smtClean="0"/>
              <a:t>10</a:t>
            </a:fld>
            <a:endParaRPr lang="en-US"/>
          </a:p>
        </p:txBody>
      </p:sp>
    </p:spTree>
    <p:extLst>
      <p:ext uri="{BB962C8B-B14F-4D97-AF65-F5344CB8AC3E}">
        <p14:creationId xmlns:p14="http://schemas.microsoft.com/office/powerpoint/2010/main" val="12291719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the reason why it has much higher SLA is the fact that TM is a global or non-regional service. </a:t>
            </a:r>
          </a:p>
          <a:p>
            <a:r>
              <a:rPr lang="en-US" dirty="0"/>
              <a:t>Unlike, typical Azure services, you don’t need to specify the region / data center location during the provisioning of the TM profile.</a:t>
            </a:r>
          </a:p>
          <a:p>
            <a:r>
              <a:rPr lang="en-US" dirty="0"/>
              <a:t>This is because TM will in fact be deployed globally into multiple regions.</a:t>
            </a:r>
          </a:p>
        </p:txBody>
      </p:sp>
      <p:sp>
        <p:nvSpPr>
          <p:cNvPr id="4" name="Slide Number Placeholder 3"/>
          <p:cNvSpPr>
            <a:spLocks noGrp="1"/>
          </p:cNvSpPr>
          <p:nvPr>
            <p:ph type="sldNum" sz="quarter" idx="5"/>
          </p:nvPr>
        </p:nvSpPr>
        <p:spPr/>
        <p:txBody>
          <a:bodyPr/>
          <a:lstStyle/>
          <a:p>
            <a:fld id="{318CC1FC-3B0C-4D13-B1A9-E893BF67DCBA}" type="slidenum">
              <a:rPr lang="en-US" smtClean="0"/>
              <a:t>11</a:t>
            </a:fld>
            <a:endParaRPr lang="en-US"/>
          </a:p>
        </p:txBody>
      </p:sp>
    </p:spTree>
    <p:extLst>
      <p:ext uri="{BB962C8B-B14F-4D97-AF65-F5344CB8AC3E}">
        <p14:creationId xmlns:p14="http://schemas.microsoft.com/office/powerpoint/2010/main" val="27559541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switch our gear to Azure Event Hubs. </a:t>
            </a:r>
          </a:p>
          <a:p>
            <a:r>
              <a:rPr lang="en-US" dirty="0"/>
              <a:t>Think about Event Hubs as a highly scalable real-time data ingestion service, which allows you to stream millions of events per second. </a:t>
            </a:r>
          </a:p>
          <a:p>
            <a:r>
              <a:rPr lang="en-US" dirty="0"/>
              <a:t>It’s often used in big data pipelines. </a:t>
            </a:r>
          </a:p>
          <a:p>
            <a:r>
              <a:rPr lang="en-US" dirty="0"/>
              <a:t>It supports popular protocols such as AMQP, HTTPS, or Apache Kafka.</a:t>
            </a:r>
          </a:p>
          <a:p>
            <a:endParaRPr lang="en-US" dirty="0"/>
          </a:p>
          <a:p>
            <a:r>
              <a:rPr lang="en-US" dirty="0"/>
              <a:t>To use Event Hubs, you first need to connect to the event publishers. This could be any devices with the supported protocol or other Azure services.</a:t>
            </a:r>
          </a:p>
          <a:p>
            <a:r>
              <a:rPr lang="en-US" dirty="0"/>
              <a:t>You can then dispatch those events into different event consumers, which could be a custom service or Azure services such as Stream Analytics which we will be discussing next.</a:t>
            </a:r>
          </a:p>
        </p:txBody>
      </p:sp>
      <p:sp>
        <p:nvSpPr>
          <p:cNvPr id="4" name="Slide Number Placeholder 3"/>
          <p:cNvSpPr>
            <a:spLocks noGrp="1"/>
          </p:cNvSpPr>
          <p:nvPr>
            <p:ph type="sldNum" sz="quarter" idx="5"/>
          </p:nvPr>
        </p:nvSpPr>
        <p:spPr/>
        <p:txBody>
          <a:bodyPr/>
          <a:lstStyle/>
          <a:p>
            <a:fld id="{318CC1FC-3B0C-4D13-B1A9-E893BF67DCBA}" type="slidenum">
              <a:rPr lang="en-US" smtClean="0"/>
              <a:t>12</a:t>
            </a:fld>
            <a:endParaRPr lang="en-US"/>
          </a:p>
        </p:txBody>
      </p:sp>
    </p:spTree>
    <p:extLst>
      <p:ext uri="{BB962C8B-B14F-4D97-AF65-F5344CB8AC3E}">
        <p14:creationId xmlns:p14="http://schemas.microsoft.com/office/powerpoint/2010/main" val="39659266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Typical messages or events sent from devices are in rather raw format. We need to further process or analyze them to make them into more meaningful information. This is where Stream Analytics can help us perform the analysis with SQL-like query in Realtime. </a:t>
            </a:r>
          </a:p>
          <a:p>
            <a:endParaRPr lang="en-US" dirty="0"/>
          </a:p>
          <a:p>
            <a:r>
              <a:rPr lang="en-US" dirty="0"/>
              <a:t>We can then push the processed data to data store such as Cosmos DB, SQL Database, or Power Bi. We can also invoke Azure Function directly just like what we’ll be doing in our demo. </a:t>
            </a:r>
          </a:p>
        </p:txBody>
      </p:sp>
      <p:sp>
        <p:nvSpPr>
          <p:cNvPr id="4" name="Slide Number Placeholder 3"/>
          <p:cNvSpPr>
            <a:spLocks noGrp="1"/>
          </p:cNvSpPr>
          <p:nvPr>
            <p:ph type="sldNum" sz="quarter" idx="5"/>
          </p:nvPr>
        </p:nvSpPr>
        <p:spPr/>
        <p:txBody>
          <a:bodyPr/>
          <a:lstStyle/>
          <a:p>
            <a:fld id="{318CC1FC-3B0C-4D13-B1A9-E893BF67DCBA}" type="slidenum">
              <a:rPr lang="en-US" smtClean="0"/>
              <a:t>13</a:t>
            </a:fld>
            <a:endParaRPr lang="en-US"/>
          </a:p>
        </p:txBody>
      </p:sp>
    </p:spTree>
    <p:extLst>
      <p:ext uri="{BB962C8B-B14F-4D97-AF65-F5344CB8AC3E}">
        <p14:creationId xmlns:p14="http://schemas.microsoft.com/office/powerpoint/2010/main" val="13616870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Functions is serverless compute, which enables developers to write and run app or </a:t>
            </a:r>
            <a:r>
              <a:rPr lang="en-US" dirty="0" err="1"/>
              <a:t>api</a:t>
            </a:r>
            <a:r>
              <a:rPr lang="en-US" dirty="0"/>
              <a:t> in a very rapid way.</a:t>
            </a:r>
          </a:p>
          <a:p>
            <a:endParaRPr lang="en-US" dirty="0"/>
          </a:p>
          <a:p>
            <a:r>
              <a:rPr lang="en-US" dirty="0"/>
              <a:t>It has integrated programing model so-called triggers and bindings, which simplify the way we program, especially interacting with other services.</a:t>
            </a:r>
          </a:p>
          <a:p>
            <a:r>
              <a:rPr lang="en-US" dirty="0"/>
              <a:t>You can develop Azure Functions locally with your preferred editor such as VS Code or Visual Studio. Or you may also use web-based interface for light editing experience.</a:t>
            </a:r>
          </a:p>
          <a:p>
            <a:r>
              <a:rPr lang="en-US" dirty="0"/>
              <a:t>Azure Functions is a fully open source project, you can find the runtime, sample code, </a:t>
            </a:r>
            <a:r>
              <a:rPr lang="en-US" dirty="0" err="1"/>
              <a:t>sdk</a:t>
            </a:r>
            <a:r>
              <a:rPr lang="en-US" dirty="0"/>
              <a:t>, </a:t>
            </a:r>
            <a:r>
              <a:rPr lang="en-US" dirty="0" err="1"/>
              <a:t>etc</a:t>
            </a:r>
            <a:r>
              <a:rPr lang="en-US" dirty="0"/>
              <a:t> on GitHub. </a:t>
            </a:r>
          </a:p>
          <a:p>
            <a:r>
              <a:rPr lang="en-US" dirty="0"/>
              <a:t>Not only you can run Azure Functions on Azure, you can also run it on your local machine or any other environment. </a:t>
            </a:r>
          </a:p>
        </p:txBody>
      </p:sp>
      <p:sp>
        <p:nvSpPr>
          <p:cNvPr id="4" name="Slide Number Placeholder 3"/>
          <p:cNvSpPr>
            <a:spLocks noGrp="1"/>
          </p:cNvSpPr>
          <p:nvPr>
            <p:ph type="sldNum" sz="quarter" idx="10"/>
          </p:nvPr>
        </p:nvSpPr>
        <p:spPr/>
        <p:txBody>
          <a:bodyPr/>
          <a:lstStyle/>
          <a:p>
            <a:fld id="{9DDDB1C8-BABC-4722-AFCC-130D14D20E88}" type="slidenum">
              <a:rPr lang="en-US" smtClean="0"/>
              <a:t>14</a:t>
            </a:fld>
            <a:endParaRPr lang="en-US"/>
          </a:p>
        </p:txBody>
      </p:sp>
    </p:spTree>
    <p:extLst>
      <p:ext uri="{BB962C8B-B14F-4D97-AF65-F5344CB8AC3E}">
        <p14:creationId xmlns:p14="http://schemas.microsoft.com/office/powerpoint/2010/main" val="18967521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Moving on, we’ll discuss about Azure Logic Apps. While Azure Function is serverless platform for executing your codes, think about Logic Apps as serverless platform for running workflow.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 allows you to design business process workflow with a UI designer, from Visual Studio or directly on the Azure Portal.</a:t>
            </a:r>
          </a:p>
          <a:p>
            <a:r>
              <a:rPr lang="en-US" dirty="0"/>
              <a:t>You could build workflow for scenario such as cloud to on-premise integration, business to business data exchanges, or business to social media workflow. </a:t>
            </a:r>
          </a:p>
          <a:p>
            <a:endParaRPr lang="en-US" dirty="0"/>
          </a:p>
          <a:p>
            <a:r>
              <a:rPr lang="en-US" dirty="0"/>
              <a:t>It comes with more than 200 connectors that allows you to design your workflow efficiently. And we are constantly adding more and more connectors.</a:t>
            </a:r>
          </a:p>
        </p:txBody>
      </p:sp>
      <p:sp>
        <p:nvSpPr>
          <p:cNvPr id="4" name="Slide Number Placeholder 3"/>
          <p:cNvSpPr>
            <a:spLocks noGrp="1"/>
          </p:cNvSpPr>
          <p:nvPr>
            <p:ph type="sldNum" sz="quarter" idx="5"/>
          </p:nvPr>
        </p:nvSpPr>
        <p:spPr/>
        <p:txBody>
          <a:bodyPr/>
          <a:lstStyle/>
          <a:p>
            <a:fld id="{318CC1FC-3B0C-4D13-B1A9-E893BF67DCBA}" type="slidenum">
              <a:rPr lang="en-US" smtClean="0"/>
              <a:t>15</a:t>
            </a:fld>
            <a:endParaRPr lang="en-US"/>
          </a:p>
        </p:txBody>
      </p:sp>
    </p:spTree>
    <p:extLst>
      <p:ext uri="{BB962C8B-B14F-4D97-AF65-F5344CB8AC3E}">
        <p14:creationId xmlns:p14="http://schemas.microsoft.com/office/powerpoint/2010/main" val="35306564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just some of the connectors that you can leverage to design your workflow.</a:t>
            </a:r>
          </a:p>
          <a:p>
            <a:r>
              <a:rPr lang="en-US" dirty="0"/>
              <a:t>As can be seen, we have several connectors from Azure services including Event Hubs, Event Grids, and Log Analytics.</a:t>
            </a:r>
          </a:p>
          <a:p>
            <a:r>
              <a:rPr lang="en-US" dirty="0"/>
              <a:t>We also have many connectors from broader Microsoft services such as Office 365 Outlook, Cognitive Services, and Teams.</a:t>
            </a:r>
          </a:p>
          <a:p>
            <a:endParaRPr lang="en-US" dirty="0"/>
          </a:p>
          <a:p>
            <a:r>
              <a:rPr lang="en-US" dirty="0"/>
              <a:t>Not only just supporting Microsoft services, we also have connectors which connects to 3</a:t>
            </a:r>
            <a:r>
              <a:rPr lang="en-US" baseline="30000" dirty="0"/>
              <a:t>rd</a:t>
            </a:r>
            <a:r>
              <a:rPr lang="en-US" dirty="0"/>
              <a:t> party services such as Facebook, Twitter, </a:t>
            </a:r>
            <a:r>
              <a:rPr lang="en-US" dirty="0" err="1"/>
              <a:t>EventBrite</a:t>
            </a:r>
            <a:r>
              <a:rPr lang="en-US" dirty="0"/>
              <a:t>, </a:t>
            </a:r>
            <a:r>
              <a:rPr lang="en-US" dirty="0" err="1"/>
              <a:t>Docusign</a:t>
            </a:r>
            <a:r>
              <a:rPr lang="en-US" dirty="0"/>
              <a:t>, and so many more.</a:t>
            </a:r>
          </a:p>
          <a:p>
            <a:endParaRPr lang="en-US" dirty="0"/>
          </a:p>
          <a:p>
            <a:r>
              <a:rPr lang="en-US" dirty="0"/>
              <a:t>If you can’t find the connectors you need, you could either built your own connector or simply leverage common connector such as HTTP connector.</a:t>
            </a:r>
          </a:p>
        </p:txBody>
      </p:sp>
      <p:sp>
        <p:nvSpPr>
          <p:cNvPr id="4" name="Slide Number Placeholder 3"/>
          <p:cNvSpPr>
            <a:spLocks noGrp="1"/>
          </p:cNvSpPr>
          <p:nvPr>
            <p:ph type="sldNum" sz="quarter" idx="5"/>
          </p:nvPr>
        </p:nvSpPr>
        <p:spPr/>
        <p:txBody>
          <a:bodyPr/>
          <a:lstStyle/>
          <a:p>
            <a:fld id="{318CC1FC-3B0C-4D13-B1A9-E893BF67DCBA}" type="slidenum">
              <a:rPr lang="en-US" smtClean="0"/>
              <a:t>16</a:t>
            </a:fld>
            <a:endParaRPr lang="en-US"/>
          </a:p>
        </p:txBody>
      </p:sp>
    </p:spTree>
    <p:extLst>
      <p:ext uri="{BB962C8B-B14F-4D97-AF65-F5344CB8AC3E}">
        <p14:creationId xmlns:p14="http://schemas.microsoft.com/office/powerpoint/2010/main" val="34518706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addition to Azure services, we will be also using two client tools during the demo.</a:t>
            </a:r>
          </a:p>
          <a:p>
            <a:r>
              <a:rPr lang="en-US" dirty="0"/>
              <a:t>The first one is postman, a very handy and popular tool that enables us to send and inspect http request.</a:t>
            </a:r>
          </a:p>
          <a:p>
            <a:r>
              <a:rPr lang="en-US" dirty="0"/>
              <a:t>Postman can be installed on multiple platform including Windows, Linux, and Mac. </a:t>
            </a:r>
          </a:p>
          <a:p>
            <a:endParaRPr lang="en-US" dirty="0"/>
          </a:p>
          <a:p>
            <a:r>
              <a:rPr lang="en-US" dirty="0"/>
              <a:t>Another tool that we’ll be using is Apache </a:t>
            </a:r>
            <a:r>
              <a:rPr lang="en-US" dirty="0" err="1"/>
              <a:t>Jmeter</a:t>
            </a:r>
            <a:r>
              <a:rPr lang="en-US" dirty="0"/>
              <a:t>, an open source software built on Java, which usually used to perform load tests.</a:t>
            </a:r>
          </a:p>
          <a:p>
            <a:r>
              <a:rPr lang="en-US" dirty="0"/>
              <a:t>It comes with very flexible and rich configuration options to construct the load testing preference.</a:t>
            </a:r>
          </a:p>
          <a:p>
            <a:r>
              <a:rPr lang="en-US" dirty="0"/>
              <a:t>I will install it on an Azure VM. </a:t>
            </a:r>
          </a:p>
          <a:p>
            <a:r>
              <a:rPr lang="en-US" dirty="0"/>
              <a:t>In our scenario, we are not using it for load testing, but rather periodically making request to check the availability of our app. </a:t>
            </a:r>
          </a:p>
        </p:txBody>
      </p:sp>
      <p:sp>
        <p:nvSpPr>
          <p:cNvPr id="4" name="Slide Number Placeholder 3"/>
          <p:cNvSpPr>
            <a:spLocks noGrp="1"/>
          </p:cNvSpPr>
          <p:nvPr>
            <p:ph type="sldNum" sz="quarter" idx="5"/>
          </p:nvPr>
        </p:nvSpPr>
        <p:spPr/>
        <p:txBody>
          <a:bodyPr/>
          <a:lstStyle/>
          <a:p>
            <a:fld id="{318CC1FC-3B0C-4D13-B1A9-E893BF67DCBA}" type="slidenum">
              <a:rPr lang="en-US" smtClean="0"/>
              <a:t>17</a:t>
            </a:fld>
            <a:endParaRPr lang="en-US"/>
          </a:p>
        </p:txBody>
      </p:sp>
    </p:spTree>
    <p:extLst>
      <p:ext uri="{BB962C8B-B14F-4D97-AF65-F5344CB8AC3E}">
        <p14:creationId xmlns:p14="http://schemas.microsoft.com/office/powerpoint/2010/main" val="14285455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That’s all for the second video. Thanks so much for watching. I’ll see you in the next one.</a:t>
            </a:r>
          </a:p>
        </p:txBody>
      </p:sp>
      <p:sp>
        <p:nvSpPr>
          <p:cNvPr id="4" name="Slide Number Placeholder 3"/>
          <p:cNvSpPr>
            <a:spLocks noGrp="1"/>
          </p:cNvSpPr>
          <p:nvPr>
            <p:ph type="sldNum" sz="quarter" idx="5"/>
          </p:nvPr>
        </p:nvSpPr>
        <p:spPr/>
        <p:txBody>
          <a:bodyPr/>
          <a:lstStyle/>
          <a:p>
            <a:fld id="{318CC1FC-3B0C-4D13-B1A9-E893BF67DCBA}" type="slidenum">
              <a:rPr lang="en-US" smtClean="0"/>
              <a:t>18</a:t>
            </a:fld>
            <a:endParaRPr lang="en-US"/>
          </a:p>
        </p:txBody>
      </p:sp>
    </p:spTree>
    <p:extLst>
      <p:ext uri="{BB962C8B-B14F-4D97-AF65-F5344CB8AC3E}">
        <p14:creationId xmlns:p14="http://schemas.microsoft.com/office/powerpoint/2010/main" val="18606854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18CC1FC-3B0C-4D13-B1A9-E893BF67DCBA}" type="slidenum">
              <a:rPr lang="en-US" smtClean="0"/>
              <a:t>19</a:t>
            </a:fld>
            <a:endParaRPr lang="en-US"/>
          </a:p>
        </p:txBody>
      </p:sp>
    </p:spTree>
    <p:extLst>
      <p:ext uri="{BB962C8B-B14F-4D97-AF65-F5344CB8AC3E}">
        <p14:creationId xmlns:p14="http://schemas.microsoft.com/office/powerpoint/2010/main" val="14289876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You may be aware that we have many available reference architecture and documentation in Azure . This certainly helps giving idea to some of our customers visualizing how it may look like. However, unless you really implement them, or else you may not be aware about the details, what works, what doesn’t, what are the pros and cons when choosing one architecture over another.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That’s exactly the motivation of this initiative. Implementing and refining the architecture in real actions.  </a:t>
            </a:r>
          </a:p>
          <a:p>
            <a:endParaRPr lang="en-US" dirty="0"/>
          </a:p>
          <a:p>
            <a:r>
              <a:rPr lang="en-US" dirty="0"/>
              <a:t>This initiative will be implemented with 3 principles: Firstly it is the feasibility, which we will ensure that the architectures are indeed feasible in the implementation. In many cases, we will refine and improve them.</a:t>
            </a:r>
          </a:p>
          <a:p>
            <a:r>
              <a:rPr lang="en-US" dirty="0"/>
              <a:t>Secondly, it is about the reusability. We make the demo template and sample code available in GitHub so that you can easily deploy them by your own.</a:t>
            </a:r>
          </a:p>
          <a:p>
            <a:r>
              <a:rPr lang="en-US" dirty="0"/>
              <a:t>Lastly, it is about clarity. We will produce multiple videos starting from crash course of each services and tools used in demo all the way to the actual demos in action. </a:t>
            </a:r>
          </a:p>
        </p:txBody>
      </p:sp>
      <p:sp>
        <p:nvSpPr>
          <p:cNvPr id="4" name="Slide Number Placeholder 3"/>
          <p:cNvSpPr>
            <a:spLocks noGrp="1"/>
          </p:cNvSpPr>
          <p:nvPr>
            <p:ph type="sldNum" sz="quarter" idx="5"/>
          </p:nvPr>
        </p:nvSpPr>
        <p:spPr/>
        <p:txBody>
          <a:bodyPr/>
          <a:lstStyle/>
          <a:p>
            <a:fld id="{318CC1FC-3B0C-4D13-B1A9-E893BF67DCBA}" type="slidenum">
              <a:rPr lang="en-US" smtClean="0"/>
              <a:t>2</a:t>
            </a:fld>
            <a:endParaRPr lang="en-US"/>
          </a:p>
        </p:txBody>
      </p:sp>
    </p:spTree>
    <p:extLst>
      <p:ext uri="{BB962C8B-B14F-4D97-AF65-F5344CB8AC3E}">
        <p14:creationId xmlns:p14="http://schemas.microsoft.com/office/powerpoint/2010/main" val="310597291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Start from DB in each Resource Group;</a:t>
            </a:r>
          </a:p>
          <a:p>
            <a:r>
              <a:rPr lang="en-US" dirty="0"/>
              <a:t>Show fa</a:t>
            </a:r>
          </a:p>
          <a:p>
            <a:r>
              <a:rPr lang="en-US" dirty="0"/>
              <a:t>Database:</a:t>
            </a:r>
          </a:p>
          <a:p>
            <a:pPr marL="171450" indent="-171450">
              <a:buFontTx/>
              <a:buChar char="-"/>
            </a:pPr>
            <a:r>
              <a:rPr lang="en-US" dirty="0"/>
              <a:t>Table Order</a:t>
            </a:r>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318CC1FC-3B0C-4D13-B1A9-E893BF67DCBA}" type="slidenum">
              <a:rPr lang="en-US" smtClean="0"/>
              <a:t>20</a:t>
            </a:fld>
            <a:endParaRPr lang="en-US"/>
          </a:p>
        </p:txBody>
      </p:sp>
    </p:spTree>
    <p:extLst>
      <p:ext uri="{BB962C8B-B14F-4D97-AF65-F5344CB8AC3E}">
        <p14:creationId xmlns:p14="http://schemas.microsoft.com/office/powerpoint/2010/main" val="24652958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Start from DB in each Resource Group;</a:t>
            </a:r>
          </a:p>
          <a:p>
            <a:r>
              <a:rPr lang="en-US" dirty="0"/>
              <a:t>Show fa</a:t>
            </a:r>
          </a:p>
          <a:p>
            <a:r>
              <a:rPr lang="en-US" dirty="0"/>
              <a:t>Database:</a:t>
            </a:r>
          </a:p>
          <a:p>
            <a:pPr marL="171450" indent="-171450">
              <a:buFontTx/>
              <a:buChar char="-"/>
            </a:pPr>
            <a:r>
              <a:rPr lang="en-US" dirty="0"/>
              <a:t>Table Order</a:t>
            </a:r>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318CC1FC-3B0C-4D13-B1A9-E893BF67DCBA}" type="slidenum">
              <a:rPr lang="en-US" smtClean="0"/>
              <a:t>21</a:t>
            </a:fld>
            <a:endParaRPr lang="en-US"/>
          </a:p>
        </p:txBody>
      </p:sp>
    </p:spTree>
    <p:extLst>
      <p:ext uri="{BB962C8B-B14F-4D97-AF65-F5344CB8AC3E}">
        <p14:creationId xmlns:p14="http://schemas.microsoft.com/office/powerpoint/2010/main" val="246529588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Demo steps A setup:</a:t>
            </a:r>
          </a:p>
          <a:p>
            <a:pPr marL="228600" indent="-228600">
              <a:buAutoNum type="arabicParenR"/>
            </a:pPr>
            <a:r>
              <a:rPr lang="en-US" dirty="0"/>
              <a:t>Showing the setup of the </a:t>
            </a:r>
            <a:r>
              <a:rPr lang="en-US" dirty="0" err="1"/>
              <a:t>rg</a:t>
            </a:r>
            <a:r>
              <a:rPr lang="en-US" dirty="0"/>
              <a:t>, web app, </a:t>
            </a:r>
          </a:p>
          <a:p>
            <a:pPr marL="228600" indent="-228600">
              <a:buAutoNum type="arabicParenR"/>
            </a:pPr>
            <a:r>
              <a:rPr lang="en-US" dirty="0"/>
              <a:t>Explain </a:t>
            </a:r>
            <a:r>
              <a:rPr lang="en-US" dirty="0" err="1"/>
              <a:t>sql</a:t>
            </a:r>
            <a:r>
              <a:rPr lang="en-US" dirty="0"/>
              <a:t> azure </a:t>
            </a:r>
            <a:r>
              <a:rPr lang="en-US" dirty="0" err="1"/>
              <a:t>failovergroup</a:t>
            </a:r>
            <a:r>
              <a:rPr lang="en-US" dirty="0"/>
              <a:t> and endpoints</a:t>
            </a:r>
          </a:p>
          <a:p>
            <a:pPr marL="228600" indent="-228600">
              <a:buAutoNum type="arabicParenR"/>
            </a:pPr>
            <a:r>
              <a:rPr lang="en-US" dirty="0"/>
              <a:t>Explain traffic manager priority and configuration</a:t>
            </a:r>
          </a:p>
          <a:p>
            <a:pPr marL="228600" indent="-228600">
              <a:buAutoNum type="arabicParenR"/>
            </a:pPr>
            <a:r>
              <a:rPr lang="en-US" dirty="0"/>
              <a:t>Showing the setup of the app from VS, connection string, </a:t>
            </a:r>
            <a:r>
              <a:rPr lang="en-US" dirty="0" err="1"/>
              <a:t>api</a:t>
            </a:r>
            <a:r>
              <a:rPr lang="en-US" dirty="0"/>
              <a:t> which returns the header of region</a:t>
            </a:r>
          </a:p>
          <a:p>
            <a:pPr marL="0" indent="0">
              <a:buNone/>
            </a:pPr>
            <a:endParaRPr lang="en-US" dirty="0"/>
          </a:p>
          <a:p>
            <a:pPr marL="0" indent="0">
              <a:buNone/>
            </a:pPr>
            <a:r>
              <a:rPr lang="en-US" dirty="0"/>
              <a:t>Demo steps B, making first call:</a:t>
            </a:r>
          </a:p>
          <a:p>
            <a:pPr marL="228600" indent="-228600">
              <a:buAutoNum type="arabicParenR"/>
            </a:pPr>
            <a:r>
              <a:rPr lang="en-US" dirty="0"/>
              <a:t>Postman to send post request (add product) to tm endpoint, observe the return header (primary should be SEA)</a:t>
            </a:r>
          </a:p>
          <a:p>
            <a:pPr marL="228600" indent="-228600">
              <a:buAutoNum type="arabicParenR"/>
            </a:pPr>
            <a:endParaRPr lang="en-US" dirty="0"/>
          </a:p>
          <a:p>
            <a:pPr marL="0" indent="0">
              <a:buNone/>
            </a:pPr>
            <a:r>
              <a:rPr lang="en-US" dirty="0"/>
              <a:t>Demo steps C, database level </a:t>
            </a:r>
          </a:p>
          <a:p>
            <a:pPr marL="228600" indent="-228600">
              <a:buAutoNum type="arabicParenR"/>
            </a:pPr>
            <a:r>
              <a:rPr lang="en-US" dirty="0"/>
              <a:t>SQL Mgt Studio to connect to group endpoint: show primary to read/write; secondary to read only;</a:t>
            </a:r>
          </a:p>
          <a:p>
            <a:pPr marL="228600" indent="-228600">
              <a:buAutoNum type="arabicParenR"/>
            </a:pPr>
            <a:r>
              <a:rPr lang="en-US" dirty="0"/>
              <a:t>Show that you can still connect with direct endpoint;</a:t>
            </a:r>
          </a:p>
          <a:p>
            <a:pPr marL="0" indent="0">
              <a:buNone/>
            </a:pPr>
            <a:endParaRPr lang="en-US" dirty="0"/>
          </a:p>
          <a:p>
            <a:pPr marL="228600" indent="-228600">
              <a:buAutoNum type="arabicParenR"/>
            </a:pPr>
            <a:endParaRPr lang="en-US" dirty="0"/>
          </a:p>
        </p:txBody>
      </p:sp>
      <p:sp>
        <p:nvSpPr>
          <p:cNvPr id="4" name="Slide Number Placeholder 3"/>
          <p:cNvSpPr>
            <a:spLocks noGrp="1"/>
          </p:cNvSpPr>
          <p:nvPr>
            <p:ph type="sldNum" sz="quarter" idx="5"/>
          </p:nvPr>
        </p:nvSpPr>
        <p:spPr/>
        <p:txBody>
          <a:bodyPr/>
          <a:lstStyle/>
          <a:p>
            <a:fld id="{318CC1FC-3B0C-4D13-B1A9-E893BF67DCBA}" type="slidenum">
              <a:rPr lang="en-US" smtClean="0"/>
              <a:t>24</a:t>
            </a:fld>
            <a:endParaRPr lang="en-US"/>
          </a:p>
        </p:txBody>
      </p:sp>
    </p:spTree>
    <p:extLst>
      <p:ext uri="{BB962C8B-B14F-4D97-AF65-F5344CB8AC3E}">
        <p14:creationId xmlns:p14="http://schemas.microsoft.com/office/powerpoint/2010/main" val="233358648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Demo steps A setup:</a:t>
            </a:r>
          </a:p>
          <a:p>
            <a:pPr marL="228600" indent="-228600">
              <a:buAutoNum type="arabicParenR"/>
            </a:pPr>
            <a:r>
              <a:rPr lang="en-US" dirty="0"/>
              <a:t>Showing the setup of the </a:t>
            </a:r>
            <a:r>
              <a:rPr lang="en-US" dirty="0" err="1"/>
              <a:t>rg</a:t>
            </a:r>
            <a:r>
              <a:rPr lang="en-US" dirty="0"/>
              <a:t>, web app, </a:t>
            </a:r>
          </a:p>
          <a:p>
            <a:pPr marL="228600" indent="-228600">
              <a:buAutoNum type="arabicParenR"/>
            </a:pPr>
            <a:r>
              <a:rPr lang="en-US" dirty="0"/>
              <a:t>Explain </a:t>
            </a:r>
            <a:r>
              <a:rPr lang="en-US" dirty="0" err="1"/>
              <a:t>sql</a:t>
            </a:r>
            <a:r>
              <a:rPr lang="en-US" dirty="0"/>
              <a:t> azure </a:t>
            </a:r>
            <a:r>
              <a:rPr lang="en-US" dirty="0" err="1"/>
              <a:t>failovergroup</a:t>
            </a:r>
            <a:r>
              <a:rPr lang="en-US" dirty="0"/>
              <a:t> and endpoints</a:t>
            </a:r>
          </a:p>
          <a:p>
            <a:pPr marL="228600" indent="-228600">
              <a:buAutoNum type="arabicParenR"/>
            </a:pPr>
            <a:r>
              <a:rPr lang="en-US" dirty="0"/>
              <a:t>Explain traffic manager priority and configuration</a:t>
            </a:r>
          </a:p>
          <a:p>
            <a:pPr marL="228600" indent="-228600">
              <a:buAutoNum type="arabicParenR"/>
            </a:pPr>
            <a:r>
              <a:rPr lang="en-US" dirty="0"/>
              <a:t>Showing the setup of the app from VS, connection string, </a:t>
            </a:r>
            <a:r>
              <a:rPr lang="en-US" dirty="0" err="1"/>
              <a:t>api</a:t>
            </a:r>
            <a:r>
              <a:rPr lang="en-US" dirty="0"/>
              <a:t> which returns the header of region</a:t>
            </a:r>
          </a:p>
          <a:p>
            <a:pPr marL="0" indent="0">
              <a:buNone/>
            </a:pPr>
            <a:endParaRPr lang="en-US" dirty="0"/>
          </a:p>
          <a:p>
            <a:pPr marL="0" indent="0">
              <a:buNone/>
            </a:pPr>
            <a:r>
              <a:rPr lang="en-US" dirty="0"/>
              <a:t>Demo steps B, making first call:</a:t>
            </a:r>
          </a:p>
          <a:p>
            <a:pPr marL="228600" indent="-228600">
              <a:buAutoNum type="arabicParenR"/>
            </a:pPr>
            <a:r>
              <a:rPr lang="en-US" dirty="0"/>
              <a:t>Postman to send post request (add product) to tm endpoint, observe the return header (primary should be SEA)</a:t>
            </a:r>
          </a:p>
          <a:p>
            <a:pPr marL="228600" indent="-228600">
              <a:buAutoNum type="arabicParenR"/>
            </a:pPr>
            <a:endParaRPr lang="en-US" dirty="0"/>
          </a:p>
          <a:p>
            <a:pPr marL="0" indent="0">
              <a:buNone/>
            </a:pPr>
            <a:r>
              <a:rPr lang="en-US" dirty="0"/>
              <a:t>Demo steps C, database level </a:t>
            </a:r>
          </a:p>
          <a:p>
            <a:pPr marL="228600" indent="-228600">
              <a:buAutoNum type="arabicParenR"/>
            </a:pPr>
            <a:r>
              <a:rPr lang="en-US" dirty="0"/>
              <a:t>SQL Mgt Studio to connect to group endpoint: show primary to read/write; secondary to read only;</a:t>
            </a:r>
          </a:p>
          <a:p>
            <a:pPr marL="228600" indent="-228600">
              <a:buAutoNum type="arabicParenR"/>
            </a:pPr>
            <a:r>
              <a:rPr lang="en-US" dirty="0"/>
              <a:t>Show that you can still connect with direct endpoint;</a:t>
            </a:r>
          </a:p>
          <a:p>
            <a:pPr marL="0" indent="0">
              <a:buNone/>
            </a:pPr>
            <a:endParaRPr lang="en-US" dirty="0"/>
          </a:p>
          <a:p>
            <a:pPr marL="228600" indent="-228600">
              <a:buAutoNum type="arabicParenR"/>
            </a:pPr>
            <a:endParaRPr lang="en-US" dirty="0"/>
          </a:p>
          <a:p>
            <a:endParaRPr lang="en-US" dirty="0"/>
          </a:p>
        </p:txBody>
      </p:sp>
      <p:sp>
        <p:nvSpPr>
          <p:cNvPr id="4" name="Slide Number Placeholder 3"/>
          <p:cNvSpPr>
            <a:spLocks noGrp="1"/>
          </p:cNvSpPr>
          <p:nvPr>
            <p:ph type="sldNum" sz="quarter" idx="5"/>
          </p:nvPr>
        </p:nvSpPr>
        <p:spPr/>
        <p:txBody>
          <a:bodyPr/>
          <a:lstStyle/>
          <a:p>
            <a:fld id="{318CC1FC-3B0C-4D13-B1A9-E893BF67DCBA}" type="slidenum">
              <a:rPr lang="en-US" smtClean="0"/>
              <a:t>25</a:t>
            </a:fld>
            <a:endParaRPr lang="en-US"/>
          </a:p>
        </p:txBody>
      </p:sp>
    </p:spTree>
    <p:extLst>
      <p:ext uri="{BB962C8B-B14F-4D97-AF65-F5344CB8AC3E}">
        <p14:creationId xmlns:p14="http://schemas.microsoft.com/office/powerpoint/2010/main" val="140743155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Demo steps:</a:t>
            </a:r>
          </a:p>
          <a:p>
            <a:pPr marL="228600" indent="-228600">
              <a:buAutoNum type="arabicParenR"/>
            </a:pPr>
            <a:r>
              <a:rPr lang="en-US" dirty="0"/>
              <a:t>Explain what we’re going to do next, simulate Web A down</a:t>
            </a:r>
          </a:p>
          <a:p>
            <a:pPr marL="228600" indent="-228600">
              <a:buAutoNum type="arabicParenR"/>
            </a:pPr>
            <a:r>
              <a:rPr lang="en-US" dirty="0"/>
              <a:t>On Azure portal, first make sure that postman accessing TM is up and running</a:t>
            </a:r>
          </a:p>
          <a:p>
            <a:pPr marL="228600" indent="-228600">
              <a:buAutoNum type="arabicParenR"/>
            </a:pPr>
            <a:r>
              <a:rPr lang="en-US" dirty="0"/>
              <a:t>Open </a:t>
            </a:r>
            <a:r>
              <a:rPr lang="en-US" dirty="0" err="1"/>
              <a:t>Jmeter</a:t>
            </a:r>
            <a:r>
              <a:rPr lang="en-US" dirty="0"/>
              <a:t> in the VM, show how we configure </a:t>
            </a:r>
            <a:r>
              <a:rPr lang="en-US" dirty="0" err="1"/>
              <a:t>Jmeter</a:t>
            </a:r>
            <a:r>
              <a:rPr lang="en-US" dirty="0"/>
              <a:t> with 1 second delay</a:t>
            </a:r>
          </a:p>
          <a:p>
            <a:pPr marL="228600" indent="-228600">
              <a:buAutoNum type="arabicParenR"/>
            </a:pPr>
            <a:r>
              <a:rPr lang="en-US" dirty="0"/>
              <a:t>Run </a:t>
            </a:r>
            <a:r>
              <a:rPr lang="en-US" dirty="0" err="1"/>
              <a:t>Jmeter</a:t>
            </a:r>
            <a:r>
              <a:rPr lang="en-US" dirty="0"/>
              <a:t> (</a:t>
            </a:r>
          </a:p>
          <a:p>
            <a:pPr marL="228600" indent="-228600">
              <a:buAutoNum type="arabicParenR"/>
            </a:pPr>
            <a:r>
              <a:rPr lang="en-US" dirty="0"/>
              <a:t>Stop Web A</a:t>
            </a:r>
          </a:p>
          <a:p>
            <a:pPr marL="228600" indent="-228600">
              <a:buAutoNum type="arabicParenR"/>
            </a:pPr>
            <a:r>
              <a:rPr lang="en-US" dirty="0"/>
              <a:t>Show </a:t>
            </a:r>
            <a:r>
              <a:rPr lang="en-US" dirty="0" err="1"/>
              <a:t>Jmeter</a:t>
            </a:r>
            <a:r>
              <a:rPr lang="en-US" dirty="0"/>
              <a:t> with some fail records, observe timeline</a:t>
            </a:r>
          </a:p>
          <a:p>
            <a:pPr marL="228600" indent="-228600">
              <a:buAutoNum type="arabicParenR"/>
            </a:pPr>
            <a:r>
              <a:rPr lang="en-US" dirty="0"/>
              <a:t>(optional) Access TM endpoint with another browser</a:t>
            </a:r>
          </a:p>
          <a:p>
            <a:pPr marL="228600" indent="-228600">
              <a:buAutoNum type="arabicParenR"/>
            </a:pPr>
            <a:r>
              <a:rPr lang="en-US" dirty="0"/>
              <a:t>Wait till </a:t>
            </a:r>
            <a:r>
              <a:rPr lang="en-US" dirty="0" err="1"/>
              <a:t>Jmeter</a:t>
            </a:r>
            <a:r>
              <a:rPr lang="en-US" dirty="0"/>
              <a:t> recover but accessing East US</a:t>
            </a:r>
          </a:p>
          <a:p>
            <a:pPr marL="228600" indent="-228600">
              <a:buAutoNum type="arabicParenR"/>
            </a:pPr>
            <a:endParaRPr lang="en-US" dirty="0"/>
          </a:p>
        </p:txBody>
      </p:sp>
      <p:sp>
        <p:nvSpPr>
          <p:cNvPr id="4" name="Slide Number Placeholder 3"/>
          <p:cNvSpPr>
            <a:spLocks noGrp="1"/>
          </p:cNvSpPr>
          <p:nvPr>
            <p:ph type="sldNum" sz="quarter" idx="5"/>
          </p:nvPr>
        </p:nvSpPr>
        <p:spPr/>
        <p:txBody>
          <a:bodyPr/>
          <a:lstStyle/>
          <a:p>
            <a:fld id="{318CC1FC-3B0C-4D13-B1A9-E893BF67DCBA}" type="slidenum">
              <a:rPr lang="en-US" smtClean="0"/>
              <a:t>26</a:t>
            </a:fld>
            <a:endParaRPr lang="en-US"/>
          </a:p>
        </p:txBody>
      </p:sp>
    </p:spTree>
    <p:extLst>
      <p:ext uri="{BB962C8B-B14F-4D97-AF65-F5344CB8AC3E}">
        <p14:creationId xmlns:p14="http://schemas.microsoft.com/office/powerpoint/2010/main" val="164850159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Demo steps:</a:t>
            </a:r>
          </a:p>
          <a:p>
            <a:pPr marL="228600" indent="-228600">
              <a:buAutoNum type="arabicParenR"/>
            </a:pPr>
            <a:r>
              <a:rPr lang="en-US" dirty="0"/>
              <a:t>Explain what we’re going to do next, simulate Web A down</a:t>
            </a:r>
          </a:p>
          <a:p>
            <a:pPr marL="228600" indent="-228600">
              <a:buAutoNum type="arabicParenR"/>
            </a:pPr>
            <a:r>
              <a:rPr lang="en-US" dirty="0"/>
              <a:t>On Azure portal, first make sure that postman accessing TM is up and running</a:t>
            </a:r>
          </a:p>
          <a:p>
            <a:pPr marL="228600" indent="-228600">
              <a:buAutoNum type="arabicParenR"/>
            </a:pPr>
            <a:r>
              <a:rPr lang="en-US" dirty="0"/>
              <a:t>Open </a:t>
            </a:r>
            <a:r>
              <a:rPr lang="en-US" dirty="0" err="1"/>
              <a:t>Jmeter</a:t>
            </a:r>
            <a:r>
              <a:rPr lang="en-US" dirty="0"/>
              <a:t> in the VM, show how we configure </a:t>
            </a:r>
            <a:r>
              <a:rPr lang="en-US" dirty="0" err="1"/>
              <a:t>Jmeter</a:t>
            </a:r>
            <a:r>
              <a:rPr lang="en-US" dirty="0"/>
              <a:t> with 1 second delay</a:t>
            </a:r>
          </a:p>
          <a:p>
            <a:pPr marL="228600" indent="-228600">
              <a:buAutoNum type="arabicParenR"/>
            </a:pPr>
            <a:r>
              <a:rPr lang="en-US" dirty="0"/>
              <a:t>Run </a:t>
            </a:r>
            <a:r>
              <a:rPr lang="en-US" dirty="0" err="1"/>
              <a:t>Jmeter</a:t>
            </a:r>
            <a:r>
              <a:rPr lang="en-US" dirty="0"/>
              <a:t> (</a:t>
            </a:r>
          </a:p>
          <a:p>
            <a:pPr marL="228600" indent="-228600">
              <a:buAutoNum type="arabicParenR"/>
            </a:pPr>
            <a:r>
              <a:rPr lang="en-US" dirty="0"/>
              <a:t>Stop Web A</a:t>
            </a:r>
          </a:p>
          <a:p>
            <a:pPr marL="228600" indent="-228600">
              <a:buAutoNum type="arabicParenR"/>
            </a:pPr>
            <a:r>
              <a:rPr lang="en-US" dirty="0"/>
              <a:t>Show </a:t>
            </a:r>
            <a:r>
              <a:rPr lang="en-US" dirty="0" err="1"/>
              <a:t>Jmeter</a:t>
            </a:r>
            <a:r>
              <a:rPr lang="en-US" dirty="0"/>
              <a:t> with some fail records, observe timeline</a:t>
            </a:r>
          </a:p>
          <a:p>
            <a:pPr marL="228600" indent="-228600">
              <a:buAutoNum type="arabicParenR"/>
            </a:pPr>
            <a:r>
              <a:rPr lang="en-US" dirty="0"/>
              <a:t>(optional) Access TM endpoint with another browser</a:t>
            </a:r>
          </a:p>
          <a:p>
            <a:pPr marL="228600" indent="-228600">
              <a:buAutoNum type="arabicParenR"/>
            </a:pPr>
            <a:r>
              <a:rPr lang="en-US" dirty="0"/>
              <a:t>Wait till </a:t>
            </a:r>
            <a:r>
              <a:rPr lang="en-US" dirty="0" err="1"/>
              <a:t>Jmeter</a:t>
            </a:r>
            <a:r>
              <a:rPr lang="en-US" dirty="0"/>
              <a:t> recover but accessing East US</a:t>
            </a:r>
          </a:p>
          <a:p>
            <a:pPr marL="228600" indent="-228600">
              <a:buAutoNum type="arabicParenR"/>
            </a:pPr>
            <a:endParaRPr lang="en-US" dirty="0"/>
          </a:p>
        </p:txBody>
      </p:sp>
      <p:sp>
        <p:nvSpPr>
          <p:cNvPr id="4" name="Slide Number Placeholder 3"/>
          <p:cNvSpPr>
            <a:spLocks noGrp="1"/>
          </p:cNvSpPr>
          <p:nvPr>
            <p:ph type="sldNum" sz="quarter" idx="5"/>
          </p:nvPr>
        </p:nvSpPr>
        <p:spPr/>
        <p:txBody>
          <a:bodyPr/>
          <a:lstStyle/>
          <a:p>
            <a:fld id="{318CC1FC-3B0C-4D13-B1A9-E893BF67DCBA}" type="slidenum">
              <a:rPr lang="en-US" smtClean="0"/>
              <a:t>27</a:t>
            </a:fld>
            <a:endParaRPr lang="en-US"/>
          </a:p>
        </p:txBody>
      </p:sp>
    </p:spTree>
    <p:extLst>
      <p:ext uri="{BB962C8B-B14F-4D97-AF65-F5344CB8AC3E}">
        <p14:creationId xmlns:p14="http://schemas.microsoft.com/office/powerpoint/2010/main" val="140743155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Demo steps:</a:t>
            </a:r>
          </a:p>
          <a:p>
            <a:pPr marL="228600" indent="-228600">
              <a:buAutoNum type="arabicParenR"/>
            </a:pPr>
            <a:r>
              <a:rPr lang="en-US" dirty="0"/>
              <a:t>Go to Azure portal, </a:t>
            </a:r>
            <a:r>
              <a:rPr lang="en-US" dirty="0" err="1"/>
              <a:t>sql</a:t>
            </a:r>
            <a:r>
              <a:rPr lang="en-US" dirty="0"/>
              <a:t> failover group</a:t>
            </a:r>
          </a:p>
          <a:p>
            <a:pPr marL="228600" indent="-228600">
              <a:buAutoNum type="arabicParenR"/>
            </a:pPr>
            <a:r>
              <a:rPr lang="en-US" dirty="0"/>
              <a:t>Start JMeter</a:t>
            </a:r>
          </a:p>
          <a:p>
            <a:pPr marL="228600" indent="-228600">
              <a:buAutoNum type="arabicParenR"/>
            </a:pPr>
            <a:r>
              <a:rPr lang="en-US" dirty="0"/>
              <a:t>Perform Failover on the portal</a:t>
            </a:r>
          </a:p>
          <a:p>
            <a:pPr marL="228600" indent="-228600">
              <a:buAutoNum type="arabicParenR"/>
            </a:pPr>
            <a:r>
              <a:rPr lang="en-US" dirty="0"/>
              <a:t>Checkout the downtime</a:t>
            </a:r>
          </a:p>
          <a:p>
            <a:endParaRPr lang="en-US" dirty="0"/>
          </a:p>
        </p:txBody>
      </p:sp>
      <p:sp>
        <p:nvSpPr>
          <p:cNvPr id="4" name="Slide Number Placeholder 3"/>
          <p:cNvSpPr>
            <a:spLocks noGrp="1"/>
          </p:cNvSpPr>
          <p:nvPr>
            <p:ph type="sldNum" sz="quarter" idx="5"/>
          </p:nvPr>
        </p:nvSpPr>
        <p:spPr/>
        <p:txBody>
          <a:bodyPr/>
          <a:lstStyle/>
          <a:p>
            <a:fld id="{318CC1FC-3B0C-4D13-B1A9-E893BF67DCBA}" type="slidenum">
              <a:rPr lang="en-US" smtClean="0"/>
              <a:t>34</a:t>
            </a:fld>
            <a:endParaRPr lang="en-US"/>
          </a:p>
        </p:txBody>
      </p:sp>
    </p:spTree>
    <p:extLst>
      <p:ext uri="{BB962C8B-B14F-4D97-AF65-F5344CB8AC3E}">
        <p14:creationId xmlns:p14="http://schemas.microsoft.com/office/powerpoint/2010/main" val="331048164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Demo steps:</a:t>
            </a:r>
          </a:p>
          <a:p>
            <a:pPr marL="228600" indent="-228600">
              <a:buAutoNum type="arabicParenR"/>
            </a:pPr>
            <a:r>
              <a:rPr lang="en-US" dirty="0"/>
              <a:t>Go to Azure portal, </a:t>
            </a:r>
            <a:r>
              <a:rPr lang="en-US" dirty="0" err="1"/>
              <a:t>sql</a:t>
            </a:r>
            <a:r>
              <a:rPr lang="en-US" dirty="0"/>
              <a:t> failover group</a:t>
            </a:r>
          </a:p>
          <a:p>
            <a:pPr marL="228600" indent="-228600">
              <a:buAutoNum type="arabicParenR"/>
            </a:pPr>
            <a:r>
              <a:rPr lang="en-US" dirty="0"/>
              <a:t>Start JMeter</a:t>
            </a:r>
          </a:p>
          <a:p>
            <a:pPr marL="228600" indent="-228600">
              <a:buAutoNum type="arabicParenR"/>
            </a:pPr>
            <a:r>
              <a:rPr lang="en-US" dirty="0"/>
              <a:t>Perform Failover on the portal</a:t>
            </a:r>
          </a:p>
          <a:p>
            <a:pPr marL="228600" indent="-228600">
              <a:buAutoNum type="arabicParenR"/>
            </a:pPr>
            <a:r>
              <a:rPr lang="en-US" dirty="0"/>
              <a:t>Checkout the downtime</a:t>
            </a:r>
          </a:p>
          <a:p>
            <a:endParaRPr lang="en-US" dirty="0"/>
          </a:p>
        </p:txBody>
      </p:sp>
      <p:sp>
        <p:nvSpPr>
          <p:cNvPr id="4" name="Slide Number Placeholder 3"/>
          <p:cNvSpPr>
            <a:spLocks noGrp="1"/>
          </p:cNvSpPr>
          <p:nvPr>
            <p:ph type="sldNum" sz="quarter" idx="5"/>
          </p:nvPr>
        </p:nvSpPr>
        <p:spPr/>
        <p:txBody>
          <a:bodyPr/>
          <a:lstStyle/>
          <a:p>
            <a:fld id="{318CC1FC-3B0C-4D13-B1A9-E893BF67DCBA}" type="slidenum">
              <a:rPr lang="en-US" smtClean="0"/>
              <a:t>35</a:t>
            </a:fld>
            <a:endParaRPr lang="en-US"/>
          </a:p>
        </p:txBody>
      </p:sp>
    </p:spTree>
    <p:extLst>
      <p:ext uri="{BB962C8B-B14F-4D97-AF65-F5344CB8AC3E}">
        <p14:creationId xmlns:p14="http://schemas.microsoft.com/office/powerpoint/2010/main" val="140743155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DB Failover is a big thing. The general guideline is to do it mindfully (typically manually triggered by admin). </a:t>
            </a:r>
          </a:p>
        </p:txBody>
      </p:sp>
      <p:sp>
        <p:nvSpPr>
          <p:cNvPr id="4" name="Slide Number Placeholder 3"/>
          <p:cNvSpPr>
            <a:spLocks noGrp="1"/>
          </p:cNvSpPr>
          <p:nvPr>
            <p:ph type="sldNum" sz="quarter" idx="5"/>
          </p:nvPr>
        </p:nvSpPr>
        <p:spPr/>
        <p:txBody>
          <a:bodyPr/>
          <a:lstStyle/>
          <a:p>
            <a:fld id="{318CC1FC-3B0C-4D13-B1A9-E893BF67DCBA}" type="slidenum">
              <a:rPr lang="en-US" smtClean="0"/>
              <a:t>39</a:t>
            </a:fld>
            <a:endParaRPr lang="en-US"/>
          </a:p>
        </p:txBody>
      </p:sp>
    </p:spTree>
    <p:extLst>
      <p:ext uri="{BB962C8B-B14F-4D97-AF65-F5344CB8AC3E}">
        <p14:creationId xmlns:p14="http://schemas.microsoft.com/office/powerpoint/2010/main" val="163621134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Demo steps:</a:t>
            </a:r>
          </a:p>
          <a:p>
            <a:pPr marL="228600" indent="-228600">
              <a:buAutoNum type="arabicParenR"/>
            </a:pPr>
            <a:r>
              <a:rPr lang="en-US" dirty="0"/>
              <a:t>Go to Azure portal, </a:t>
            </a:r>
            <a:r>
              <a:rPr lang="en-US" dirty="0" err="1"/>
              <a:t>sql</a:t>
            </a:r>
            <a:r>
              <a:rPr lang="en-US" dirty="0"/>
              <a:t> failover group</a:t>
            </a:r>
          </a:p>
          <a:p>
            <a:pPr marL="228600" indent="-228600">
              <a:buAutoNum type="arabicParenR"/>
            </a:pPr>
            <a:r>
              <a:rPr lang="en-US" dirty="0"/>
              <a:t>Start JMeter</a:t>
            </a:r>
          </a:p>
          <a:p>
            <a:pPr marL="228600" indent="-228600">
              <a:buAutoNum type="arabicParenR"/>
            </a:pPr>
            <a:r>
              <a:rPr lang="en-US" dirty="0"/>
              <a:t>Perform Failover on the portal</a:t>
            </a:r>
          </a:p>
          <a:p>
            <a:pPr marL="228600" indent="-228600">
              <a:buAutoNum type="arabicParenR"/>
            </a:pPr>
            <a:r>
              <a:rPr lang="en-US" dirty="0"/>
              <a:t>Checkout the downtime</a:t>
            </a:r>
          </a:p>
          <a:p>
            <a:endParaRPr lang="en-US" dirty="0"/>
          </a:p>
        </p:txBody>
      </p:sp>
      <p:sp>
        <p:nvSpPr>
          <p:cNvPr id="4" name="Slide Number Placeholder 3"/>
          <p:cNvSpPr>
            <a:spLocks noGrp="1"/>
          </p:cNvSpPr>
          <p:nvPr>
            <p:ph type="sldNum" sz="quarter" idx="5"/>
          </p:nvPr>
        </p:nvSpPr>
        <p:spPr/>
        <p:txBody>
          <a:bodyPr/>
          <a:lstStyle/>
          <a:p>
            <a:fld id="{318CC1FC-3B0C-4D13-B1A9-E893BF67DCBA}" type="slidenum">
              <a:rPr lang="en-US" smtClean="0"/>
              <a:t>43</a:t>
            </a:fld>
            <a:endParaRPr lang="en-US"/>
          </a:p>
        </p:txBody>
      </p:sp>
    </p:spTree>
    <p:extLst>
      <p:ext uri="{BB962C8B-B14F-4D97-AF65-F5344CB8AC3E}">
        <p14:creationId xmlns:p14="http://schemas.microsoft.com/office/powerpoint/2010/main" val="14074315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that, let’s start the first series: about Multi-region deployment and DR on Azure. This is one of the commonly asked topic, especially when the customer has mission critical apps which can’t afford much downtime. </a:t>
            </a:r>
          </a:p>
          <a:p>
            <a:endParaRPr lang="en-US" dirty="0"/>
          </a:p>
          <a:p>
            <a:r>
              <a:rPr lang="en-US" dirty="0"/>
              <a:t>Joining me in this series Adityo from Microsoft Indonesia. He has been awesome, helping me to develop some of the demo.</a:t>
            </a:r>
          </a:p>
          <a:p>
            <a:endParaRPr lang="en-US" dirty="0"/>
          </a:p>
          <a:p>
            <a:r>
              <a:rPr lang="en-US" dirty="0"/>
              <a:t>Throughout the demo, we will be primarily using App Service, SQL DB, and Traffic Manager.</a:t>
            </a:r>
          </a:p>
          <a:p>
            <a:endParaRPr lang="en-US" dirty="0"/>
          </a:p>
          <a:p>
            <a:r>
              <a:rPr lang="en-US" dirty="0"/>
              <a:t>Without further due, let’s get started with the background:</a:t>
            </a:r>
          </a:p>
        </p:txBody>
      </p:sp>
      <p:sp>
        <p:nvSpPr>
          <p:cNvPr id="4" name="Slide Number Placeholder 3"/>
          <p:cNvSpPr>
            <a:spLocks noGrp="1"/>
          </p:cNvSpPr>
          <p:nvPr>
            <p:ph type="sldNum" sz="quarter" idx="5"/>
          </p:nvPr>
        </p:nvSpPr>
        <p:spPr/>
        <p:txBody>
          <a:bodyPr/>
          <a:lstStyle/>
          <a:p>
            <a:fld id="{318CC1FC-3B0C-4D13-B1A9-E893BF67DCBA}" type="slidenum">
              <a:rPr lang="en-US" smtClean="0"/>
              <a:t>3</a:t>
            </a:fld>
            <a:endParaRPr lang="en-US"/>
          </a:p>
        </p:txBody>
      </p:sp>
    </p:spTree>
    <p:extLst>
      <p:ext uri="{BB962C8B-B14F-4D97-AF65-F5344CB8AC3E}">
        <p14:creationId xmlns:p14="http://schemas.microsoft.com/office/powerpoint/2010/main" val="29917573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Demo steps:</a:t>
            </a:r>
          </a:p>
          <a:p>
            <a:pPr marL="228600" indent="-228600">
              <a:buAutoNum type="arabicParenR"/>
            </a:pPr>
            <a:r>
              <a:rPr lang="en-US" dirty="0"/>
              <a:t>Go to Azure portal, </a:t>
            </a:r>
            <a:r>
              <a:rPr lang="en-US" dirty="0" err="1"/>
              <a:t>sql</a:t>
            </a:r>
            <a:r>
              <a:rPr lang="en-US" dirty="0"/>
              <a:t> failover group</a:t>
            </a:r>
          </a:p>
          <a:p>
            <a:pPr marL="228600" indent="-228600">
              <a:buAutoNum type="arabicParenR"/>
            </a:pPr>
            <a:r>
              <a:rPr lang="en-US" dirty="0"/>
              <a:t>Start JMeter</a:t>
            </a:r>
          </a:p>
          <a:p>
            <a:pPr marL="228600" indent="-228600">
              <a:buAutoNum type="arabicParenR"/>
            </a:pPr>
            <a:r>
              <a:rPr lang="en-US" dirty="0"/>
              <a:t>Perform Failover on the portal</a:t>
            </a:r>
          </a:p>
          <a:p>
            <a:pPr marL="228600" indent="-228600">
              <a:buAutoNum type="arabicParenR"/>
            </a:pPr>
            <a:r>
              <a:rPr lang="en-US" dirty="0"/>
              <a:t>Checkout the downtime</a:t>
            </a:r>
          </a:p>
          <a:p>
            <a:endParaRPr lang="en-US" dirty="0"/>
          </a:p>
        </p:txBody>
      </p:sp>
      <p:sp>
        <p:nvSpPr>
          <p:cNvPr id="4" name="Slide Number Placeholder 3"/>
          <p:cNvSpPr>
            <a:spLocks noGrp="1"/>
          </p:cNvSpPr>
          <p:nvPr>
            <p:ph type="sldNum" sz="quarter" idx="5"/>
          </p:nvPr>
        </p:nvSpPr>
        <p:spPr/>
        <p:txBody>
          <a:bodyPr/>
          <a:lstStyle/>
          <a:p>
            <a:fld id="{318CC1FC-3B0C-4D13-B1A9-E893BF67DCBA}" type="slidenum">
              <a:rPr lang="en-US" smtClean="0"/>
              <a:t>47</a:t>
            </a:fld>
            <a:endParaRPr lang="en-US"/>
          </a:p>
        </p:txBody>
      </p:sp>
    </p:spTree>
    <p:extLst>
      <p:ext uri="{BB962C8B-B14F-4D97-AF65-F5344CB8AC3E}">
        <p14:creationId xmlns:p14="http://schemas.microsoft.com/office/powerpoint/2010/main" val="14074315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 which stands for high availability and DR which stands for Disaster Recovery, two of the terms which are often interchangeably used.</a:t>
            </a:r>
          </a:p>
          <a:p>
            <a:r>
              <a:rPr lang="en-US" dirty="0"/>
              <a:t>To make sure that we have common understanding, let’s firstly align on the definite. I’m going to use a quote here from Quora by Evan Marcus, stated that:</a:t>
            </a:r>
          </a:p>
          <a:p>
            <a:pPr marL="171450" indent="-171450">
              <a:buFontTx/>
              <a:buChar char="-"/>
            </a:pPr>
            <a:r>
              <a:rPr lang="en-US" dirty="0"/>
              <a:t>HA is overall science of keeping system running through outage and failures</a:t>
            </a:r>
          </a:p>
          <a:p>
            <a:pPr marL="171450" indent="-171450">
              <a:buFontTx/>
              <a:buChar char="-"/>
            </a:pPr>
            <a:r>
              <a:rPr lang="en-US" dirty="0"/>
              <a:t>While DR is a subset of HA, which is also the most expensive element of HA. It often implies the protection and recovery process over large scale disaster.</a:t>
            </a:r>
          </a:p>
          <a:p>
            <a:pPr marL="171450" indent="-171450">
              <a:buFontTx/>
              <a:buChar char="-"/>
            </a:pPr>
            <a:endParaRPr lang="en-US" dirty="0"/>
          </a:p>
          <a:p>
            <a:pPr marL="0" indent="0">
              <a:buFontTx/>
              <a:buNone/>
            </a:pPr>
            <a:r>
              <a:rPr lang="en-US" dirty="0"/>
              <a:t>Coming to the Azure world, many of the PaaS services like App Service and SQL Database provide built-in HA capability within the region where they are deployed. This in fact, it could be achieved with minimal or even NO additional configuration.</a:t>
            </a:r>
          </a:p>
          <a:p>
            <a:pPr marL="0" indent="0">
              <a:buFontTx/>
              <a:buNone/>
            </a:pPr>
            <a:endParaRPr lang="en-US" dirty="0"/>
          </a:p>
          <a:p>
            <a:pPr marL="0" indent="0">
              <a:buFontTx/>
              <a:buNone/>
            </a:pPr>
            <a:r>
              <a:rPr lang="en-US" dirty="0"/>
              <a:t>However, it may not able to tolerate large scale disasters which could bring down entire region. This is where you need to plan your multi-region DR strategy carefully: including to add redundancy across another region. Unfortunately, multi-region deployment is rather a complicated architecture. You need to consider things such as database synchronization, failing over the app and database.</a:t>
            </a:r>
          </a:p>
          <a:p>
            <a:pPr marL="0" indent="0">
              <a:buFontTx/>
              <a:buNone/>
            </a:pPr>
            <a:endParaRPr lang="en-US" dirty="0"/>
          </a:p>
        </p:txBody>
      </p:sp>
      <p:sp>
        <p:nvSpPr>
          <p:cNvPr id="4" name="Slide Number Placeholder 3"/>
          <p:cNvSpPr>
            <a:spLocks noGrp="1"/>
          </p:cNvSpPr>
          <p:nvPr>
            <p:ph type="sldNum" sz="quarter" idx="5"/>
          </p:nvPr>
        </p:nvSpPr>
        <p:spPr/>
        <p:txBody>
          <a:bodyPr/>
          <a:lstStyle/>
          <a:p>
            <a:fld id="{318CC1FC-3B0C-4D13-B1A9-E893BF67DCBA}" type="slidenum">
              <a:rPr lang="en-US" smtClean="0"/>
              <a:t>4</a:t>
            </a:fld>
            <a:endParaRPr lang="en-US"/>
          </a:p>
        </p:txBody>
      </p:sp>
    </p:spTree>
    <p:extLst>
      <p:ext uri="{BB962C8B-B14F-4D97-AF65-F5344CB8AC3E}">
        <p14:creationId xmlns:p14="http://schemas.microsoft.com/office/powerpoint/2010/main" val="18282706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good news is we have such reference architecture already available if you are using Azure SQL Database. Documentation can be found on the link below. </a:t>
            </a:r>
          </a:p>
          <a:p>
            <a:endParaRPr lang="en-US" dirty="0"/>
          </a:p>
          <a:p>
            <a:r>
              <a:rPr lang="en-US" dirty="0"/>
              <a:t>This is an active passive architecture.</a:t>
            </a:r>
          </a:p>
          <a:p>
            <a:endParaRPr lang="en-US" dirty="0"/>
          </a:p>
          <a:p>
            <a:r>
              <a:rPr lang="en-US" dirty="0"/>
              <a:t>Here is how it works at high level.</a:t>
            </a:r>
          </a:p>
          <a:p>
            <a:pPr marL="171450" indent="-171450">
              <a:buFontTx/>
              <a:buChar char="-"/>
            </a:pPr>
            <a:r>
              <a:rPr lang="en-US" dirty="0"/>
              <a:t>There will be a web app accessing a SQL Database deployed on Region A (or we could call it primary region)</a:t>
            </a:r>
          </a:p>
          <a:p>
            <a:pPr marL="171450" indent="-171450">
              <a:buFontTx/>
              <a:buChar char="-"/>
            </a:pPr>
            <a:r>
              <a:rPr lang="en-US" dirty="0"/>
              <a:t>The same deployment is deployed on Region B (or secondary region)</a:t>
            </a:r>
          </a:p>
          <a:p>
            <a:pPr marL="171450" lvl="0" indent="-171450">
              <a:buFontTx/>
              <a:buChar char="-"/>
            </a:pPr>
            <a:r>
              <a:rPr lang="en-US" dirty="0"/>
              <a:t>On the database level:</a:t>
            </a:r>
          </a:p>
          <a:p>
            <a:pPr marL="628650" lvl="1" indent="-171450">
              <a:buFontTx/>
              <a:buChar char="-"/>
            </a:pPr>
            <a:r>
              <a:rPr lang="en-US" dirty="0"/>
              <a:t>In order to ensure the data synchronization and failover capability on the backend database, we make use of SQL Failover Group, which also provides us the Failover Group database endpoint</a:t>
            </a:r>
          </a:p>
          <a:p>
            <a:pPr marL="628650" lvl="1" indent="-171450">
              <a:buFontTx/>
              <a:buChar char="-"/>
            </a:pPr>
            <a:r>
              <a:rPr lang="en-US" dirty="0"/>
              <a:t>Both application will access the database with the Failover Group DB endpoint.</a:t>
            </a:r>
          </a:p>
          <a:p>
            <a:pPr marL="171450" indent="-171450">
              <a:buFontTx/>
              <a:buChar char="-"/>
            </a:pPr>
            <a:r>
              <a:rPr lang="en-US" dirty="0"/>
              <a:t>On the application level</a:t>
            </a:r>
          </a:p>
          <a:p>
            <a:pPr marL="628650" lvl="1" indent="-171450">
              <a:buFontTx/>
              <a:buChar char="-"/>
            </a:pPr>
            <a:r>
              <a:rPr lang="en-US" dirty="0"/>
              <a:t>Both webapp URLs will be registered as endpoints to the Traffic Manager. </a:t>
            </a:r>
          </a:p>
          <a:p>
            <a:pPr marL="628650" lvl="1" indent="-171450">
              <a:buFontTx/>
              <a:buChar char="-"/>
            </a:pPr>
            <a:r>
              <a:rPr lang="en-US" dirty="0"/>
              <a:t>Client or browser can then access the Traffic Manager URL.</a:t>
            </a:r>
          </a:p>
          <a:p>
            <a:pPr marL="628650" lvl="1" indent="-171450">
              <a:buFontTx/>
              <a:buChar char="-"/>
            </a:pPr>
            <a:r>
              <a:rPr lang="en-US" dirty="0"/>
              <a:t>Since we have set the load balancing method to priority, the TM will route all the request to Web A since it’s on the priority 1 and it’s online</a:t>
            </a:r>
          </a:p>
          <a:p>
            <a:pPr marL="628650" lvl="1" indent="-171450">
              <a:buFontTx/>
              <a:buChar char="-"/>
            </a:pPr>
            <a:r>
              <a:rPr lang="en-US" dirty="0"/>
              <a:t>Only if priority 1 is down, the traffic will be subsequently redirect to the subsequent priority, in this case Web B</a:t>
            </a:r>
          </a:p>
          <a:p>
            <a:pPr marL="171450" lvl="0" indent="-171450">
              <a:buFontTx/>
              <a:buChar char="-"/>
            </a:pPr>
            <a:r>
              <a:rPr lang="en-US" dirty="0"/>
              <a:t>The app can failover easily thanks to the Traffic Manager, however it’s not as straightforward for the database.</a:t>
            </a:r>
          </a:p>
          <a:p>
            <a:pPr marL="171450" lvl="0" indent="-171450">
              <a:buFontTx/>
              <a:buChar char="-"/>
            </a:pPr>
            <a:endParaRPr lang="en-US" dirty="0"/>
          </a:p>
          <a:p>
            <a:pPr marL="0" lvl="0" indent="0">
              <a:buFontTx/>
              <a:buNone/>
            </a:pPr>
            <a:r>
              <a:rPr lang="en-US" dirty="0"/>
              <a:t>In the upcoming videos, I will explain this further in more details.</a:t>
            </a:r>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318CC1FC-3B0C-4D13-B1A9-E893BF67DCBA}" type="slidenum">
              <a:rPr lang="en-US" smtClean="0"/>
              <a:t>5</a:t>
            </a:fld>
            <a:endParaRPr lang="en-US"/>
          </a:p>
        </p:txBody>
      </p:sp>
    </p:spTree>
    <p:extLst>
      <p:ext uri="{BB962C8B-B14F-4D97-AF65-F5344CB8AC3E}">
        <p14:creationId xmlns:p14="http://schemas.microsoft.com/office/powerpoint/2010/main" val="27451615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end of the video. I will see you in the next one where we will spend few minutes walking through some Azure services and tools used in this demo. Thanks for watching. </a:t>
            </a:r>
          </a:p>
        </p:txBody>
      </p:sp>
      <p:sp>
        <p:nvSpPr>
          <p:cNvPr id="4" name="Slide Number Placeholder 3"/>
          <p:cNvSpPr>
            <a:spLocks noGrp="1"/>
          </p:cNvSpPr>
          <p:nvPr>
            <p:ph type="sldNum" sz="quarter" idx="5"/>
          </p:nvPr>
        </p:nvSpPr>
        <p:spPr/>
        <p:txBody>
          <a:bodyPr/>
          <a:lstStyle/>
          <a:p>
            <a:fld id="{318CC1FC-3B0C-4D13-B1A9-E893BF67DCBA}" type="slidenum">
              <a:rPr lang="en-US" smtClean="0"/>
              <a:t>6</a:t>
            </a:fld>
            <a:endParaRPr lang="en-US"/>
          </a:p>
        </p:txBody>
      </p:sp>
    </p:spTree>
    <p:extLst>
      <p:ext uri="{BB962C8B-B14F-4D97-AF65-F5344CB8AC3E}">
        <p14:creationId xmlns:p14="http://schemas.microsoft.com/office/powerpoint/2010/main" val="26824835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Hey folks, Wely speaking. Welcome to the second video of this series. In this video, I am going to provide a crash course on some of the Azure services as well as tools used in this video. The core idea of a crash course is to provide you some fundamental idea of what each services are and the basic usage scenario. You will also find a link on each service so that you can learn more.</a:t>
            </a:r>
          </a:p>
          <a:p>
            <a:endParaRPr lang="en-US" dirty="0"/>
          </a:p>
          <a:p>
            <a:r>
              <a:rPr lang="en-US" dirty="0"/>
              <a:t>However, for those of you who are already familiar with the logos shown above, feel free to skip this crash course. You can move on to the next one.</a:t>
            </a:r>
          </a:p>
        </p:txBody>
      </p:sp>
      <p:sp>
        <p:nvSpPr>
          <p:cNvPr id="4" name="Slide Number Placeholder 3"/>
          <p:cNvSpPr>
            <a:spLocks noGrp="1"/>
          </p:cNvSpPr>
          <p:nvPr>
            <p:ph type="sldNum" sz="quarter" idx="5"/>
          </p:nvPr>
        </p:nvSpPr>
        <p:spPr/>
        <p:txBody>
          <a:bodyPr/>
          <a:lstStyle/>
          <a:p>
            <a:fld id="{318CC1FC-3B0C-4D13-B1A9-E893BF67DCBA}" type="slidenum">
              <a:rPr lang="en-US" smtClean="0"/>
              <a:t>7</a:t>
            </a:fld>
            <a:endParaRPr lang="en-US"/>
          </a:p>
        </p:txBody>
      </p:sp>
    </p:spTree>
    <p:extLst>
      <p:ext uri="{BB962C8B-B14F-4D97-AF65-F5344CB8AC3E}">
        <p14:creationId xmlns:p14="http://schemas.microsoft.com/office/powerpoint/2010/main" val="9196417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Azure service we’ll be discussing is Azure App Service, also know as Web App. It’s a PaaS compute platform that enables you to host web or </a:t>
            </a:r>
            <a:r>
              <a:rPr lang="en-US" dirty="0" err="1"/>
              <a:t>api</a:t>
            </a:r>
            <a:r>
              <a:rPr lang="en-US" dirty="0"/>
              <a:t>. One of the value proposition of App Service is the fact that it’s very easy to get started, with very low learning curve. </a:t>
            </a:r>
          </a:p>
          <a:p>
            <a:endParaRPr lang="en-US" dirty="0"/>
          </a:p>
          <a:p>
            <a:r>
              <a:rPr lang="en-US" dirty="0"/>
              <a:t>You can provision App Service by choosing Windows or Linux worker. </a:t>
            </a:r>
          </a:p>
          <a:p>
            <a:r>
              <a:rPr lang="en-US" dirty="0"/>
              <a:t>You can then decide if you want to bring your code and then run one of the pre-built image. Or simply bring your docker container by referencing it to your container registry.</a:t>
            </a:r>
          </a:p>
          <a:p>
            <a:endParaRPr lang="en-US" dirty="0"/>
          </a:p>
          <a:p>
            <a:r>
              <a:rPr lang="en-US" dirty="0"/>
              <a:t>App Services comes with a lots of </a:t>
            </a:r>
            <a:r>
              <a:rPr lang="en-US" dirty="0" err="1"/>
              <a:t>devops</a:t>
            </a:r>
            <a:r>
              <a:rPr lang="en-US" dirty="0"/>
              <a:t> productivity features such as deployment slot, auto-scale, and integration with Azure DevOps or GitHub. </a:t>
            </a:r>
          </a:p>
          <a:p>
            <a:r>
              <a:rPr lang="en-US" dirty="0"/>
              <a:t>In addition to bring your own code, you may also choose the app from Application Templates, which you could find many of the popular application, blogs, and CMS.</a:t>
            </a:r>
          </a:p>
          <a:p>
            <a:r>
              <a:rPr lang="en-US" dirty="0"/>
              <a:t>App Services supports multiple programming languages, such as .NET, Java, Python, Node, and so many more. </a:t>
            </a:r>
          </a:p>
          <a:p>
            <a:endParaRPr lang="en-US" dirty="0"/>
          </a:p>
          <a:p>
            <a:r>
              <a:rPr lang="en-US" dirty="0"/>
              <a:t>We will host our </a:t>
            </a:r>
            <a:r>
              <a:rPr lang="en-US" dirty="0" err="1"/>
              <a:t>api</a:t>
            </a:r>
            <a:r>
              <a:rPr lang="en-US" dirty="0"/>
              <a:t> on App Service for the demo.</a:t>
            </a:r>
          </a:p>
          <a:p>
            <a:endParaRPr lang="en-US" dirty="0"/>
          </a:p>
        </p:txBody>
      </p:sp>
      <p:sp>
        <p:nvSpPr>
          <p:cNvPr id="4" name="Slide Number Placeholder 3"/>
          <p:cNvSpPr>
            <a:spLocks noGrp="1"/>
          </p:cNvSpPr>
          <p:nvPr>
            <p:ph type="sldNum" sz="quarter" idx="5"/>
          </p:nvPr>
        </p:nvSpPr>
        <p:spPr/>
        <p:txBody>
          <a:bodyPr/>
          <a:lstStyle/>
          <a:p>
            <a:fld id="{318CC1FC-3B0C-4D13-B1A9-E893BF67DCBA}" type="slidenum">
              <a:rPr lang="en-US" smtClean="0"/>
              <a:t>8</a:t>
            </a:fld>
            <a:endParaRPr lang="en-US"/>
          </a:p>
        </p:txBody>
      </p:sp>
    </p:spTree>
    <p:extLst>
      <p:ext uri="{BB962C8B-B14F-4D97-AF65-F5344CB8AC3E}">
        <p14:creationId xmlns:p14="http://schemas.microsoft.com/office/powerpoint/2010/main" val="28248584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107000"/>
              </a:lnSpc>
              <a:spcBef>
                <a:spcPts val="0"/>
              </a:spcBef>
              <a:spcAft>
                <a:spcPts val="0"/>
              </a:spcAft>
              <a:buClrTx/>
              <a:buSzTx/>
              <a:buFont typeface="Symbol" panose="05050102010706020507" pitchFamily="18" charset="2"/>
              <a:buNone/>
              <a:tabLst/>
              <a:defRPr/>
            </a:pPr>
            <a:r>
              <a:rPr lang="en-US" sz="1200" b="0" dirty="0">
                <a:effectLst/>
                <a:latin typeface="+mn-lt"/>
              </a:rPr>
              <a:t>Let’s move on to the next one, Azure SQL DB. It’s a PaaS relational database, running on SQL Server engine. </a:t>
            </a:r>
          </a:p>
          <a:p>
            <a:pPr marL="0" marR="0" lvl="0" indent="0" algn="l" defTabSz="914367" rtl="0" eaLnBrk="1" fontAlgn="auto" latinLnBrk="0" hangingPunct="1">
              <a:lnSpc>
                <a:spcPct val="107000"/>
              </a:lnSpc>
              <a:spcBef>
                <a:spcPts val="0"/>
              </a:spcBef>
              <a:spcAft>
                <a:spcPts val="0"/>
              </a:spcAft>
              <a:buClrTx/>
              <a:buSzTx/>
              <a:buFont typeface="Symbol" panose="05050102010706020507" pitchFamily="18" charset="2"/>
              <a:buNone/>
              <a:tabLst/>
              <a:defRPr/>
            </a:pPr>
            <a:r>
              <a:rPr lang="en-US" sz="1200" b="0" dirty="0">
                <a:effectLst/>
                <a:latin typeface="+mn-lt"/>
              </a:rPr>
              <a:t>It comes with many pre-built features such as starting from automatic performance improvement and recommendation, on the fly scaling, and built-in threat detection.</a:t>
            </a:r>
          </a:p>
          <a:p>
            <a:pPr marL="0" marR="0" lvl="0" indent="0" algn="l" defTabSz="914367" rtl="0" eaLnBrk="1" fontAlgn="auto" latinLnBrk="0" hangingPunct="1">
              <a:lnSpc>
                <a:spcPct val="107000"/>
              </a:lnSpc>
              <a:spcBef>
                <a:spcPts val="0"/>
              </a:spcBef>
              <a:spcAft>
                <a:spcPts val="0"/>
              </a:spcAft>
              <a:buClrTx/>
              <a:buSzTx/>
              <a:buFont typeface="Symbol" panose="05050102010706020507" pitchFamily="18" charset="2"/>
              <a:buNone/>
              <a:tabLst/>
              <a:defRPr/>
            </a:pPr>
            <a:r>
              <a:rPr lang="en-US" sz="1200" b="0" dirty="0">
                <a:effectLst/>
                <a:latin typeface="+mn-lt"/>
              </a:rPr>
              <a:t>Azure SQL DB also can work with existing tool such as SQL Management Studio which many of you are already familiar with.</a:t>
            </a:r>
          </a:p>
          <a:p>
            <a:pPr marL="0" marR="0" lvl="0" indent="0" algn="l" defTabSz="914367" rtl="0" eaLnBrk="1" fontAlgn="auto" latinLnBrk="0" hangingPunct="1">
              <a:lnSpc>
                <a:spcPct val="107000"/>
              </a:lnSpc>
              <a:spcBef>
                <a:spcPts val="0"/>
              </a:spcBef>
              <a:spcAft>
                <a:spcPts val="0"/>
              </a:spcAft>
              <a:buClrTx/>
              <a:buSzTx/>
              <a:buFont typeface="Symbol" panose="05050102010706020507" pitchFamily="18" charset="2"/>
              <a:buNone/>
              <a:tabLst/>
              <a:defRPr/>
            </a:pPr>
            <a:r>
              <a:rPr lang="en-US" sz="1200" b="0" dirty="0">
                <a:effectLst/>
                <a:latin typeface="+mn-lt"/>
              </a:rPr>
              <a:t>It also comes with great HA features such as auto-backup and point in time restore. You can also leverage Active Geo-Replication and Failover Group for databases across different regions for DR purpose.</a:t>
            </a:r>
          </a:p>
          <a:p>
            <a:pPr marL="0" marR="0" lvl="0" indent="0" algn="l" defTabSz="914367" rtl="0" eaLnBrk="1" fontAlgn="auto" latinLnBrk="0" hangingPunct="1">
              <a:lnSpc>
                <a:spcPct val="107000"/>
              </a:lnSpc>
              <a:spcBef>
                <a:spcPts val="0"/>
              </a:spcBef>
              <a:spcAft>
                <a:spcPts val="0"/>
              </a:spcAft>
              <a:buClrTx/>
              <a:buSzTx/>
              <a:buFont typeface="Symbol" panose="05050102010706020507" pitchFamily="18" charset="2"/>
              <a:buNone/>
              <a:tabLst/>
              <a:defRPr/>
            </a:pPr>
            <a:endParaRPr lang="en-US" sz="1200" b="0" dirty="0">
              <a:effectLst/>
              <a:latin typeface="+mn-lt"/>
            </a:endParaRPr>
          </a:p>
          <a:p>
            <a:pPr marL="0" marR="0" lvl="0" indent="0" algn="l" defTabSz="914367" rtl="0" eaLnBrk="1" fontAlgn="auto" latinLnBrk="0" hangingPunct="1">
              <a:lnSpc>
                <a:spcPct val="107000"/>
              </a:lnSpc>
              <a:spcBef>
                <a:spcPts val="0"/>
              </a:spcBef>
              <a:spcAft>
                <a:spcPts val="0"/>
              </a:spcAft>
              <a:buClrTx/>
              <a:buSzTx/>
              <a:buFont typeface="Symbol" panose="05050102010706020507" pitchFamily="18" charset="2"/>
              <a:buNone/>
              <a:tabLst/>
              <a:defRPr/>
            </a:pPr>
            <a:r>
              <a:rPr lang="en-US" sz="1200" b="0" dirty="0">
                <a:effectLst/>
                <a:latin typeface="+mn-lt"/>
              </a:rPr>
              <a:t>In our demo, we will be using Failover Group to demonstrate the database failover.</a:t>
            </a:r>
          </a:p>
          <a:p>
            <a:pPr marL="0" marR="0" lvl="0" indent="0" algn="l" defTabSz="914367" rtl="0" eaLnBrk="1" fontAlgn="auto" latinLnBrk="0" hangingPunct="1">
              <a:lnSpc>
                <a:spcPct val="107000"/>
              </a:lnSpc>
              <a:spcBef>
                <a:spcPts val="0"/>
              </a:spcBef>
              <a:spcAft>
                <a:spcPts val="0"/>
              </a:spcAft>
              <a:buClrTx/>
              <a:buSzTx/>
              <a:buFont typeface="Symbol" panose="05050102010706020507" pitchFamily="18" charset="2"/>
              <a:buNone/>
              <a:tabLst/>
              <a:defRPr/>
            </a:pPr>
            <a:endParaRPr lang="en-US" sz="1200" b="0" dirty="0">
              <a:effectLst/>
              <a:latin typeface="+mn-lt"/>
            </a:endParaRPr>
          </a:p>
          <a:p>
            <a:pPr marL="0" marR="0" lvl="0" indent="0" algn="l" defTabSz="914367" rtl="0" eaLnBrk="1" fontAlgn="auto" latinLnBrk="0" hangingPunct="1">
              <a:lnSpc>
                <a:spcPct val="107000"/>
              </a:lnSpc>
              <a:spcBef>
                <a:spcPts val="0"/>
              </a:spcBef>
              <a:spcAft>
                <a:spcPts val="0"/>
              </a:spcAft>
              <a:buClrTx/>
              <a:buSzTx/>
              <a:buFont typeface="Symbol" panose="05050102010706020507" pitchFamily="18" charset="2"/>
              <a:buNone/>
              <a:tabLst/>
              <a:defRPr/>
            </a:pPr>
            <a:r>
              <a:rPr lang="en-US" sz="1200" b="0" dirty="0">
                <a:effectLst/>
                <a:latin typeface="+mn-lt"/>
              </a:rPr>
              <a:t>In addition to the SQL Server engine, Azure has other variation PaaS open source databases, namely Azure DB for MySQL, MariaDB, and PostgreSQL. </a:t>
            </a:r>
          </a:p>
        </p:txBody>
      </p:sp>
      <p:sp>
        <p:nvSpPr>
          <p:cNvPr id="4" name="Slide Number Placeholder 3"/>
          <p:cNvSpPr>
            <a:spLocks noGrp="1"/>
          </p:cNvSpPr>
          <p:nvPr>
            <p:ph type="sldNum" sz="quarter" idx="10"/>
          </p:nvPr>
        </p:nvSpPr>
        <p:spPr/>
        <p:txBody>
          <a:bodyPr/>
          <a:lstStyle/>
          <a:p>
            <a:fld id="{ABA891C8-62DB-D344-905D-84AFD2567442}" type="slidenum">
              <a:rPr lang="en-US" smtClean="0"/>
              <a:t>9</a:t>
            </a:fld>
            <a:endParaRPr lang="en-US"/>
          </a:p>
        </p:txBody>
      </p:sp>
    </p:spTree>
    <p:extLst>
      <p:ext uri="{BB962C8B-B14F-4D97-AF65-F5344CB8AC3E}">
        <p14:creationId xmlns:p14="http://schemas.microsoft.com/office/powerpoint/2010/main" val="27989885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8/4/2020</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583314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7D5506EE-1026-4F35-9ACC-BD05BE0F9B36}"/>
              </a:ext>
            </a:extLst>
          </p:cNvPr>
          <p:cNvSpPr>
            <a:spLocks noGrp="1"/>
          </p:cNvSpPr>
          <p:nvPr>
            <p:ph type="dt" sz="half" idx="10"/>
          </p:nvPr>
        </p:nvSpPr>
        <p:spPr/>
        <p:txBody>
          <a:bodyPr/>
          <a:lstStyle/>
          <a:p>
            <a:fld id="{B612A279-0833-481D-8C56-F67FD0AC6C50}" type="datetime1">
              <a:rPr lang="en-US" smtClean="0"/>
              <a:t>8/4/2020</a:t>
            </a:fld>
            <a:endParaRPr lang="en-US" dirty="0"/>
          </a:p>
        </p:txBody>
      </p:sp>
      <p:sp>
        <p:nvSpPr>
          <p:cNvPr id="8" name="Footer Placeholder 7">
            <a:extLst>
              <a:ext uri="{FF2B5EF4-FFF2-40B4-BE49-F238E27FC236}">
                <a16:creationId xmlns:a16="http://schemas.microsoft.com/office/drawing/2014/main" id="{B7696E5F-8D95-4450-AE52-5438E6EDE2B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722698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AF33D6B0-F070-45C4-A472-19F432BE3932}"/>
              </a:ext>
            </a:extLst>
          </p:cNvPr>
          <p:cNvSpPr>
            <a:spLocks noGrp="1"/>
          </p:cNvSpPr>
          <p:nvPr>
            <p:ph type="dt" sz="half" idx="10"/>
          </p:nvPr>
        </p:nvSpPr>
        <p:spPr/>
        <p:txBody>
          <a:bodyPr/>
          <a:lstStyle/>
          <a:p>
            <a:fld id="{6587DA83-5663-4C9C-B9AA-0B40A3DAFF81}" type="datetime1">
              <a:rPr lang="en-US" smtClean="0"/>
              <a:t>8/4/2020</a:t>
            </a:fld>
            <a:endParaRPr lang="en-US" dirty="0"/>
          </a:p>
        </p:txBody>
      </p:sp>
      <p:sp>
        <p:nvSpPr>
          <p:cNvPr id="8" name="Footer Placeholder 7">
            <a:extLst>
              <a:ext uri="{FF2B5EF4-FFF2-40B4-BE49-F238E27FC236}">
                <a16:creationId xmlns:a16="http://schemas.microsoft.com/office/drawing/2014/main" id="{9975399F-DAB2-410D-967F-ED17E6F796E7}"/>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618272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86681301"/>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8/4/2020</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926706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8/4/2020</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041625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8/4/2020</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566630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8/4/2020</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0681946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8/4/2020</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118605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8/4/2020</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014226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8/4/2020</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9332822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8/4/2020</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232677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8/4/2020</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4982234"/>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47" r:id="rId3"/>
    <p:sldLayoutId id="2147483743" r:id="rId4"/>
    <p:sldLayoutId id="2147483738" r:id="rId5"/>
    <p:sldLayoutId id="2147483732" r:id="rId6"/>
    <p:sldLayoutId id="2147483733" r:id="rId7"/>
    <p:sldLayoutId id="2147483734" r:id="rId8"/>
    <p:sldLayoutId id="2147483735" r:id="rId9"/>
    <p:sldLayoutId id="2147483736" r:id="rId10"/>
    <p:sldLayoutId id="2147483737" r:id="rId11"/>
    <p:sldLayoutId id="2147483750" r:id="rId12"/>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hyperlink" Target="https://docs.microsoft.com/en-us/azure/traffic-manager/traffic-manager-overview"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hyperlink" Target="https://docs.microsoft.com/en-us/azure/traffic-manager/traffic-manager-overview"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hyperlink" Target="https://azure.microsoft.com/en-us/services/event-hubs/" TargetMode="External"/></Relationships>
</file>

<file path=ppt/slides/_rels/slide13.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5.png"/><Relationship Id="rId7" Type="http://schemas.openxmlformats.org/officeDocument/2006/relationships/image" Target="../media/image58.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57.png"/><Relationship Id="rId11" Type="http://schemas.openxmlformats.org/officeDocument/2006/relationships/hyperlink" Target="https://docs.microsoft.com/en-us/azure/stream-analytics/stream-analytics-introduction" TargetMode="External"/><Relationship Id="rId5" Type="http://schemas.microsoft.com/office/2007/relationships/hdphoto" Target="../media/hdphoto1.wdp"/><Relationship Id="rId10" Type="http://schemas.openxmlformats.org/officeDocument/2006/relationships/image" Target="../media/image16.svg"/><Relationship Id="rId4" Type="http://schemas.openxmlformats.org/officeDocument/2006/relationships/image" Target="../media/image56.png"/><Relationship Id="rId9"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hyperlink" Target="https://azure.microsoft.com/en-us/services/functions/" TargetMode="External"/></Relationships>
</file>

<file path=ppt/slides/_rels/slide15.xml.rels><?xml version="1.0" encoding="UTF-8" standalone="yes"?>
<Relationships xmlns="http://schemas.openxmlformats.org/package/2006/relationships"><Relationship Id="rId3" Type="http://schemas.openxmlformats.org/officeDocument/2006/relationships/hyperlink" Target="https://docs.microsoft.com/en-us/azure/logic-apps/"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16.xml.rels><?xml version="1.0" encoding="UTF-8" standalone="yes"?>
<Relationships xmlns="http://schemas.openxmlformats.org/package/2006/relationships"><Relationship Id="rId3" Type="http://schemas.openxmlformats.org/officeDocument/2006/relationships/image" Target="../media/image62.png"/><Relationship Id="rId7" Type="http://schemas.openxmlformats.org/officeDocument/2006/relationships/hyperlink" Target="https://docs.microsoft.com/en-us/connectors/connector-reference/connector-reference-microsoft-connectors"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17.xml.rels><?xml version="1.0" encoding="UTF-8" standalone="yes"?>
<Relationships xmlns="http://schemas.openxmlformats.org/package/2006/relationships"><Relationship Id="rId3" Type="http://schemas.openxmlformats.org/officeDocument/2006/relationships/hyperlink" Target="https://www.postman.com/" TargetMode="External"/><Relationship Id="rId2" Type="http://schemas.openxmlformats.org/officeDocument/2006/relationships/notesSlide" Target="../notesSlides/notesSlide17.xml"/><Relationship Id="rId1" Type="http://schemas.openxmlformats.org/officeDocument/2006/relationships/slideLayout" Target="../slideLayouts/slideLayout4.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hyperlink" Target="https://jmeter.apache.org/" TargetMode="Externa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hyperlink" Target="https://docs.microsoft.com/en-us/azure/architecture/" TargetMode="External"/><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8" Type="http://schemas.openxmlformats.org/officeDocument/2006/relationships/image" Target="../media/image9.svg"/><Relationship Id="rId13" Type="http://schemas.openxmlformats.org/officeDocument/2006/relationships/image" Target="../media/image22.png"/><Relationship Id="rId3" Type="http://schemas.openxmlformats.org/officeDocument/2006/relationships/image" Target="../media/image10.png"/><Relationship Id="rId7" Type="http://schemas.openxmlformats.org/officeDocument/2006/relationships/image" Target="../media/image8.png"/><Relationship Id="rId12"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7.svg"/><Relationship Id="rId11" Type="http://schemas.openxmlformats.org/officeDocument/2006/relationships/image" Target="../media/image66.png"/><Relationship Id="rId5" Type="http://schemas.openxmlformats.org/officeDocument/2006/relationships/image" Target="../media/image6.png"/><Relationship Id="rId10" Type="http://schemas.openxmlformats.org/officeDocument/2006/relationships/hyperlink" Target="http://tm.wely-lau.net/" TargetMode="External"/><Relationship Id="rId4" Type="http://schemas.openxmlformats.org/officeDocument/2006/relationships/image" Target="../media/image11.svg"/><Relationship Id="rId9" Type="http://schemas.openxmlformats.org/officeDocument/2006/relationships/hyperlink" Target="http://rsad.trafficmanager.net/" TargetMode="Externa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8" Type="http://schemas.openxmlformats.org/officeDocument/2006/relationships/image" Target="../media/image9.svg"/><Relationship Id="rId13" Type="http://schemas.openxmlformats.org/officeDocument/2006/relationships/hyperlink" Target="http://tm.wely-lau.net/" TargetMode="External"/><Relationship Id="rId3" Type="http://schemas.openxmlformats.org/officeDocument/2006/relationships/image" Target="../media/image10.png"/><Relationship Id="rId7" Type="http://schemas.openxmlformats.org/officeDocument/2006/relationships/image" Target="../media/image8.png"/><Relationship Id="rId12" Type="http://schemas.openxmlformats.org/officeDocument/2006/relationships/hyperlink" Target="http://rsad.trafficmanager.net/"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7.svg"/><Relationship Id="rId11" Type="http://schemas.openxmlformats.org/officeDocument/2006/relationships/image" Target="../media/image22.png"/><Relationship Id="rId5" Type="http://schemas.openxmlformats.org/officeDocument/2006/relationships/image" Target="../media/image6.png"/><Relationship Id="rId10" Type="http://schemas.openxmlformats.org/officeDocument/2006/relationships/image" Target="../media/image21.png"/><Relationship Id="rId4" Type="http://schemas.openxmlformats.org/officeDocument/2006/relationships/image" Target="../media/image11.svg"/><Relationship Id="rId9" Type="http://schemas.openxmlformats.org/officeDocument/2006/relationships/image" Target="../media/image66.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jpeg"/><Relationship Id="rId7" Type="http://schemas.openxmlformats.org/officeDocument/2006/relationships/image" Target="../media/image7.sv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6.png"/><Relationship Id="rId11" Type="http://schemas.openxmlformats.org/officeDocument/2006/relationships/image" Target="../media/image11.svg"/><Relationship Id="rId5" Type="http://schemas.openxmlformats.org/officeDocument/2006/relationships/image" Target="../media/image5.jpg"/><Relationship Id="rId10" Type="http://schemas.openxmlformats.org/officeDocument/2006/relationships/image" Target="../media/image10.png"/><Relationship Id="rId4" Type="http://schemas.openxmlformats.org/officeDocument/2006/relationships/image" Target="../media/image4.jpeg"/><Relationship Id="rId9" Type="http://schemas.openxmlformats.org/officeDocument/2006/relationships/image" Target="../media/image9.sv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10.png"/><Relationship Id="rId7" Type="http://schemas.openxmlformats.org/officeDocument/2006/relationships/image" Target="../media/image8.png"/><Relationship Id="rId12" Type="http://schemas.openxmlformats.org/officeDocument/2006/relationships/hyperlink" Target="http://tm.wely-lau.net/" TargetMode="External"/><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7.svg"/><Relationship Id="rId11" Type="http://schemas.openxmlformats.org/officeDocument/2006/relationships/hyperlink" Target="http://rsad.trafficmanager.net/" TargetMode="External"/><Relationship Id="rId5" Type="http://schemas.openxmlformats.org/officeDocument/2006/relationships/image" Target="../media/image6.png"/><Relationship Id="rId10" Type="http://schemas.openxmlformats.org/officeDocument/2006/relationships/image" Target="../media/image21.png"/><Relationship Id="rId4" Type="http://schemas.openxmlformats.org/officeDocument/2006/relationships/image" Target="../media/image11.svg"/><Relationship Id="rId9" Type="http://schemas.openxmlformats.org/officeDocument/2006/relationships/image" Target="../media/image66.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72.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hyperlink" Target="https://docs.microsoft.com/en-us/azure/azure-sql/database/auto-failover-group-overview?tabs=azure-powershell" TargetMode="External"/><Relationship Id="rId5" Type="http://schemas.openxmlformats.org/officeDocument/2006/relationships/hyperlink" Target="https://docs.microsoft.com/en-us/azure/sql-database/sql-database-designing-cloud-solutions-for-disaster-recovery" TargetMode="External"/><Relationship Id="rId4" Type="http://schemas.openxmlformats.org/officeDocument/2006/relationships/image" Target="../media/image14.pn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hyperlink" Target="https://www.quora.com/What-is-the-difference-between-Disaster-Recovery-and-High-Availability" TargetMode="External"/></Relationships>
</file>

<file path=ppt/slides/_rels/slide40.xml.rels><?xml version="1.0" encoding="UTF-8" standalone="yes"?>
<Relationships xmlns="http://schemas.openxmlformats.org/package/2006/relationships"><Relationship Id="rId8" Type="http://schemas.openxmlformats.org/officeDocument/2006/relationships/image" Target="../media/image73.png"/><Relationship Id="rId13" Type="http://schemas.openxmlformats.org/officeDocument/2006/relationships/image" Target="../media/image24.svg"/><Relationship Id="rId3" Type="http://schemas.openxmlformats.org/officeDocument/2006/relationships/image" Target="../media/image16.svg"/><Relationship Id="rId7" Type="http://schemas.openxmlformats.org/officeDocument/2006/relationships/image" Target="../media/image11.svg"/><Relationship Id="rId12" Type="http://schemas.openxmlformats.org/officeDocument/2006/relationships/image" Target="../media/image23.png"/><Relationship Id="rId2" Type="http://schemas.openxmlformats.org/officeDocument/2006/relationships/image" Target="../media/image15.png"/><Relationship Id="rId1" Type="http://schemas.openxmlformats.org/officeDocument/2006/relationships/slideLayout" Target="../slideLayouts/slideLayout4.xml"/><Relationship Id="rId6" Type="http://schemas.openxmlformats.org/officeDocument/2006/relationships/image" Target="../media/image10.png"/><Relationship Id="rId11" Type="http://schemas.openxmlformats.org/officeDocument/2006/relationships/image" Target="../media/image20.svg"/><Relationship Id="rId5" Type="http://schemas.openxmlformats.org/officeDocument/2006/relationships/image" Target="../media/image18.svg"/><Relationship Id="rId10" Type="http://schemas.openxmlformats.org/officeDocument/2006/relationships/image" Target="../media/image19.png"/><Relationship Id="rId4" Type="http://schemas.openxmlformats.org/officeDocument/2006/relationships/image" Target="../media/image17.png"/><Relationship Id="rId9" Type="http://schemas.openxmlformats.org/officeDocument/2006/relationships/image" Target="../media/image74.png"/><Relationship Id="rId14" Type="http://schemas.openxmlformats.org/officeDocument/2006/relationships/image" Target="../media/image7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8" Type="http://schemas.openxmlformats.org/officeDocument/2006/relationships/image" Target="../media/image66.png"/><Relationship Id="rId13" Type="http://schemas.openxmlformats.org/officeDocument/2006/relationships/image" Target="../media/image19.png"/><Relationship Id="rId3" Type="http://schemas.openxmlformats.org/officeDocument/2006/relationships/image" Target="../media/image11.svg"/><Relationship Id="rId7" Type="http://schemas.openxmlformats.org/officeDocument/2006/relationships/image" Target="../media/image9.svg"/><Relationship Id="rId12" Type="http://schemas.openxmlformats.org/officeDocument/2006/relationships/image" Target="../media/image18.svg"/><Relationship Id="rId2" Type="http://schemas.openxmlformats.org/officeDocument/2006/relationships/image" Target="../media/image10.png"/><Relationship Id="rId16" Type="http://schemas.openxmlformats.org/officeDocument/2006/relationships/hyperlink" Target="http://tm.wely-lau.net/" TargetMode="External"/><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7.png"/><Relationship Id="rId5" Type="http://schemas.openxmlformats.org/officeDocument/2006/relationships/image" Target="../media/image7.svg"/><Relationship Id="rId15" Type="http://schemas.openxmlformats.org/officeDocument/2006/relationships/hyperlink" Target="http://rsad.trafficmanager.net/" TargetMode="External"/><Relationship Id="rId10" Type="http://schemas.openxmlformats.org/officeDocument/2006/relationships/image" Target="../media/image16.svg"/><Relationship Id="rId4" Type="http://schemas.openxmlformats.org/officeDocument/2006/relationships/image" Target="../media/image6.png"/><Relationship Id="rId9" Type="http://schemas.openxmlformats.org/officeDocument/2006/relationships/image" Target="../media/image15.png"/><Relationship Id="rId14" Type="http://schemas.openxmlformats.org/officeDocument/2006/relationships/image" Target="../media/image20.sv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46.xml.rels><?xml version="1.0" encoding="UTF-8" standalone="yes"?>
<Relationships xmlns="http://schemas.openxmlformats.org/package/2006/relationships"><Relationship Id="rId8" Type="http://schemas.openxmlformats.org/officeDocument/2006/relationships/image" Target="../media/image66.png"/><Relationship Id="rId13" Type="http://schemas.openxmlformats.org/officeDocument/2006/relationships/image" Target="../media/image19.png"/><Relationship Id="rId3" Type="http://schemas.openxmlformats.org/officeDocument/2006/relationships/image" Target="../media/image11.svg"/><Relationship Id="rId7" Type="http://schemas.openxmlformats.org/officeDocument/2006/relationships/image" Target="../media/image9.svg"/><Relationship Id="rId12" Type="http://schemas.openxmlformats.org/officeDocument/2006/relationships/image" Target="../media/image18.svg"/><Relationship Id="rId17" Type="http://schemas.openxmlformats.org/officeDocument/2006/relationships/hyperlink" Target="http://tm.wely-lau.net/" TargetMode="External"/><Relationship Id="rId2" Type="http://schemas.openxmlformats.org/officeDocument/2006/relationships/image" Target="../media/image10.png"/><Relationship Id="rId16" Type="http://schemas.openxmlformats.org/officeDocument/2006/relationships/hyperlink" Target="http://rsad.trafficmanager.net/" TargetMode="External"/><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7.png"/><Relationship Id="rId5" Type="http://schemas.openxmlformats.org/officeDocument/2006/relationships/image" Target="../media/image7.svg"/><Relationship Id="rId15" Type="http://schemas.openxmlformats.org/officeDocument/2006/relationships/image" Target="../media/image81.png"/><Relationship Id="rId10" Type="http://schemas.openxmlformats.org/officeDocument/2006/relationships/image" Target="../media/image16.svg"/><Relationship Id="rId4" Type="http://schemas.openxmlformats.org/officeDocument/2006/relationships/image" Target="../media/image6.png"/><Relationship Id="rId9" Type="http://schemas.openxmlformats.org/officeDocument/2006/relationships/image" Target="../media/image15.png"/><Relationship Id="rId14" Type="http://schemas.openxmlformats.org/officeDocument/2006/relationships/image" Target="../media/image20.sv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hyperlink" Target="https://docs.microsoft.com/en-us/azure/sql-database/sql-database-designing-cloud-solutions-for-disaster-recovery" TargetMode="External"/><Relationship Id="rId5" Type="http://schemas.openxmlformats.org/officeDocument/2006/relationships/hyperlink" Target="https://docs.microsoft.com/en-us/azure/architecture/reference-architectures/app-service-web-app/multi-region" TargetMode="External"/><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8" Type="http://schemas.openxmlformats.org/officeDocument/2006/relationships/image" Target="../media/image11.svg"/><Relationship Id="rId13" Type="http://schemas.openxmlformats.org/officeDocument/2006/relationships/image" Target="../media/image19.png"/><Relationship Id="rId18" Type="http://schemas.openxmlformats.org/officeDocument/2006/relationships/image" Target="../media/image24.sv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8.svg"/><Relationship Id="rId17" Type="http://schemas.openxmlformats.org/officeDocument/2006/relationships/image" Target="../media/image23.png"/><Relationship Id="rId2" Type="http://schemas.openxmlformats.org/officeDocument/2006/relationships/notesSlide" Target="../notesSlides/notesSlide7.xml"/><Relationship Id="rId16" Type="http://schemas.openxmlformats.org/officeDocument/2006/relationships/image" Target="../media/image22.png"/><Relationship Id="rId1" Type="http://schemas.openxmlformats.org/officeDocument/2006/relationships/slideLayout" Target="../slideLayouts/slideLayout3.xml"/><Relationship Id="rId6" Type="http://schemas.openxmlformats.org/officeDocument/2006/relationships/image" Target="../media/image9.svg"/><Relationship Id="rId11" Type="http://schemas.openxmlformats.org/officeDocument/2006/relationships/image" Target="../media/image17.png"/><Relationship Id="rId5" Type="http://schemas.openxmlformats.org/officeDocument/2006/relationships/image" Target="../media/image8.png"/><Relationship Id="rId15" Type="http://schemas.openxmlformats.org/officeDocument/2006/relationships/image" Target="../media/image21.png"/><Relationship Id="rId10" Type="http://schemas.openxmlformats.org/officeDocument/2006/relationships/image" Target="../media/image16.svg"/><Relationship Id="rId4" Type="http://schemas.openxmlformats.org/officeDocument/2006/relationships/image" Target="../media/image7.svg"/><Relationship Id="rId9" Type="http://schemas.openxmlformats.org/officeDocument/2006/relationships/image" Target="../media/image15.png"/><Relationship Id="rId14" Type="http://schemas.openxmlformats.org/officeDocument/2006/relationships/image" Target="../media/image20.svg"/></Relationships>
</file>

<file path=ppt/slides/_rels/slide8.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5.png"/><Relationship Id="rId18" Type="http://schemas.openxmlformats.org/officeDocument/2006/relationships/image" Target="../media/image40.emf"/><Relationship Id="rId3" Type="http://schemas.openxmlformats.org/officeDocument/2006/relationships/image" Target="../media/image25.png"/><Relationship Id="rId21" Type="http://schemas.openxmlformats.org/officeDocument/2006/relationships/image" Target="../media/image43.png"/><Relationship Id="rId7" Type="http://schemas.openxmlformats.org/officeDocument/2006/relationships/image" Target="../media/image29.png"/><Relationship Id="rId12" Type="http://schemas.openxmlformats.org/officeDocument/2006/relationships/image" Target="../media/image34.png"/><Relationship Id="rId17" Type="http://schemas.openxmlformats.org/officeDocument/2006/relationships/image" Target="../media/image39.emf"/><Relationship Id="rId2" Type="http://schemas.openxmlformats.org/officeDocument/2006/relationships/notesSlide" Target="../notesSlides/notesSlide8.xml"/><Relationship Id="rId16" Type="http://schemas.openxmlformats.org/officeDocument/2006/relationships/image" Target="../media/image38.emf"/><Relationship Id="rId20" Type="http://schemas.openxmlformats.org/officeDocument/2006/relationships/image" Target="../media/image42.png"/><Relationship Id="rId1" Type="http://schemas.openxmlformats.org/officeDocument/2006/relationships/slideLayout" Target="../slideLayouts/slideLayout2.xml"/><Relationship Id="rId6" Type="http://schemas.openxmlformats.org/officeDocument/2006/relationships/image" Target="../media/image28.png"/><Relationship Id="rId11" Type="http://schemas.openxmlformats.org/officeDocument/2006/relationships/image" Target="../media/image33.png"/><Relationship Id="rId24" Type="http://schemas.openxmlformats.org/officeDocument/2006/relationships/hyperlink" Target="https://azure.microsoft.com/en-us/services/app-service/" TargetMode="External"/><Relationship Id="rId5" Type="http://schemas.openxmlformats.org/officeDocument/2006/relationships/image" Target="../media/image27.png"/><Relationship Id="rId15" Type="http://schemas.openxmlformats.org/officeDocument/2006/relationships/image" Target="../media/image37.png"/><Relationship Id="rId23" Type="http://schemas.openxmlformats.org/officeDocument/2006/relationships/image" Target="../media/image45.png"/><Relationship Id="rId10" Type="http://schemas.openxmlformats.org/officeDocument/2006/relationships/image" Target="../media/image32.png"/><Relationship Id="rId19" Type="http://schemas.openxmlformats.org/officeDocument/2006/relationships/image" Target="../media/image41.png"/><Relationship Id="rId4" Type="http://schemas.openxmlformats.org/officeDocument/2006/relationships/image" Target="../media/image26.png"/><Relationship Id="rId9" Type="http://schemas.openxmlformats.org/officeDocument/2006/relationships/image" Target="../media/image31.png"/><Relationship Id="rId14" Type="http://schemas.openxmlformats.org/officeDocument/2006/relationships/image" Target="../media/image36.png"/><Relationship Id="rId22" Type="http://schemas.openxmlformats.org/officeDocument/2006/relationships/image" Target="../media/image44.png"/></Relationships>
</file>

<file path=ppt/slides/_rels/slide9.xml.rels><?xml version="1.0" encoding="UTF-8" standalone="yes"?>
<Relationships xmlns="http://schemas.openxmlformats.org/package/2006/relationships"><Relationship Id="rId8" Type="http://schemas.openxmlformats.org/officeDocument/2006/relationships/image" Target="../media/image51.svg"/><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notesSlide" Target="../notesSlides/notesSlide9.xml"/><Relationship Id="rId1" Type="http://schemas.openxmlformats.org/officeDocument/2006/relationships/slideLayout" Target="../slideLayouts/slideLayout12.xml"/><Relationship Id="rId6" Type="http://schemas.openxmlformats.org/officeDocument/2006/relationships/image" Target="../media/image49.svg"/><Relationship Id="rId5" Type="http://schemas.openxmlformats.org/officeDocument/2006/relationships/image" Target="../media/image48.png"/><Relationship Id="rId4" Type="http://schemas.openxmlformats.org/officeDocument/2006/relationships/image" Target="../media/image47.svg"/><Relationship Id="rId9" Type="http://schemas.openxmlformats.org/officeDocument/2006/relationships/hyperlink" Target="https://azure.microsoft.com/en-us/services/sql-database/"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493638-2AD6-4935-B174-6E015663A188}"/>
              </a:ext>
            </a:extLst>
          </p:cNvPr>
          <p:cNvSpPr>
            <a:spLocks noGrp="1"/>
          </p:cNvSpPr>
          <p:nvPr>
            <p:ph type="ctrTitle"/>
          </p:nvPr>
        </p:nvSpPr>
        <p:spPr/>
        <p:txBody>
          <a:bodyPr/>
          <a:lstStyle/>
          <a:p>
            <a:r>
              <a:rPr lang="en-US" dirty="0"/>
              <a:t>Reference Architecture Solution Demo</a:t>
            </a:r>
          </a:p>
        </p:txBody>
      </p:sp>
      <p:sp>
        <p:nvSpPr>
          <p:cNvPr id="3" name="Subtitle 2">
            <a:extLst>
              <a:ext uri="{FF2B5EF4-FFF2-40B4-BE49-F238E27FC236}">
                <a16:creationId xmlns:a16="http://schemas.microsoft.com/office/drawing/2014/main" id="{4FFC9B40-0829-43A9-9D60-777F1C787B30}"/>
              </a:ext>
            </a:extLst>
          </p:cNvPr>
          <p:cNvSpPr>
            <a:spLocks noGrp="1"/>
          </p:cNvSpPr>
          <p:nvPr>
            <p:ph type="subTitle" idx="1"/>
          </p:nvPr>
        </p:nvSpPr>
        <p:spPr/>
        <p:txBody>
          <a:bodyPr>
            <a:normAutofit fontScale="62500" lnSpcReduction="20000"/>
          </a:bodyPr>
          <a:lstStyle/>
          <a:p>
            <a:r>
              <a:rPr lang="en-US" dirty="0"/>
              <a:t>Wely Lau</a:t>
            </a:r>
          </a:p>
          <a:p>
            <a:r>
              <a:rPr lang="en-US" dirty="0"/>
              <a:t>SR Cloud Solution Architect</a:t>
            </a:r>
          </a:p>
          <a:p>
            <a:r>
              <a:rPr lang="en-US" dirty="0"/>
              <a:t>Microsoft APAC</a:t>
            </a:r>
          </a:p>
        </p:txBody>
      </p:sp>
      <p:pic>
        <p:nvPicPr>
          <p:cNvPr id="2050" name="Picture 2">
            <a:extLst>
              <a:ext uri="{FF2B5EF4-FFF2-40B4-BE49-F238E27FC236}">
                <a16:creationId xmlns:a16="http://schemas.microsoft.com/office/drawing/2014/main" id="{391095E7-1C99-41E8-AC24-C792DA212B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57752" y="108013"/>
            <a:ext cx="3719649" cy="13018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83719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CD790-9592-4DEA-B223-6604FD897278}"/>
              </a:ext>
            </a:extLst>
          </p:cNvPr>
          <p:cNvSpPr>
            <a:spLocks noGrp="1"/>
          </p:cNvSpPr>
          <p:nvPr>
            <p:ph type="title"/>
          </p:nvPr>
        </p:nvSpPr>
        <p:spPr>
          <a:xfrm>
            <a:off x="1097280" y="286603"/>
            <a:ext cx="10058400" cy="1450757"/>
          </a:xfrm>
        </p:spPr>
        <p:txBody>
          <a:bodyPr anchor="b">
            <a:normAutofit/>
          </a:bodyPr>
          <a:lstStyle/>
          <a:p>
            <a:r>
              <a:rPr lang="en-US" dirty="0"/>
              <a:t>Azure Traffic Manager</a:t>
            </a:r>
          </a:p>
        </p:txBody>
      </p:sp>
      <p:sp>
        <p:nvSpPr>
          <p:cNvPr id="3" name="Content Placeholder 2">
            <a:extLst>
              <a:ext uri="{FF2B5EF4-FFF2-40B4-BE49-F238E27FC236}">
                <a16:creationId xmlns:a16="http://schemas.microsoft.com/office/drawing/2014/main" id="{5D8D2683-9ABF-4895-8D81-6B9DFF6006E0}"/>
              </a:ext>
            </a:extLst>
          </p:cNvPr>
          <p:cNvSpPr>
            <a:spLocks noGrp="1"/>
          </p:cNvSpPr>
          <p:nvPr>
            <p:ph sz="half" idx="1"/>
          </p:nvPr>
        </p:nvSpPr>
        <p:spPr>
          <a:xfrm>
            <a:off x="1097279" y="2120900"/>
            <a:ext cx="5707781" cy="3748193"/>
          </a:xfrm>
        </p:spPr>
        <p:txBody>
          <a:bodyPr>
            <a:normAutofit fontScale="85000" lnSpcReduction="20000"/>
          </a:bodyPr>
          <a:lstStyle/>
          <a:p>
            <a:pPr>
              <a:lnSpc>
                <a:spcPct val="90000"/>
              </a:lnSpc>
            </a:pPr>
            <a:r>
              <a:rPr lang="en-US" sz="1600" dirty="0"/>
              <a:t>Azure Traffic Manager is a </a:t>
            </a:r>
            <a:r>
              <a:rPr lang="en-US" sz="1600" b="1" dirty="0"/>
              <a:t>DNS-based traffic load balancer </a:t>
            </a:r>
            <a:r>
              <a:rPr lang="en-US" sz="1600" dirty="0"/>
              <a:t>that enables you to distribute traffic optimally to services across global Azure regions, while providing high availability and responsiveness.</a:t>
            </a:r>
          </a:p>
          <a:p>
            <a:pPr>
              <a:lnSpc>
                <a:spcPct val="90000"/>
              </a:lnSpc>
            </a:pPr>
            <a:r>
              <a:rPr lang="en-US" sz="1600" dirty="0"/>
              <a:t>Works with endpoints: </a:t>
            </a:r>
          </a:p>
          <a:p>
            <a:pPr lvl="1">
              <a:lnSpc>
                <a:spcPct val="90000"/>
              </a:lnSpc>
            </a:pPr>
            <a:r>
              <a:rPr lang="en-US" sz="1600" dirty="0"/>
              <a:t>Cloud Service (web / worker roles), App Service (Web App and slots), public IP address</a:t>
            </a:r>
          </a:p>
          <a:p>
            <a:pPr>
              <a:lnSpc>
                <a:spcPct val="90000"/>
              </a:lnSpc>
            </a:pPr>
            <a:r>
              <a:rPr lang="en-US" sz="1600" dirty="0"/>
              <a:t>You define the configuration including DNS TTL, Protocols (HTTP, HTTPS, TCP), </a:t>
            </a:r>
            <a:r>
              <a:rPr lang="en-US" sz="1600" b="1" dirty="0"/>
              <a:t>Port, Probing interval, tolerated number of failures</a:t>
            </a:r>
            <a:r>
              <a:rPr lang="en-US" sz="1600" dirty="0"/>
              <a:t>.</a:t>
            </a:r>
          </a:p>
          <a:p>
            <a:pPr>
              <a:lnSpc>
                <a:spcPct val="90000"/>
              </a:lnSpc>
            </a:pPr>
            <a:r>
              <a:rPr lang="en-US" sz="1600" dirty="0"/>
              <a:t>Load Balancing (traffic routing) methods for different scenarios:</a:t>
            </a:r>
          </a:p>
          <a:p>
            <a:pPr lvl="1">
              <a:lnSpc>
                <a:spcPct val="90000"/>
              </a:lnSpc>
            </a:pPr>
            <a:r>
              <a:rPr lang="en-US" sz="1600" dirty="0"/>
              <a:t>Priority: disaster recovery and failover</a:t>
            </a:r>
          </a:p>
          <a:p>
            <a:pPr lvl="1">
              <a:lnSpc>
                <a:spcPct val="90000"/>
              </a:lnSpc>
            </a:pPr>
            <a:r>
              <a:rPr lang="en-US" sz="1600" dirty="0"/>
              <a:t>Weighted: global level load balancing</a:t>
            </a:r>
          </a:p>
          <a:p>
            <a:pPr lvl="1">
              <a:lnSpc>
                <a:spcPct val="90000"/>
              </a:lnSpc>
            </a:pPr>
            <a:r>
              <a:rPr lang="en-US" sz="1600" dirty="0"/>
              <a:t>Performance: global outreach based on performance</a:t>
            </a:r>
          </a:p>
          <a:p>
            <a:pPr lvl="1">
              <a:lnSpc>
                <a:spcPct val="90000"/>
              </a:lnSpc>
            </a:pPr>
            <a:r>
              <a:rPr lang="en-US" sz="1600" dirty="0"/>
              <a:t>Geographic</a:t>
            </a:r>
          </a:p>
          <a:p>
            <a:pPr lvl="1">
              <a:lnSpc>
                <a:spcPct val="90000"/>
              </a:lnSpc>
            </a:pPr>
            <a:r>
              <a:rPr lang="en-US" sz="1600" dirty="0"/>
              <a:t>Multi-value</a:t>
            </a:r>
          </a:p>
          <a:p>
            <a:pPr lvl="1">
              <a:lnSpc>
                <a:spcPct val="90000"/>
              </a:lnSpc>
            </a:pPr>
            <a:r>
              <a:rPr lang="en-US" sz="1600" dirty="0"/>
              <a:t>Subnet</a:t>
            </a:r>
          </a:p>
          <a:p>
            <a:pPr marL="91440" lvl="1" indent="-91440">
              <a:lnSpc>
                <a:spcPct val="90000"/>
              </a:lnSpc>
              <a:spcBef>
                <a:spcPts val="1200"/>
              </a:spcBef>
              <a:spcAft>
                <a:spcPts val="200"/>
              </a:spcAft>
              <a:buClr>
                <a:schemeClr val="accent1"/>
              </a:buClr>
              <a:buSzPct val="100000"/>
              <a:buFont typeface="Calibri" panose="020F0502020204030204" pitchFamily="34" charset="0"/>
              <a:buChar char=" "/>
            </a:pPr>
            <a:r>
              <a:rPr lang="en-US" sz="1600" dirty="0"/>
              <a:t>99.99% availability SLA</a:t>
            </a:r>
          </a:p>
        </p:txBody>
      </p:sp>
      <p:grpSp>
        <p:nvGrpSpPr>
          <p:cNvPr id="8" name="Group 7">
            <a:extLst>
              <a:ext uri="{FF2B5EF4-FFF2-40B4-BE49-F238E27FC236}">
                <a16:creationId xmlns:a16="http://schemas.microsoft.com/office/drawing/2014/main" id="{A6A905A7-B368-419E-88D2-3056570609D5}"/>
              </a:ext>
            </a:extLst>
          </p:cNvPr>
          <p:cNvGrpSpPr/>
          <p:nvPr/>
        </p:nvGrpSpPr>
        <p:grpSpPr>
          <a:xfrm>
            <a:off x="6515944" y="2296498"/>
            <a:ext cx="4639736" cy="3572595"/>
            <a:chOff x="6515944" y="2296498"/>
            <a:chExt cx="4639736" cy="3572595"/>
          </a:xfrm>
        </p:grpSpPr>
        <p:pic>
          <p:nvPicPr>
            <p:cNvPr id="2050" name="Picture 2" descr="Azure Traffic Manager 'Priority' traffic-routing method">
              <a:extLst>
                <a:ext uri="{FF2B5EF4-FFF2-40B4-BE49-F238E27FC236}">
                  <a16:creationId xmlns:a16="http://schemas.microsoft.com/office/drawing/2014/main" id="{9AED7C9E-D379-4395-883F-3EE3EFCEB602}"/>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515944" y="2296498"/>
              <a:ext cx="4639736" cy="3572595"/>
            </a:xfrm>
            <a:prstGeom prst="rect">
              <a:avLst/>
            </a:prstGeom>
            <a:solidFill>
              <a:srgbClr val="FFFFFF"/>
            </a:solidFill>
          </p:spPr>
        </p:pic>
        <p:sp>
          <p:nvSpPr>
            <p:cNvPr id="4" name="TextBox 3">
              <a:extLst>
                <a:ext uri="{FF2B5EF4-FFF2-40B4-BE49-F238E27FC236}">
                  <a16:creationId xmlns:a16="http://schemas.microsoft.com/office/drawing/2014/main" id="{49C113A0-150C-48C9-8997-0282AFF5D65A}"/>
                </a:ext>
              </a:extLst>
            </p:cNvPr>
            <p:cNvSpPr txBox="1"/>
            <p:nvPr/>
          </p:nvSpPr>
          <p:spPr>
            <a:xfrm>
              <a:off x="7565277" y="5455862"/>
              <a:ext cx="2396871" cy="246221"/>
            </a:xfrm>
            <a:prstGeom prst="rect">
              <a:avLst/>
            </a:prstGeom>
            <a:noFill/>
          </p:spPr>
          <p:txBody>
            <a:bodyPr wrap="square" rtlCol="0">
              <a:spAutoFit/>
            </a:bodyPr>
            <a:lstStyle/>
            <a:p>
              <a:pPr algn="ctr"/>
              <a:r>
                <a:rPr lang="en-US" sz="1000" b="1" dirty="0"/>
                <a:t>Priority Routing Method</a:t>
              </a:r>
            </a:p>
          </p:txBody>
        </p:sp>
      </p:grpSp>
      <p:sp>
        <p:nvSpPr>
          <p:cNvPr id="9" name="TextBox 8">
            <a:extLst>
              <a:ext uri="{FF2B5EF4-FFF2-40B4-BE49-F238E27FC236}">
                <a16:creationId xmlns:a16="http://schemas.microsoft.com/office/drawing/2014/main" id="{D86B4659-7794-48DC-9826-F6B70604D0CD}"/>
              </a:ext>
            </a:extLst>
          </p:cNvPr>
          <p:cNvSpPr txBox="1"/>
          <p:nvPr/>
        </p:nvSpPr>
        <p:spPr>
          <a:xfrm>
            <a:off x="44065" y="6515182"/>
            <a:ext cx="6471879" cy="276999"/>
          </a:xfrm>
          <a:prstGeom prst="rect">
            <a:avLst/>
          </a:prstGeom>
          <a:noFill/>
        </p:spPr>
        <p:txBody>
          <a:bodyPr wrap="square" rtlCol="0">
            <a:spAutoFit/>
          </a:bodyPr>
          <a:lstStyle/>
          <a:p>
            <a:r>
              <a:rPr lang="en-US" sz="1200" dirty="0">
                <a:solidFill>
                  <a:schemeClr val="bg1"/>
                </a:solidFill>
              </a:rPr>
              <a:t>Learn More @ </a:t>
            </a:r>
            <a:r>
              <a:rPr lang="en-US" sz="1200" dirty="0">
                <a:hlinkClick r:id="rId4"/>
              </a:rPr>
              <a:t>https://docs.microsoft.com/en-us/azure/traffic-manager/traffic-manager-overview</a:t>
            </a:r>
            <a:endParaRPr lang="en-US" sz="1200" dirty="0"/>
          </a:p>
        </p:txBody>
      </p:sp>
    </p:spTree>
    <p:extLst>
      <p:ext uri="{BB962C8B-B14F-4D97-AF65-F5344CB8AC3E}">
        <p14:creationId xmlns:p14="http://schemas.microsoft.com/office/powerpoint/2010/main" val="38347378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8A1E0A-854C-4E46-84CA-187FDE28EA08}"/>
              </a:ext>
            </a:extLst>
          </p:cNvPr>
          <p:cNvSpPr>
            <a:spLocks noGrp="1"/>
          </p:cNvSpPr>
          <p:nvPr>
            <p:ph type="title"/>
          </p:nvPr>
        </p:nvSpPr>
        <p:spPr/>
        <p:txBody>
          <a:bodyPr/>
          <a:lstStyle/>
          <a:p>
            <a:r>
              <a:rPr lang="en-US" dirty="0"/>
              <a:t>Azure Traffic Manager is </a:t>
            </a:r>
            <a:br>
              <a:rPr lang="en-US" dirty="0"/>
            </a:br>
            <a:r>
              <a:rPr lang="en-US" dirty="0"/>
              <a:t>a global / non-regional service</a:t>
            </a:r>
          </a:p>
        </p:txBody>
      </p:sp>
      <p:pic>
        <p:nvPicPr>
          <p:cNvPr id="7" name="Picture 6">
            <a:extLst>
              <a:ext uri="{FF2B5EF4-FFF2-40B4-BE49-F238E27FC236}">
                <a16:creationId xmlns:a16="http://schemas.microsoft.com/office/drawing/2014/main" id="{0CD59B9F-6E48-41F1-953C-CD71935B0BF4}"/>
              </a:ext>
            </a:extLst>
          </p:cNvPr>
          <p:cNvPicPr>
            <a:picLocks noChangeAspect="1"/>
          </p:cNvPicPr>
          <p:nvPr/>
        </p:nvPicPr>
        <p:blipFill>
          <a:blip r:embed="rId3"/>
          <a:stretch>
            <a:fillRect/>
          </a:stretch>
        </p:blipFill>
        <p:spPr>
          <a:xfrm>
            <a:off x="1243012" y="1976954"/>
            <a:ext cx="8863013" cy="4223909"/>
          </a:xfrm>
          <a:prstGeom prst="rect">
            <a:avLst/>
          </a:prstGeom>
        </p:spPr>
      </p:pic>
      <p:sp>
        <p:nvSpPr>
          <p:cNvPr id="12" name="Rectangle: Rounded Corners 11">
            <a:extLst>
              <a:ext uri="{FF2B5EF4-FFF2-40B4-BE49-F238E27FC236}">
                <a16:creationId xmlns:a16="http://schemas.microsoft.com/office/drawing/2014/main" id="{9A0FAF9A-F159-49AF-A44B-C8BCE06E037E}"/>
              </a:ext>
            </a:extLst>
          </p:cNvPr>
          <p:cNvSpPr/>
          <p:nvPr/>
        </p:nvSpPr>
        <p:spPr>
          <a:xfrm>
            <a:off x="3168713" y="1976954"/>
            <a:ext cx="733331" cy="4223909"/>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7C24E94E-3BE1-464E-B87C-4757D9A27171}"/>
              </a:ext>
            </a:extLst>
          </p:cNvPr>
          <p:cNvSpPr txBox="1"/>
          <p:nvPr/>
        </p:nvSpPr>
        <p:spPr>
          <a:xfrm>
            <a:off x="44065" y="6515182"/>
            <a:ext cx="6471879" cy="276999"/>
          </a:xfrm>
          <a:prstGeom prst="rect">
            <a:avLst/>
          </a:prstGeom>
          <a:noFill/>
        </p:spPr>
        <p:txBody>
          <a:bodyPr wrap="square" rtlCol="0">
            <a:spAutoFit/>
          </a:bodyPr>
          <a:lstStyle/>
          <a:p>
            <a:r>
              <a:rPr lang="en-US" sz="1200" dirty="0">
                <a:solidFill>
                  <a:schemeClr val="bg1"/>
                </a:solidFill>
              </a:rPr>
              <a:t>Learn More @ </a:t>
            </a:r>
            <a:r>
              <a:rPr lang="en-US" sz="1200" dirty="0">
                <a:hlinkClick r:id="rId4"/>
              </a:rPr>
              <a:t>https://docs.microsoft.com/en-us/azure/traffic-manager/traffic-manager-overview</a:t>
            </a:r>
            <a:endParaRPr lang="en-US" sz="1200" dirty="0"/>
          </a:p>
        </p:txBody>
      </p:sp>
    </p:spTree>
    <p:extLst>
      <p:ext uri="{BB962C8B-B14F-4D97-AF65-F5344CB8AC3E}">
        <p14:creationId xmlns:p14="http://schemas.microsoft.com/office/powerpoint/2010/main" val="23146260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D6CC2-EDC8-4E0A-8EA1-613B0461C660}"/>
              </a:ext>
            </a:extLst>
          </p:cNvPr>
          <p:cNvSpPr>
            <a:spLocks noGrp="1"/>
          </p:cNvSpPr>
          <p:nvPr>
            <p:ph type="title"/>
          </p:nvPr>
        </p:nvSpPr>
        <p:spPr/>
        <p:txBody>
          <a:bodyPr/>
          <a:lstStyle/>
          <a:p>
            <a:r>
              <a:rPr lang="en-US" dirty="0"/>
              <a:t>Azure Event Hubs</a:t>
            </a:r>
          </a:p>
        </p:txBody>
      </p:sp>
      <p:sp>
        <p:nvSpPr>
          <p:cNvPr id="3" name="Content Placeholder 2">
            <a:extLst>
              <a:ext uri="{FF2B5EF4-FFF2-40B4-BE49-F238E27FC236}">
                <a16:creationId xmlns:a16="http://schemas.microsoft.com/office/drawing/2014/main" id="{E2DB27D1-F045-469C-9149-F097854E14D1}"/>
              </a:ext>
            </a:extLst>
          </p:cNvPr>
          <p:cNvSpPr>
            <a:spLocks noGrp="1"/>
          </p:cNvSpPr>
          <p:nvPr>
            <p:ph idx="1"/>
          </p:nvPr>
        </p:nvSpPr>
        <p:spPr/>
        <p:txBody>
          <a:bodyPr/>
          <a:lstStyle/>
          <a:p>
            <a:r>
              <a:rPr lang="en-US" sz="2000" dirty="0"/>
              <a:t>Azure Event Hubs is a fully managed, highly scalable real-time </a:t>
            </a:r>
            <a:r>
              <a:rPr lang="en-US" sz="2000" b="1" dirty="0"/>
              <a:t>data ingestion service</a:t>
            </a:r>
            <a:r>
              <a:rPr lang="en-US" sz="2000" dirty="0"/>
              <a:t>.</a:t>
            </a:r>
          </a:p>
          <a:p>
            <a:pPr lvl="1"/>
            <a:r>
              <a:rPr lang="en-US" sz="1800" dirty="0"/>
              <a:t>It’s often used in a big data pipeline</a:t>
            </a:r>
          </a:p>
          <a:p>
            <a:r>
              <a:rPr lang="en-US" sz="2000" dirty="0"/>
              <a:t>Stream </a:t>
            </a:r>
            <a:r>
              <a:rPr lang="en-US" sz="2000" b="1" dirty="0"/>
              <a:t>millions of events per second </a:t>
            </a:r>
            <a:r>
              <a:rPr lang="en-US" sz="2000" dirty="0"/>
              <a:t>from any source to build dynamic data pipelines.</a:t>
            </a:r>
          </a:p>
          <a:p>
            <a:r>
              <a:rPr lang="en-US" sz="2000" dirty="0"/>
              <a:t>Ingest data from anywhere and develop across platforms with support for popular protocols, including </a:t>
            </a:r>
            <a:r>
              <a:rPr lang="en-US" sz="2000" b="1" dirty="0"/>
              <a:t>AMQP, HTTPS, and Apache Kafka</a:t>
            </a:r>
            <a:r>
              <a:rPr lang="en-US" sz="2000" dirty="0"/>
              <a:t>.</a:t>
            </a:r>
          </a:p>
          <a:p>
            <a:r>
              <a:rPr lang="en-US" sz="2000" dirty="0"/>
              <a:t>Built-in integration (both event publishers and consumers) with various Azure services</a:t>
            </a:r>
          </a:p>
          <a:p>
            <a:endParaRPr lang="en-US" sz="2000" dirty="0"/>
          </a:p>
          <a:p>
            <a:endParaRPr lang="en-US" dirty="0"/>
          </a:p>
        </p:txBody>
      </p:sp>
      <p:pic>
        <p:nvPicPr>
          <p:cNvPr id="2050" name="Picture 2">
            <a:extLst>
              <a:ext uri="{FF2B5EF4-FFF2-40B4-BE49-F238E27FC236}">
                <a16:creationId xmlns:a16="http://schemas.microsoft.com/office/drawing/2014/main" id="{D764A7F3-E095-4A50-B689-6558916F20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73705" y="4953000"/>
            <a:ext cx="5283200" cy="110595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95FA19D-35F5-4C35-8490-9E290C32169E}"/>
              </a:ext>
            </a:extLst>
          </p:cNvPr>
          <p:cNvSpPr txBox="1"/>
          <p:nvPr/>
        </p:nvSpPr>
        <p:spPr>
          <a:xfrm>
            <a:off x="44065" y="6515182"/>
            <a:ext cx="6471879" cy="276999"/>
          </a:xfrm>
          <a:prstGeom prst="rect">
            <a:avLst/>
          </a:prstGeom>
          <a:noFill/>
        </p:spPr>
        <p:txBody>
          <a:bodyPr wrap="square" rtlCol="0">
            <a:spAutoFit/>
          </a:bodyPr>
          <a:lstStyle/>
          <a:p>
            <a:r>
              <a:rPr lang="en-US" sz="1200" dirty="0">
                <a:solidFill>
                  <a:schemeClr val="bg1"/>
                </a:solidFill>
              </a:rPr>
              <a:t>Learn More @ </a:t>
            </a:r>
            <a:r>
              <a:rPr lang="en-US" sz="1000" dirty="0">
                <a:hlinkClick r:id="rId4"/>
              </a:rPr>
              <a:t>https://azure.microsoft.com/en-us/services/event-hubs/</a:t>
            </a:r>
            <a:endParaRPr lang="en-US" sz="1000" dirty="0"/>
          </a:p>
        </p:txBody>
      </p:sp>
    </p:spTree>
    <p:extLst>
      <p:ext uri="{BB962C8B-B14F-4D97-AF65-F5344CB8AC3E}">
        <p14:creationId xmlns:p14="http://schemas.microsoft.com/office/powerpoint/2010/main" val="20564517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862189-4863-4465-833D-034C864D1B40}"/>
              </a:ext>
            </a:extLst>
          </p:cNvPr>
          <p:cNvSpPr>
            <a:spLocks noGrp="1"/>
          </p:cNvSpPr>
          <p:nvPr>
            <p:ph type="title"/>
          </p:nvPr>
        </p:nvSpPr>
        <p:spPr/>
        <p:txBody>
          <a:bodyPr/>
          <a:lstStyle/>
          <a:p>
            <a:r>
              <a:rPr lang="en-US" dirty="0"/>
              <a:t>Azure Stream Analytics</a:t>
            </a:r>
          </a:p>
        </p:txBody>
      </p:sp>
      <p:sp>
        <p:nvSpPr>
          <p:cNvPr id="3" name="Content Placeholder 2">
            <a:extLst>
              <a:ext uri="{FF2B5EF4-FFF2-40B4-BE49-F238E27FC236}">
                <a16:creationId xmlns:a16="http://schemas.microsoft.com/office/drawing/2014/main" id="{CF6077ED-618C-4C43-8025-7FCAAF0C8FF9}"/>
              </a:ext>
            </a:extLst>
          </p:cNvPr>
          <p:cNvSpPr>
            <a:spLocks noGrp="1"/>
          </p:cNvSpPr>
          <p:nvPr>
            <p:ph idx="1"/>
          </p:nvPr>
        </p:nvSpPr>
        <p:spPr>
          <a:xfrm>
            <a:off x="1097280" y="2108202"/>
            <a:ext cx="7494353" cy="2159594"/>
          </a:xfrm>
        </p:spPr>
        <p:txBody>
          <a:bodyPr/>
          <a:lstStyle/>
          <a:p>
            <a:r>
              <a:rPr lang="en-US" dirty="0"/>
              <a:t>Consumes millions of real-time row data, messages, events from Event Hub collected from devices, sensors, infrastructure, and applications</a:t>
            </a:r>
          </a:p>
          <a:p>
            <a:r>
              <a:rPr lang="en-US" dirty="0"/>
              <a:t>Performs time-sensitive analysis using SQL-like language against multiple real-time streams and reference data</a:t>
            </a:r>
          </a:p>
          <a:p>
            <a:r>
              <a:rPr lang="en-US" dirty="0"/>
              <a:t>Outputs to persistent stores, dashboards or back to devices</a:t>
            </a:r>
          </a:p>
        </p:txBody>
      </p:sp>
      <p:pic>
        <p:nvPicPr>
          <p:cNvPr id="5" name="Picture 4">
            <a:extLst>
              <a:ext uri="{FF2B5EF4-FFF2-40B4-BE49-F238E27FC236}">
                <a16:creationId xmlns:a16="http://schemas.microsoft.com/office/drawing/2014/main" id="{E0014712-FC37-4234-BC94-3D9A6497E058}"/>
              </a:ext>
            </a:extLst>
          </p:cNvPr>
          <p:cNvPicPr>
            <a:picLocks noChangeAspect="1"/>
          </p:cNvPicPr>
          <p:nvPr/>
        </p:nvPicPr>
        <p:blipFill rotWithShape="1">
          <a:blip r:embed="rId3"/>
          <a:srcRect l="5684" t="17839" r="18775"/>
          <a:stretch/>
        </p:blipFill>
        <p:spPr>
          <a:xfrm>
            <a:off x="8639584" y="2147175"/>
            <a:ext cx="3506221" cy="3718553"/>
          </a:xfrm>
          <a:prstGeom prst="rect">
            <a:avLst/>
          </a:prstGeom>
        </p:spPr>
      </p:pic>
      <p:sp>
        <p:nvSpPr>
          <p:cNvPr id="7" name="Freeform 6">
            <a:extLst>
              <a:ext uri="{FF2B5EF4-FFF2-40B4-BE49-F238E27FC236}">
                <a16:creationId xmlns:a16="http://schemas.microsoft.com/office/drawing/2014/main" id="{F71998A4-6D5F-4AF7-9519-DBD6DBC98087}"/>
              </a:ext>
            </a:extLst>
          </p:cNvPr>
          <p:cNvSpPr/>
          <p:nvPr/>
        </p:nvSpPr>
        <p:spPr bwMode="auto">
          <a:xfrm rot="20734019" flipV="1">
            <a:off x="4780627" y="4475172"/>
            <a:ext cx="7559258" cy="2972602"/>
          </a:xfrm>
          <a:custGeom>
            <a:avLst/>
            <a:gdLst>
              <a:gd name="connsiteX0" fmla="*/ 0 w 3200400"/>
              <a:gd name="connsiteY0" fmla="*/ 1040130 h 1051560"/>
              <a:gd name="connsiteX1" fmla="*/ 2331720 w 3200400"/>
              <a:gd name="connsiteY1" fmla="*/ 0 h 1051560"/>
              <a:gd name="connsiteX2" fmla="*/ 3200400 w 3200400"/>
              <a:gd name="connsiteY2" fmla="*/ 102870 h 1051560"/>
              <a:gd name="connsiteX3" fmla="*/ 1531620 w 3200400"/>
              <a:gd name="connsiteY3" fmla="*/ 1051560 h 1051560"/>
              <a:gd name="connsiteX4" fmla="*/ 0 w 3200400"/>
              <a:gd name="connsiteY4" fmla="*/ 1040130 h 1051560"/>
              <a:gd name="connsiteX0" fmla="*/ 0 w 3200400"/>
              <a:gd name="connsiteY0" fmla="*/ 1041237 h 1052667"/>
              <a:gd name="connsiteX1" fmla="*/ 2331720 w 3200400"/>
              <a:gd name="connsiteY1" fmla="*/ 1107 h 1052667"/>
              <a:gd name="connsiteX2" fmla="*/ 3200400 w 3200400"/>
              <a:gd name="connsiteY2" fmla="*/ 103977 h 1052667"/>
              <a:gd name="connsiteX3" fmla="*/ 1531620 w 3200400"/>
              <a:gd name="connsiteY3" fmla="*/ 1052667 h 1052667"/>
              <a:gd name="connsiteX4" fmla="*/ 0 w 3200400"/>
              <a:gd name="connsiteY4" fmla="*/ 1041237 h 1052667"/>
              <a:gd name="connsiteX0" fmla="*/ 0 w 3200400"/>
              <a:gd name="connsiteY0" fmla="*/ 1042273 h 1053703"/>
              <a:gd name="connsiteX1" fmla="*/ 2331720 w 3200400"/>
              <a:gd name="connsiteY1" fmla="*/ 2143 h 1053703"/>
              <a:gd name="connsiteX2" fmla="*/ 3200400 w 3200400"/>
              <a:gd name="connsiteY2" fmla="*/ 105013 h 1053703"/>
              <a:gd name="connsiteX3" fmla="*/ 1531620 w 3200400"/>
              <a:gd name="connsiteY3" fmla="*/ 1053703 h 1053703"/>
              <a:gd name="connsiteX4" fmla="*/ 0 w 3200400"/>
              <a:gd name="connsiteY4" fmla="*/ 1042273 h 1053703"/>
              <a:gd name="connsiteX0" fmla="*/ 0 w 3200400"/>
              <a:gd name="connsiteY0" fmla="*/ 1053298 h 1064728"/>
              <a:gd name="connsiteX1" fmla="*/ 2354580 w 3200400"/>
              <a:gd name="connsiteY1" fmla="*/ 1738 h 1064728"/>
              <a:gd name="connsiteX2" fmla="*/ 3200400 w 3200400"/>
              <a:gd name="connsiteY2" fmla="*/ 116038 h 1064728"/>
              <a:gd name="connsiteX3" fmla="*/ 1531620 w 3200400"/>
              <a:gd name="connsiteY3" fmla="*/ 1064728 h 1064728"/>
              <a:gd name="connsiteX4" fmla="*/ 0 w 3200400"/>
              <a:gd name="connsiteY4" fmla="*/ 1053298 h 1064728"/>
              <a:gd name="connsiteX0" fmla="*/ 0 w 3200400"/>
              <a:gd name="connsiteY0" fmla="*/ 1053703 h 1065133"/>
              <a:gd name="connsiteX1" fmla="*/ 2354580 w 3200400"/>
              <a:gd name="connsiteY1" fmla="*/ 2143 h 1065133"/>
              <a:gd name="connsiteX2" fmla="*/ 3200400 w 3200400"/>
              <a:gd name="connsiteY2" fmla="*/ 105013 h 1065133"/>
              <a:gd name="connsiteX3" fmla="*/ 1531620 w 3200400"/>
              <a:gd name="connsiteY3" fmla="*/ 1065133 h 1065133"/>
              <a:gd name="connsiteX4" fmla="*/ 0 w 3200400"/>
              <a:gd name="connsiteY4" fmla="*/ 1053703 h 1065133"/>
              <a:gd name="connsiteX0" fmla="*/ 0 w 3200400"/>
              <a:gd name="connsiteY0" fmla="*/ 1053703 h 1065133"/>
              <a:gd name="connsiteX1" fmla="*/ 2354580 w 3200400"/>
              <a:gd name="connsiteY1" fmla="*/ 2143 h 1065133"/>
              <a:gd name="connsiteX2" fmla="*/ 3200400 w 3200400"/>
              <a:gd name="connsiteY2" fmla="*/ 105013 h 1065133"/>
              <a:gd name="connsiteX3" fmla="*/ 1531620 w 3200400"/>
              <a:gd name="connsiteY3" fmla="*/ 1065133 h 1065133"/>
              <a:gd name="connsiteX4" fmla="*/ 0 w 3200400"/>
              <a:gd name="connsiteY4" fmla="*/ 1053703 h 1065133"/>
              <a:gd name="connsiteX0" fmla="*/ 0 w 3200400"/>
              <a:gd name="connsiteY0" fmla="*/ 1053703 h 1065133"/>
              <a:gd name="connsiteX1" fmla="*/ 2354580 w 3200400"/>
              <a:gd name="connsiteY1" fmla="*/ 2143 h 1065133"/>
              <a:gd name="connsiteX2" fmla="*/ 3200400 w 3200400"/>
              <a:gd name="connsiteY2" fmla="*/ 105013 h 1065133"/>
              <a:gd name="connsiteX3" fmla="*/ 1531620 w 3200400"/>
              <a:gd name="connsiteY3" fmla="*/ 1065133 h 1065133"/>
              <a:gd name="connsiteX4" fmla="*/ 0 w 3200400"/>
              <a:gd name="connsiteY4" fmla="*/ 1053703 h 1065133"/>
              <a:gd name="connsiteX0" fmla="*/ 0 w 3200400"/>
              <a:gd name="connsiteY0" fmla="*/ 1053703 h 1065133"/>
              <a:gd name="connsiteX1" fmla="*/ 2354580 w 3200400"/>
              <a:gd name="connsiteY1" fmla="*/ 2143 h 1065133"/>
              <a:gd name="connsiteX2" fmla="*/ 3200400 w 3200400"/>
              <a:gd name="connsiteY2" fmla="*/ 105013 h 1065133"/>
              <a:gd name="connsiteX3" fmla="*/ 1531620 w 3200400"/>
              <a:gd name="connsiteY3" fmla="*/ 1065133 h 1065133"/>
              <a:gd name="connsiteX4" fmla="*/ 0 w 3200400"/>
              <a:gd name="connsiteY4" fmla="*/ 1053703 h 1065133"/>
              <a:gd name="connsiteX0" fmla="*/ 0 w 3200400"/>
              <a:gd name="connsiteY0" fmla="*/ 1053703 h 1065133"/>
              <a:gd name="connsiteX1" fmla="*/ 2354580 w 3200400"/>
              <a:gd name="connsiteY1" fmla="*/ 2143 h 1065133"/>
              <a:gd name="connsiteX2" fmla="*/ 3200400 w 3200400"/>
              <a:gd name="connsiteY2" fmla="*/ 105013 h 1065133"/>
              <a:gd name="connsiteX3" fmla="*/ 1531620 w 3200400"/>
              <a:gd name="connsiteY3" fmla="*/ 1065133 h 1065133"/>
              <a:gd name="connsiteX4" fmla="*/ 0 w 3200400"/>
              <a:gd name="connsiteY4" fmla="*/ 1053703 h 1065133"/>
              <a:gd name="connsiteX0" fmla="*/ 0 w 3200400"/>
              <a:gd name="connsiteY0" fmla="*/ 1053703 h 1053703"/>
              <a:gd name="connsiteX1" fmla="*/ 2354580 w 3200400"/>
              <a:gd name="connsiteY1" fmla="*/ 2143 h 1053703"/>
              <a:gd name="connsiteX2" fmla="*/ 3200400 w 3200400"/>
              <a:gd name="connsiteY2" fmla="*/ 105013 h 1053703"/>
              <a:gd name="connsiteX3" fmla="*/ 1428750 w 3200400"/>
              <a:gd name="connsiteY3" fmla="*/ 1053703 h 1053703"/>
              <a:gd name="connsiteX4" fmla="*/ 0 w 3200400"/>
              <a:gd name="connsiteY4" fmla="*/ 1053703 h 1053703"/>
              <a:gd name="connsiteX0" fmla="*/ 0 w 3086100"/>
              <a:gd name="connsiteY0" fmla="*/ 1053703 h 1053703"/>
              <a:gd name="connsiteX1" fmla="*/ 2240280 w 3086100"/>
              <a:gd name="connsiteY1" fmla="*/ 2143 h 1053703"/>
              <a:gd name="connsiteX2" fmla="*/ 3086100 w 3086100"/>
              <a:gd name="connsiteY2" fmla="*/ 105013 h 1053703"/>
              <a:gd name="connsiteX3" fmla="*/ 1314450 w 3086100"/>
              <a:gd name="connsiteY3" fmla="*/ 1053703 h 1053703"/>
              <a:gd name="connsiteX4" fmla="*/ 0 w 3086100"/>
              <a:gd name="connsiteY4" fmla="*/ 1053703 h 1053703"/>
              <a:gd name="connsiteX0" fmla="*/ 0 w 3086100"/>
              <a:gd name="connsiteY0" fmla="*/ 1053703 h 1053703"/>
              <a:gd name="connsiteX1" fmla="*/ 2240280 w 3086100"/>
              <a:gd name="connsiteY1" fmla="*/ 2143 h 1053703"/>
              <a:gd name="connsiteX2" fmla="*/ 3086100 w 3086100"/>
              <a:gd name="connsiteY2" fmla="*/ 105013 h 1053703"/>
              <a:gd name="connsiteX3" fmla="*/ 1314450 w 3086100"/>
              <a:gd name="connsiteY3" fmla="*/ 1053703 h 1053703"/>
              <a:gd name="connsiteX4" fmla="*/ 0 w 3086100"/>
              <a:gd name="connsiteY4" fmla="*/ 1053703 h 1053703"/>
              <a:gd name="connsiteX0" fmla="*/ 0 w 3086100"/>
              <a:gd name="connsiteY0" fmla="*/ 1053703 h 1053703"/>
              <a:gd name="connsiteX1" fmla="*/ 2240280 w 3086100"/>
              <a:gd name="connsiteY1" fmla="*/ 2143 h 1053703"/>
              <a:gd name="connsiteX2" fmla="*/ 3086100 w 3086100"/>
              <a:gd name="connsiteY2" fmla="*/ 105013 h 1053703"/>
              <a:gd name="connsiteX3" fmla="*/ 1314450 w 3086100"/>
              <a:gd name="connsiteY3" fmla="*/ 1053703 h 1053703"/>
              <a:gd name="connsiteX4" fmla="*/ 0 w 3086100"/>
              <a:gd name="connsiteY4" fmla="*/ 1053703 h 1053703"/>
              <a:gd name="connsiteX0" fmla="*/ 0 w 3086100"/>
              <a:gd name="connsiteY0" fmla="*/ 1053703 h 1053703"/>
              <a:gd name="connsiteX1" fmla="*/ 2240280 w 3086100"/>
              <a:gd name="connsiteY1" fmla="*/ 2143 h 1053703"/>
              <a:gd name="connsiteX2" fmla="*/ 3086100 w 3086100"/>
              <a:gd name="connsiteY2" fmla="*/ 105013 h 1053703"/>
              <a:gd name="connsiteX3" fmla="*/ 1314450 w 3086100"/>
              <a:gd name="connsiteY3" fmla="*/ 1053703 h 1053703"/>
              <a:gd name="connsiteX4" fmla="*/ 0 w 3086100"/>
              <a:gd name="connsiteY4" fmla="*/ 1053703 h 1053703"/>
              <a:gd name="connsiteX0" fmla="*/ 0 w 3086100"/>
              <a:gd name="connsiteY0" fmla="*/ 1053703 h 1053703"/>
              <a:gd name="connsiteX1" fmla="*/ 2240280 w 3086100"/>
              <a:gd name="connsiteY1" fmla="*/ 2143 h 1053703"/>
              <a:gd name="connsiteX2" fmla="*/ 3086100 w 3086100"/>
              <a:gd name="connsiteY2" fmla="*/ 105013 h 1053703"/>
              <a:gd name="connsiteX3" fmla="*/ 1314450 w 3086100"/>
              <a:gd name="connsiteY3" fmla="*/ 1053703 h 1053703"/>
              <a:gd name="connsiteX4" fmla="*/ 0 w 3086100"/>
              <a:gd name="connsiteY4" fmla="*/ 1053703 h 1053703"/>
              <a:gd name="connsiteX0" fmla="*/ 0 w 3086100"/>
              <a:gd name="connsiteY0" fmla="*/ 1053703 h 1053703"/>
              <a:gd name="connsiteX1" fmla="*/ 2240280 w 3086100"/>
              <a:gd name="connsiteY1" fmla="*/ 2143 h 1053703"/>
              <a:gd name="connsiteX2" fmla="*/ 3086100 w 3086100"/>
              <a:gd name="connsiteY2" fmla="*/ 105013 h 1053703"/>
              <a:gd name="connsiteX3" fmla="*/ 1314450 w 3086100"/>
              <a:gd name="connsiteY3" fmla="*/ 1053703 h 1053703"/>
              <a:gd name="connsiteX4" fmla="*/ 0 w 3086100"/>
              <a:gd name="connsiteY4" fmla="*/ 1053703 h 1053703"/>
              <a:gd name="connsiteX0" fmla="*/ 0 w 3086100"/>
              <a:gd name="connsiteY0" fmla="*/ 1053703 h 1053703"/>
              <a:gd name="connsiteX1" fmla="*/ 2240280 w 3086100"/>
              <a:gd name="connsiteY1" fmla="*/ 2143 h 1053703"/>
              <a:gd name="connsiteX2" fmla="*/ 3086100 w 3086100"/>
              <a:gd name="connsiteY2" fmla="*/ 105013 h 1053703"/>
              <a:gd name="connsiteX3" fmla="*/ 1314450 w 3086100"/>
              <a:gd name="connsiteY3" fmla="*/ 1053703 h 1053703"/>
              <a:gd name="connsiteX4" fmla="*/ 0 w 3086100"/>
              <a:gd name="connsiteY4" fmla="*/ 1053703 h 1053703"/>
              <a:gd name="connsiteX0" fmla="*/ 0 w 3086100"/>
              <a:gd name="connsiteY0" fmla="*/ 1053703 h 1053703"/>
              <a:gd name="connsiteX1" fmla="*/ 2240280 w 3086100"/>
              <a:gd name="connsiteY1" fmla="*/ 2143 h 1053703"/>
              <a:gd name="connsiteX2" fmla="*/ 3086100 w 3086100"/>
              <a:gd name="connsiteY2" fmla="*/ 105013 h 1053703"/>
              <a:gd name="connsiteX3" fmla="*/ 1314450 w 3086100"/>
              <a:gd name="connsiteY3" fmla="*/ 1053703 h 1053703"/>
              <a:gd name="connsiteX4" fmla="*/ 0 w 3086100"/>
              <a:gd name="connsiteY4" fmla="*/ 1053703 h 1053703"/>
              <a:gd name="connsiteX0" fmla="*/ 0 w 3090333"/>
              <a:gd name="connsiteY0" fmla="*/ 1054407 h 1054407"/>
              <a:gd name="connsiteX1" fmla="*/ 2240280 w 3090333"/>
              <a:gd name="connsiteY1" fmla="*/ 2847 h 1054407"/>
              <a:gd name="connsiteX2" fmla="*/ 3090333 w 3090333"/>
              <a:gd name="connsiteY2" fmla="*/ 93017 h 1054407"/>
              <a:gd name="connsiteX3" fmla="*/ 1314450 w 3090333"/>
              <a:gd name="connsiteY3" fmla="*/ 1054407 h 1054407"/>
              <a:gd name="connsiteX4" fmla="*/ 0 w 3090333"/>
              <a:gd name="connsiteY4" fmla="*/ 1054407 h 1054407"/>
              <a:gd name="connsiteX0" fmla="*/ 0 w 3090333"/>
              <a:gd name="connsiteY0" fmla="*/ 1062367 h 1062367"/>
              <a:gd name="connsiteX1" fmla="*/ 2278380 w 3090333"/>
              <a:gd name="connsiteY1" fmla="*/ 2340 h 1062367"/>
              <a:gd name="connsiteX2" fmla="*/ 3090333 w 3090333"/>
              <a:gd name="connsiteY2" fmla="*/ 100977 h 1062367"/>
              <a:gd name="connsiteX3" fmla="*/ 1314450 w 3090333"/>
              <a:gd name="connsiteY3" fmla="*/ 1062367 h 1062367"/>
              <a:gd name="connsiteX4" fmla="*/ 0 w 3090333"/>
              <a:gd name="connsiteY4" fmla="*/ 1062367 h 1062367"/>
              <a:gd name="connsiteX0" fmla="*/ 0 w 3090333"/>
              <a:gd name="connsiteY0" fmla="*/ 1060027 h 1060027"/>
              <a:gd name="connsiteX1" fmla="*/ 2278380 w 3090333"/>
              <a:gd name="connsiteY1" fmla="*/ 0 h 1060027"/>
              <a:gd name="connsiteX2" fmla="*/ 3090333 w 3090333"/>
              <a:gd name="connsiteY2" fmla="*/ 98637 h 1060027"/>
              <a:gd name="connsiteX3" fmla="*/ 1314450 w 3090333"/>
              <a:gd name="connsiteY3" fmla="*/ 1060027 h 1060027"/>
              <a:gd name="connsiteX4" fmla="*/ 0 w 3090333"/>
              <a:gd name="connsiteY4" fmla="*/ 1060027 h 1060027"/>
              <a:gd name="connsiteX0" fmla="*/ 0 w 3090333"/>
              <a:gd name="connsiteY0" fmla="*/ 1060027 h 1060027"/>
              <a:gd name="connsiteX1" fmla="*/ 2278380 w 3090333"/>
              <a:gd name="connsiteY1" fmla="*/ 0 h 1060027"/>
              <a:gd name="connsiteX2" fmla="*/ 3090333 w 3090333"/>
              <a:gd name="connsiteY2" fmla="*/ 98637 h 1060027"/>
              <a:gd name="connsiteX3" fmla="*/ 1314450 w 3090333"/>
              <a:gd name="connsiteY3" fmla="*/ 1060027 h 1060027"/>
              <a:gd name="connsiteX4" fmla="*/ 0 w 3090333"/>
              <a:gd name="connsiteY4" fmla="*/ 1060027 h 1060027"/>
              <a:gd name="connsiteX0" fmla="*/ 0 w 3090333"/>
              <a:gd name="connsiteY0" fmla="*/ 1060027 h 1060027"/>
              <a:gd name="connsiteX1" fmla="*/ 2278380 w 3090333"/>
              <a:gd name="connsiteY1" fmla="*/ 0 h 1060027"/>
              <a:gd name="connsiteX2" fmla="*/ 3090333 w 3090333"/>
              <a:gd name="connsiteY2" fmla="*/ 98637 h 1060027"/>
              <a:gd name="connsiteX3" fmla="*/ 1059465 w 3090333"/>
              <a:gd name="connsiteY3" fmla="*/ 1060027 h 1060027"/>
              <a:gd name="connsiteX4" fmla="*/ 0 w 3090333"/>
              <a:gd name="connsiteY4" fmla="*/ 1060027 h 1060027"/>
              <a:gd name="connsiteX0" fmla="*/ 0 w 3090333"/>
              <a:gd name="connsiteY0" fmla="*/ 1060027 h 1084580"/>
              <a:gd name="connsiteX1" fmla="*/ 2278380 w 3090333"/>
              <a:gd name="connsiteY1" fmla="*/ 0 h 1084580"/>
              <a:gd name="connsiteX2" fmla="*/ 3090333 w 3090333"/>
              <a:gd name="connsiteY2" fmla="*/ 98637 h 1084580"/>
              <a:gd name="connsiteX3" fmla="*/ 781981 w 3090333"/>
              <a:gd name="connsiteY3" fmla="*/ 1084580 h 1084580"/>
              <a:gd name="connsiteX4" fmla="*/ 0 w 3090333"/>
              <a:gd name="connsiteY4" fmla="*/ 1060027 h 1084580"/>
              <a:gd name="connsiteX0" fmla="*/ 0 w 2977840"/>
              <a:gd name="connsiteY0" fmla="*/ 1060027 h 1084580"/>
              <a:gd name="connsiteX1" fmla="*/ 2278380 w 2977840"/>
              <a:gd name="connsiteY1" fmla="*/ 0 h 1084580"/>
              <a:gd name="connsiteX2" fmla="*/ 2977840 w 2977840"/>
              <a:gd name="connsiteY2" fmla="*/ 98637 h 1084580"/>
              <a:gd name="connsiteX3" fmla="*/ 781981 w 2977840"/>
              <a:gd name="connsiteY3" fmla="*/ 1084580 h 1084580"/>
              <a:gd name="connsiteX4" fmla="*/ 0 w 2977840"/>
              <a:gd name="connsiteY4" fmla="*/ 1060027 h 1084580"/>
              <a:gd name="connsiteX0" fmla="*/ 0 w 2977840"/>
              <a:gd name="connsiteY0" fmla="*/ 1084580 h 1109133"/>
              <a:gd name="connsiteX1" fmla="*/ 2360875 w 2977840"/>
              <a:gd name="connsiteY1" fmla="*/ 0 h 1109133"/>
              <a:gd name="connsiteX2" fmla="*/ 2977840 w 2977840"/>
              <a:gd name="connsiteY2" fmla="*/ 123190 h 1109133"/>
              <a:gd name="connsiteX3" fmla="*/ 781981 w 2977840"/>
              <a:gd name="connsiteY3" fmla="*/ 1109133 h 1109133"/>
              <a:gd name="connsiteX4" fmla="*/ 0 w 2977840"/>
              <a:gd name="connsiteY4" fmla="*/ 1084580 h 1109133"/>
              <a:gd name="connsiteX0" fmla="*/ 0 w 2977840"/>
              <a:gd name="connsiteY0" fmla="*/ 1060026 h 1084579"/>
              <a:gd name="connsiteX1" fmla="*/ 2398373 w 2977840"/>
              <a:gd name="connsiteY1" fmla="*/ 0 h 1084579"/>
              <a:gd name="connsiteX2" fmla="*/ 2977840 w 2977840"/>
              <a:gd name="connsiteY2" fmla="*/ 98636 h 1084579"/>
              <a:gd name="connsiteX3" fmla="*/ 781981 w 2977840"/>
              <a:gd name="connsiteY3" fmla="*/ 1084579 h 1084579"/>
              <a:gd name="connsiteX4" fmla="*/ 0 w 2977840"/>
              <a:gd name="connsiteY4" fmla="*/ 1060026 h 1084579"/>
              <a:gd name="connsiteX0" fmla="*/ 0 w 2977840"/>
              <a:gd name="connsiteY0" fmla="*/ 1060026 h 1084579"/>
              <a:gd name="connsiteX1" fmla="*/ 2398373 w 2977840"/>
              <a:gd name="connsiteY1" fmla="*/ 0 h 1084579"/>
              <a:gd name="connsiteX2" fmla="*/ 2977840 w 2977840"/>
              <a:gd name="connsiteY2" fmla="*/ 69011 h 1084579"/>
              <a:gd name="connsiteX3" fmla="*/ 781981 w 2977840"/>
              <a:gd name="connsiteY3" fmla="*/ 1084579 h 1084579"/>
              <a:gd name="connsiteX4" fmla="*/ 0 w 2977840"/>
              <a:gd name="connsiteY4" fmla="*/ 1060026 h 1084579"/>
              <a:gd name="connsiteX0" fmla="*/ 0 w 2977840"/>
              <a:gd name="connsiteY0" fmla="*/ 1060026 h 1084579"/>
              <a:gd name="connsiteX1" fmla="*/ 2398373 w 2977840"/>
              <a:gd name="connsiteY1" fmla="*/ 0 h 1084579"/>
              <a:gd name="connsiteX2" fmla="*/ 2977840 w 2977840"/>
              <a:gd name="connsiteY2" fmla="*/ 69011 h 1084579"/>
              <a:gd name="connsiteX3" fmla="*/ 781981 w 2977840"/>
              <a:gd name="connsiteY3" fmla="*/ 1084579 h 1084579"/>
              <a:gd name="connsiteX4" fmla="*/ 0 w 2977840"/>
              <a:gd name="connsiteY4" fmla="*/ 1060026 h 1084579"/>
              <a:gd name="connsiteX0" fmla="*/ 0 w 2977840"/>
              <a:gd name="connsiteY0" fmla="*/ 1060026 h 1084579"/>
              <a:gd name="connsiteX1" fmla="*/ 2398373 w 2977840"/>
              <a:gd name="connsiteY1" fmla="*/ 0 h 1084579"/>
              <a:gd name="connsiteX2" fmla="*/ 2977840 w 2977840"/>
              <a:gd name="connsiteY2" fmla="*/ 69011 h 1084579"/>
              <a:gd name="connsiteX3" fmla="*/ 781981 w 2977840"/>
              <a:gd name="connsiteY3" fmla="*/ 1084579 h 1084579"/>
              <a:gd name="connsiteX4" fmla="*/ 0 w 2977840"/>
              <a:gd name="connsiteY4" fmla="*/ 1060026 h 1084579"/>
              <a:gd name="connsiteX0" fmla="*/ 0 w 2944662"/>
              <a:gd name="connsiteY0" fmla="*/ 1060026 h 1084579"/>
              <a:gd name="connsiteX1" fmla="*/ 2398373 w 2944662"/>
              <a:gd name="connsiteY1" fmla="*/ 0 h 1084579"/>
              <a:gd name="connsiteX2" fmla="*/ 2944662 w 2944662"/>
              <a:gd name="connsiteY2" fmla="*/ 49261 h 1084579"/>
              <a:gd name="connsiteX3" fmla="*/ 781981 w 2944662"/>
              <a:gd name="connsiteY3" fmla="*/ 1084579 h 1084579"/>
              <a:gd name="connsiteX4" fmla="*/ 0 w 2944662"/>
              <a:gd name="connsiteY4" fmla="*/ 1060026 h 1084579"/>
              <a:gd name="connsiteX0" fmla="*/ 0 w 2944662"/>
              <a:gd name="connsiteY0" fmla="*/ 1060026 h 1084579"/>
              <a:gd name="connsiteX1" fmla="*/ 2573308 w 2944662"/>
              <a:gd name="connsiteY1" fmla="*/ 0 h 1084579"/>
              <a:gd name="connsiteX2" fmla="*/ 2944662 w 2944662"/>
              <a:gd name="connsiteY2" fmla="*/ 49261 h 1084579"/>
              <a:gd name="connsiteX3" fmla="*/ 781981 w 2944662"/>
              <a:gd name="connsiteY3" fmla="*/ 1084579 h 1084579"/>
              <a:gd name="connsiteX4" fmla="*/ 0 w 2944662"/>
              <a:gd name="connsiteY4" fmla="*/ 1060026 h 1084579"/>
              <a:gd name="connsiteX0" fmla="*/ 38022 w 2982684"/>
              <a:gd name="connsiteY0" fmla="*/ 1060026 h 1084579"/>
              <a:gd name="connsiteX1" fmla="*/ 385224 w 2982684"/>
              <a:gd name="connsiteY1" fmla="*/ 792671 h 1084579"/>
              <a:gd name="connsiteX2" fmla="*/ 2611330 w 2982684"/>
              <a:gd name="connsiteY2" fmla="*/ 0 h 1084579"/>
              <a:gd name="connsiteX3" fmla="*/ 2982684 w 2982684"/>
              <a:gd name="connsiteY3" fmla="*/ 49261 h 1084579"/>
              <a:gd name="connsiteX4" fmla="*/ 820003 w 2982684"/>
              <a:gd name="connsiteY4" fmla="*/ 1084579 h 1084579"/>
              <a:gd name="connsiteX5" fmla="*/ 38022 w 2982684"/>
              <a:gd name="connsiteY5" fmla="*/ 1060026 h 1084579"/>
              <a:gd name="connsiteX0" fmla="*/ 38022 w 2982684"/>
              <a:gd name="connsiteY0" fmla="*/ 1060026 h 1084579"/>
              <a:gd name="connsiteX1" fmla="*/ 385224 w 2982684"/>
              <a:gd name="connsiteY1" fmla="*/ 792671 h 1084579"/>
              <a:gd name="connsiteX2" fmla="*/ 2611330 w 2982684"/>
              <a:gd name="connsiteY2" fmla="*/ 0 h 1084579"/>
              <a:gd name="connsiteX3" fmla="*/ 2982684 w 2982684"/>
              <a:gd name="connsiteY3" fmla="*/ 49261 h 1084579"/>
              <a:gd name="connsiteX4" fmla="*/ 820003 w 2982684"/>
              <a:gd name="connsiteY4" fmla="*/ 1084579 h 1084579"/>
              <a:gd name="connsiteX5" fmla="*/ 38022 w 2982684"/>
              <a:gd name="connsiteY5" fmla="*/ 1060026 h 1084579"/>
              <a:gd name="connsiteX0" fmla="*/ 38022 w 2982684"/>
              <a:gd name="connsiteY0" fmla="*/ 1060026 h 1084579"/>
              <a:gd name="connsiteX1" fmla="*/ 385224 w 2982684"/>
              <a:gd name="connsiteY1" fmla="*/ 792671 h 1084579"/>
              <a:gd name="connsiteX2" fmla="*/ 2611330 w 2982684"/>
              <a:gd name="connsiteY2" fmla="*/ 0 h 1084579"/>
              <a:gd name="connsiteX3" fmla="*/ 2982684 w 2982684"/>
              <a:gd name="connsiteY3" fmla="*/ 49261 h 1084579"/>
              <a:gd name="connsiteX4" fmla="*/ 820003 w 2982684"/>
              <a:gd name="connsiteY4" fmla="*/ 1084579 h 1084579"/>
              <a:gd name="connsiteX5" fmla="*/ 38022 w 2982684"/>
              <a:gd name="connsiteY5" fmla="*/ 1060026 h 1084579"/>
              <a:gd name="connsiteX0" fmla="*/ 9855 w 2954517"/>
              <a:gd name="connsiteY0" fmla="*/ 1060026 h 1084579"/>
              <a:gd name="connsiteX1" fmla="*/ 357057 w 2954517"/>
              <a:gd name="connsiteY1" fmla="*/ 792671 h 1084579"/>
              <a:gd name="connsiteX2" fmla="*/ 2583163 w 2954517"/>
              <a:gd name="connsiteY2" fmla="*/ 0 h 1084579"/>
              <a:gd name="connsiteX3" fmla="*/ 2954517 w 2954517"/>
              <a:gd name="connsiteY3" fmla="*/ 49261 h 1084579"/>
              <a:gd name="connsiteX4" fmla="*/ 791836 w 2954517"/>
              <a:gd name="connsiteY4" fmla="*/ 1084579 h 1084579"/>
              <a:gd name="connsiteX5" fmla="*/ 9855 w 2954517"/>
              <a:gd name="connsiteY5" fmla="*/ 1060026 h 1084579"/>
              <a:gd name="connsiteX0" fmla="*/ 6775 w 2951437"/>
              <a:gd name="connsiteY0" fmla="*/ 1060026 h 1084579"/>
              <a:gd name="connsiteX1" fmla="*/ 536532 w 2951437"/>
              <a:gd name="connsiteY1" fmla="*/ 685087 h 1084579"/>
              <a:gd name="connsiteX2" fmla="*/ 2580083 w 2951437"/>
              <a:gd name="connsiteY2" fmla="*/ 0 h 1084579"/>
              <a:gd name="connsiteX3" fmla="*/ 2951437 w 2951437"/>
              <a:gd name="connsiteY3" fmla="*/ 49261 h 1084579"/>
              <a:gd name="connsiteX4" fmla="*/ 788756 w 2951437"/>
              <a:gd name="connsiteY4" fmla="*/ 1084579 h 1084579"/>
              <a:gd name="connsiteX5" fmla="*/ 6775 w 2951437"/>
              <a:gd name="connsiteY5" fmla="*/ 1060026 h 1084579"/>
              <a:gd name="connsiteX0" fmla="*/ 7077 w 2951739"/>
              <a:gd name="connsiteY0" fmla="*/ 1060026 h 1084579"/>
              <a:gd name="connsiteX1" fmla="*/ 536834 w 2951739"/>
              <a:gd name="connsiteY1" fmla="*/ 685087 h 1084579"/>
              <a:gd name="connsiteX2" fmla="*/ 2580385 w 2951739"/>
              <a:gd name="connsiteY2" fmla="*/ 0 h 1084579"/>
              <a:gd name="connsiteX3" fmla="*/ 2951739 w 2951739"/>
              <a:gd name="connsiteY3" fmla="*/ 49261 h 1084579"/>
              <a:gd name="connsiteX4" fmla="*/ 789058 w 2951739"/>
              <a:gd name="connsiteY4" fmla="*/ 1084579 h 1084579"/>
              <a:gd name="connsiteX5" fmla="*/ 7077 w 2951739"/>
              <a:gd name="connsiteY5" fmla="*/ 1060026 h 1084579"/>
              <a:gd name="connsiteX0" fmla="*/ 7310 w 2951972"/>
              <a:gd name="connsiteY0" fmla="*/ 1060026 h 1084579"/>
              <a:gd name="connsiteX1" fmla="*/ 537067 w 2951972"/>
              <a:gd name="connsiteY1" fmla="*/ 685087 h 1084579"/>
              <a:gd name="connsiteX2" fmla="*/ 2580618 w 2951972"/>
              <a:gd name="connsiteY2" fmla="*/ 0 h 1084579"/>
              <a:gd name="connsiteX3" fmla="*/ 2951972 w 2951972"/>
              <a:gd name="connsiteY3" fmla="*/ 49261 h 1084579"/>
              <a:gd name="connsiteX4" fmla="*/ 789291 w 2951972"/>
              <a:gd name="connsiteY4" fmla="*/ 1084579 h 1084579"/>
              <a:gd name="connsiteX5" fmla="*/ 7310 w 2951972"/>
              <a:gd name="connsiteY5" fmla="*/ 1060026 h 1084579"/>
              <a:gd name="connsiteX0" fmla="*/ 7310 w 2951972"/>
              <a:gd name="connsiteY0" fmla="*/ 1060026 h 1084579"/>
              <a:gd name="connsiteX1" fmla="*/ 537067 w 2951972"/>
              <a:gd name="connsiteY1" fmla="*/ 685087 h 1084579"/>
              <a:gd name="connsiteX2" fmla="*/ 2580618 w 2951972"/>
              <a:gd name="connsiteY2" fmla="*/ 0 h 1084579"/>
              <a:gd name="connsiteX3" fmla="*/ 2951972 w 2951972"/>
              <a:gd name="connsiteY3" fmla="*/ 49261 h 1084579"/>
              <a:gd name="connsiteX4" fmla="*/ 789291 w 2951972"/>
              <a:gd name="connsiteY4" fmla="*/ 1084579 h 1084579"/>
              <a:gd name="connsiteX5" fmla="*/ 7310 w 2951972"/>
              <a:gd name="connsiteY5" fmla="*/ 1060026 h 1084579"/>
              <a:gd name="connsiteX0" fmla="*/ 6640 w 2951302"/>
              <a:gd name="connsiteY0" fmla="*/ 1060026 h 1084579"/>
              <a:gd name="connsiteX1" fmla="*/ 591164 w 2951302"/>
              <a:gd name="connsiteY1" fmla="*/ 697041 h 1084579"/>
              <a:gd name="connsiteX2" fmla="*/ 2579948 w 2951302"/>
              <a:gd name="connsiteY2" fmla="*/ 0 h 1084579"/>
              <a:gd name="connsiteX3" fmla="*/ 2951302 w 2951302"/>
              <a:gd name="connsiteY3" fmla="*/ 49261 h 1084579"/>
              <a:gd name="connsiteX4" fmla="*/ 788621 w 2951302"/>
              <a:gd name="connsiteY4" fmla="*/ 1084579 h 1084579"/>
              <a:gd name="connsiteX5" fmla="*/ 6640 w 2951302"/>
              <a:gd name="connsiteY5" fmla="*/ 1060026 h 1084579"/>
              <a:gd name="connsiteX0" fmla="*/ 6640 w 2951302"/>
              <a:gd name="connsiteY0" fmla="*/ 1060026 h 1084579"/>
              <a:gd name="connsiteX1" fmla="*/ 591164 w 2951302"/>
              <a:gd name="connsiteY1" fmla="*/ 697041 h 1084579"/>
              <a:gd name="connsiteX2" fmla="*/ 2579948 w 2951302"/>
              <a:gd name="connsiteY2" fmla="*/ 0 h 1084579"/>
              <a:gd name="connsiteX3" fmla="*/ 2951302 w 2951302"/>
              <a:gd name="connsiteY3" fmla="*/ 49261 h 1084579"/>
              <a:gd name="connsiteX4" fmla="*/ 788621 w 2951302"/>
              <a:gd name="connsiteY4" fmla="*/ 1084579 h 1084579"/>
              <a:gd name="connsiteX5" fmla="*/ 649581 w 2951302"/>
              <a:gd name="connsiteY5" fmla="*/ 1055652 h 1084579"/>
              <a:gd name="connsiteX6" fmla="*/ 6640 w 2951302"/>
              <a:gd name="connsiteY6" fmla="*/ 1060026 h 1084579"/>
              <a:gd name="connsiteX0" fmla="*/ 6640 w 2951302"/>
              <a:gd name="connsiteY0" fmla="*/ 1060026 h 1084579"/>
              <a:gd name="connsiteX1" fmla="*/ 591164 w 2951302"/>
              <a:gd name="connsiteY1" fmla="*/ 697041 h 1084579"/>
              <a:gd name="connsiteX2" fmla="*/ 2579948 w 2951302"/>
              <a:gd name="connsiteY2" fmla="*/ 0 h 1084579"/>
              <a:gd name="connsiteX3" fmla="*/ 2951302 w 2951302"/>
              <a:gd name="connsiteY3" fmla="*/ 49261 h 1084579"/>
              <a:gd name="connsiteX4" fmla="*/ 788621 w 2951302"/>
              <a:gd name="connsiteY4" fmla="*/ 1084579 h 1084579"/>
              <a:gd name="connsiteX5" fmla="*/ 488932 w 2951302"/>
              <a:gd name="connsiteY5" fmla="*/ 1067607 h 1084579"/>
              <a:gd name="connsiteX6" fmla="*/ 6640 w 2951302"/>
              <a:gd name="connsiteY6" fmla="*/ 1060026 h 1084579"/>
              <a:gd name="connsiteX0" fmla="*/ 6640 w 2951302"/>
              <a:gd name="connsiteY0" fmla="*/ 1060026 h 1067607"/>
              <a:gd name="connsiteX1" fmla="*/ 591164 w 2951302"/>
              <a:gd name="connsiteY1" fmla="*/ 697041 h 1067607"/>
              <a:gd name="connsiteX2" fmla="*/ 2579948 w 2951302"/>
              <a:gd name="connsiteY2" fmla="*/ 0 h 1067607"/>
              <a:gd name="connsiteX3" fmla="*/ 2951302 w 2951302"/>
              <a:gd name="connsiteY3" fmla="*/ 49261 h 1067607"/>
              <a:gd name="connsiteX4" fmla="*/ 806877 w 2951302"/>
              <a:gd name="connsiteY4" fmla="*/ 1060671 h 1067607"/>
              <a:gd name="connsiteX5" fmla="*/ 488932 w 2951302"/>
              <a:gd name="connsiteY5" fmla="*/ 1067607 h 1067607"/>
              <a:gd name="connsiteX6" fmla="*/ 6640 w 2951302"/>
              <a:gd name="connsiteY6" fmla="*/ 1060026 h 1067607"/>
              <a:gd name="connsiteX0" fmla="*/ 6640 w 2951302"/>
              <a:gd name="connsiteY0" fmla="*/ 1060026 h 1067607"/>
              <a:gd name="connsiteX1" fmla="*/ 591164 w 2951302"/>
              <a:gd name="connsiteY1" fmla="*/ 697041 h 1067607"/>
              <a:gd name="connsiteX2" fmla="*/ 2579948 w 2951302"/>
              <a:gd name="connsiteY2" fmla="*/ 0 h 1067607"/>
              <a:gd name="connsiteX3" fmla="*/ 2951302 w 2951302"/>
              <a:gd name="connsiteY3" fmla="*/ 49261 h 1067607"/>
              <a:gd name="connsiteX4" fmla="*/ 836086 w 2951302"/>
              <a:gd name="connsiteY4" fmla="*/ 1060671 h 1067607"/>
              <a:gd name="connsiteX5" fmla="*/ 488932 w 2951302"/>
              <a:gd name="connsiteY5" fmla="*/ 1067607 h 1067607"/>
              <a:gd name="connsiteX6" fmla="*/ 6640 w 2951302"/>
              <a:gd name="connsiteY6" fmla="*/ 1060026 h 1067607"/>
              <a:gd name="connsiteX0" fmla="*/ 6640 w 2951302"/>
              <a:gd name="connsiteY0" fmla="*/ 1060026 h 1067607"/>
              <a:gd name="connsiteX1" fmla="*/ 591164 w 2951302"/>
              <a:gd name="connsiteY1" fmla="*/ 697041 h 1067607"/>
              <a:gd name="connsiteX2" fmla="*/ 2579948 w 2951302"/>
              <a:gd name="connsiteY2" fmla="*/ 0 h 1067607"/>
              <a:gd name="connsiteX3" fmla="*/ 2951302 w 2951302"/>
              <a:gd name="connsiteY3" fmla="*/ 49261 h 1067607"/>
              <a:gd name="connsiteX4" fmla="*/ 854342 w 2951302"/>
              <a:gd name="connsiteY4" fmla="*/ 1048717 h 1067607"/>
              <a:gd name="connsiteX5" fmla="*/ 488932 w 2951302"/>
              <a:gd name="connsiteY5" fmla="*/ 1067607 h 1067607"/>
              <a:gd name="connsiteX6" fmla="*/ 6640 w 2951302"/>
              <a:gd name="connsiteY6" fmla="*/ 1060026 h 1067607"/>
              <a:gd name="connsiteX0" fmla="*/ 6640 w 2951302"/>
              <a:gd name="connsiteY0" fmla="*/ 1060026 h 1067607"/>
              <a:gd name="connsiteX1" fmla="*/ 591164 w 2951302"/>
              <a:gd name="connsiteY1" fmla="*/ 697041 h 1067607"/>
              <a:gd name="connsiteX2" fmla="*/ 2579948 w 2951302"/>
              <a:gd name="connsiteY2" fmla="*/ 0 h 1067607"/>
              <a:gd name="connsiteX3" fmla="*/ 2951302 w 2951302"/>
              <a:gd name="connsiteY3" fmla="*/ 49261 h 1067607"/>
              <a:gd name="connsiteX4" fmla="*/ 857993 w 2951302"/>
              <a:gd name="connsiteY4" fmla="*/ 905273 h 1067607"/>
              <a:gd name="connsiteX5" fmla="*/ 488932 w 2951302"/>
              <a:gd name="connsiteY5" fmla="*/ 1067607 h 1067607"/>
              <a:gd name="connsiteX6" fmla="*/ 6640 w 2951302"/>
              <a:gd name="connsiteY6" fmla="*/ 1060026 h 1067607"/>
              <a:gd name="connsiteX0" fmla="*/ 6640 w 2951302"/>
              <a:gd name="connsiteY0" fmla="*/ 1060026 h 1067607"/>
              <a:gd name="connsiteX1" fmla="*/ 591164 w 2951302"/>
              <a:gd name="connsiteY1" fmla="*/ 697041 h 1067607"/>
              <a:gd name="connsiteX2" fmla="*/ 2579948 w 2951302"/>
              <a:gd name="connsiteY2" fmla="*/ 0 h 1067607"/>
              <a:gd name="connsiteX3" fmla="*/ 2951302 w 2951302"/>
              <a:gd name="connsiteY3" fmla="*/ 49261 h 1067607"/>
              <a:gd name="connsiteX4" fmla="*/ 857993 w 2951302"/>
              <a:gd name="connsiteY4" fmla="*/ 905273 h 1067607"/>
              <a:gd name="connsiteX5" fmla="*/ 488932 w 2951302"/>
              <a:gd name="connsiteY5" fmla="*/ 1067607 h 1067607"/>
              <a:gd name="connsiteX6" fmla="*/ 6640 w 2951302"/>
              <a:gd name="connsiteY6" fmla="*/ 1060026 h 1067607"/>
              <a:gd name="connsiteX0" fmla="*/ 6640 w 2951302"/>
              <a:gd name="connsiteY0" fmla="*/ 1060026 h 1067607"/>
              <a:gd name="connsiteX1" fmla="*/ 591164 w 2951302"/>
              <a:gd name="connsiteY1" fmla="*/ 697041 h 1067607"/>
              <a:gd name="connsiteX2" fmla="*/ 2579948 w 2951302"/>
              <a:gd name="connsiteY2" fmla="*/ 0 h 1067607"/>
              <a:gd name="connsiteX3" fmla="*/ 2951302 w 2951302"/>
              <a:gd name="connsiteY3" fmla="*/ 49261 h 1067607"/>
              <a:gd name="connsiteX4" fmla="*/ 857993 w 2951302"/>
              <a:gd name="connsiteY4" fmla="*/ 905273 h 1067607"/>
              <a:gd name="connsiteX5" fmla="*/ 488932 w 2951302"/>
              <a:gd name="connsiteY5" fmla="*/ 1067607 h 1067607"/>
              <a:gd name="connsiteX6" fmla="*/ 6640 w 2951302"/>
              <a:gd name="connsiteY6" fmla="*/ 1060026 h 1067607"/>
              <a:gd name="connsiteX0" fmla="*/ 6640 w 2951302"/>
              <a:gd name="connsiteY0" fmla="*/ 1060026 h 1067607"/>
              <a:gd name="connsiteX1" fmla="*/ 591164 w 2951302"/>
              <a:gd name="connsiteY1" fmla="*/ 697041 h 1067607"/>
              <a:gd name="connsiteX2" fmla="*/ 2579948 w 2951302"/>
              <a:gd name="connsiteY2" fmla="*/ 0 h 1067607"/>
              <a:gd name="connsiteX3" fmla="*/ 2951302 w 2951302"/>
              <a:gd name="connsiteY3" fmla="*/ 49261 h 1067607"/>
              <a:gd name="connsiteX4" fmla="*/ 857993 w 2951302"/>
              <a:gd name="connsiteY4" fmla="*/ 905273 h 1067607"/>
              <a:gd name="connsiteX5" fmla="*/ 609418 w 2951302"/>
              <a:gd name="connsiteY5" fmla="*/ 1067607 h 1067607"/>
              <a:gd name="connsiteX6" fmla="*/ 6640 w 2951302"/>
              <a:gd name="connsiteY6" fmla="*/ 1060026 h 1067607"/>
              <a:gd name="connsiteX0" fmla="*/ 6640 w 2951302"/>
              <a:gd name="connsiteY0" fmla="*/ 1060026 h 1067607"/>
              <a:gd name="connsiteX1" fmla="*/ 591164 w 2951302"/>
              <a:gd name="connsiteY1" fmla="*/ 697041 h 1067607"/>
              <a:gd name="connsiteX2" fmla="*/ 2579948 w 2951302"/>
              <a:gd name="connsiteY2" fmla="*/ 0 h 1067607"/>
              <a:gd name="connsiteX3" fmla="*/ 2951302 w 2951302"/>
              <a:gd name="connsiteY3" fmla="*/ 49261 h 1067607"/>
              <a:gd name="connsiteX4" fmla="*/ 857993 w 2951302"/>
              <a:gd name="connsiteY4" fmla="*/ 905273 h 1067607"/>
              <a:gd name="connsiteX5" fmla="*/ 609418 w 2951302"/>
              <a:gd name="connsiteY5" fmla="*/ 1067607 h 1067607"/>
              <a:gd name="connsiteX6" fmla="*/ 6640 w 2951302"/>
              <a:gd name="connsiteY6" fmla="*/ 1060026 h 1067607"/>
              <a:gd name="connsiteX0" fmla="*/ 6640 w 2951302"/>
              <a:gd name="connsiteY0" fmla="*/ 1060026 h 1067607"/>
              <a:gd name="connsiteX1" fmla="*/ 591164 w 2951302"/>
              <a:gd name="connsiteY1" fmla="*/ 697041 h 1067607"/>
              <a:gd name="connsiteX2" fmla="*/ 2579948 w 2951302"/>
              <a:gd name="connsiteY2" fmla="*/ 0 h 1067607"/>
              <a:gd name="connsiteX3" fmla="*/ 2951302 w 2951302"/>
              <a:gd name="connsiteY3" fmla="*/ 49261 h 1067607"/>
              <a:gd name="connsiteX4" fmla="*/ 857993 w 2951302"/>
              <a:gd name="connsiteY4" fmla="*/ 905273 h 1067607"/>
              <a:gd name="connsiteX5" fmla="*/ 609418 w 2951302"/>
              <a:gd name="connsiteY5" fmla="*/ 1067607 h 1067607"/>
              <a:gd name="connsiteX6" fmla="*/ 6640 w 2951302"/>
              <a:gd name="connsiteY6" fmla="*/ 1060026 h 1067607"/>
              <a:gd name="connsiteX0" fmla="*/ 6640 w 2951302"/>
              <a:gd name="connsiteY0" fmla="*/ 1060026 h 1067607"/>
              <a:gd name="connsiteX1" fmla="*/ 591164 w 2951302"/>
              <a:gd name="connsiteY1" fmla="*/ 697041 h 1067607"/>
              <a:gd name="connsiteX2" fmla="*/ 2579948 w 2951302"/>
              <a:gd name="connsiteY2" fmla="*/ 0 h 1067607"/>
              <a:gd name="connsiteX3" fmla="*/ 2951302 w 2951302"/>
              <a:gd name="connsiteY3" fmla="*/ 49261 h 1067607"/>
              <a:gd name="connsiteX4" fmla="*/ 857993 w 2951302"/>
              <a:gd name="connsiteY4" fmla="*/ 905273 h 1067607"/>
              <a:gd name="connsiteX5" fmla="*/ 609418 w 2951302"/>
              <a:gd name="connsiteY5" fmla="*/ 1067607 h 1067607"/>
              <a:gd name="connsiteX6" fmla="*/ 6640 w 2951302"/>
              <a:gd name="connsiteY6" fmla="*/ 1060026 h 1067607"/>
              <a:gd name="connsiteX0" fmla="*/ 6640 w 2951302"/>
              <a:gd name="connsiteY0" fmla="*/ 1060026 h 1067607"/>
              <a:gd name="connsiteX1" fmla="*/ 591164 w 2951302"/>
              <a:gd name="connsiteY1" fmla="*/ 697041 h 1067607"/>
              <a:gd name="connsiteX2" fmla="*/ 2579948 w 2951302"/>
              <a:gd name="connsiteY2" fmla="*/ 0 h 1067607"/>
              <a:gd name="connsiteX3" fmla="*/ 2951302 w 2951302"/>
              <a:gd name="connsiteY3" fmla="*/ 49261 h 1067607"/>
              <a:gd name="connsiteX4" fmla="*/ 857993 w 2951302"/>
              <a:gd name="connsiteY4" fmla="*/ 905273 h 1067607"/>
              <a:gd name="connsiteX5" fmla="*/ 609418 w 2951302"/>
              <a:gd name="connsiteY5" fmla="*/ 1067607 h 1067607"/>
              <a:gd name="connsiteX6" fmla="*/ 6640 w 2951302"/>
              <a:gd name="connsiteY6" fmla="*/ 1060026 h 1067607"/>
              <a:gd name="connsiteX0" fmla="*/ 6640 w 2951302"/>
              <a:gd name="connsiteY0" fmla="*/ 1060026 h 1067607"/>
              <a:gd name="connsiteX1" fmla="*/ 591164 w 2951302"/>
              <a:gd name="connsiteY1" fmla="*/ 697041 h 1067607"/>
              <a:gd name="connsiteX2" fmla="*/ 2579948 w 2951302"/>
              <a:gd name="connsiteY2" fmla="*/ 0 h 1067607"/>
              <a:gd name="connsiteX3" fmla="*/ 2951302 w 2951302"/>
              <a:gd name="connsiteY3" fmla="*/ 49261 h 1067607"/>
              <a:gd name="connsiteX4" fmla="*/ 857993 w 2951302"/>
              <a:gd name="connsiteY4" fmla="*/ 905273 h 1067607"/>
              <a:gd name="connsiteX5" fmla="*/ 609418 w 2951302"/>
              <a:gd name="connsiteY5" fmla="*/ 1067607 h 1067607"/>
              <a:gd name="connsiteX6" fmla="*/ 6640 w 2951302"/>
              <a:gd name="connsiteY6" fmla="*/ 1060026 h 1067607"/>
              <a:gd name="connsiteX0" fmla="*/ 6640 w 2951302"/>
              <a:gd name="connsiteY0" fmla="*/ 1060026 h 1067607"/>
              <a:gd name="connsiteX1" fmla="*/ 591164 w 2951302"/>
              <a:gd name="connsiteY1" fmla="*/ 697041 h 1067607"/>
              <a:gd name="connsiteX2" fmla="*/ 2579948 w 2951302"/>
              <a:gd name="connsiteY2" fmla="*/ 0 h 1067607"/>
              <a:gd name="connsiteX3" fmla="*/ 2951302 w 2951302"/>
              <a:gd name="connsiteY3" fmla="*/ 49261 h 1067607"/>
              <a:gd name="connsiteX4" fmla="*/ 1036897 w 2951302"/>
              <a:gd name="connsiteY4" fmla="*/ 833550 h 1067607"/>
              <a:gd name="connsiteX5" fmla="*/ 609418 w 2951302"/>
              <a:gd name="connsiteY5" fmla="*/ 1067607 h 1067607"/>
              <a:gd name="connsiteX6" fmla="*/ 6640 w 2951302"/>
              <a:gd name="connsiteY6" fmla="*/ 1060026 h 1067607"/>
              <a:gd name="connsiteX0" fmla="*/ 6640 w 2951302"/>
              <a:gd name="connsiteY0" fmla="*/ 1060026 h 1067607"/>
              <a:gd name="connsiteX1" fmla="*/ 591164 w 2951302"/>
              <a:gd name="connsiteY1" fmla="*/ 697041 h 1067607"/>
              <a:gd name="connsiteX2" fmla="*/ 2579948 w 2951302"/>
              <a:gd name="connsiteY2" fmla="*/ 0 h 1067607"/>
              <a:gd name="connsiteX3" fmla="*/ 2951302 w 2951302"/>
              <a:gd name="connsiteY3" fmla="*/ 49261 h 1067607"/>
              <a:gd name="connsiteX4" fmla="*/ 1036897 w 2951302"/>
              <a:gd name="connsiteY4" fmla="*/ 833550 h 1067607"/>
              <a:gd name="connsiteX5" fmla="*/ 609418 w 2951302"/>
              <a:gd name="connsiteY5" fmla="*/ 1067607 h 1067607"/>
              <a:gd name="connsiteX6" fmla="*/ 6640 w 2951302"/>
              <a:gd name="connsiteY6" fmla="*/ 1060026 h 1067607"/>
              <a:gd name="connsiteX0" fmla="*/ 6640 w 2951302"/>
              <a:gd name="connsiteY0" fmla="*/ 1060026 h 1060026"/>
              <a:gd name="connsiteX1" fmla="*/ 591164 w 2951302"/>
              <a:gd name="connsiteY1" fmla="*/ 697041 h 1060026"/>
              <a:gd name="connsiteX2" fmla="*/ 2579948 w 2951302"/>
              <a:gd name="connsiteY2" fmla="*/ 0 h 1060026"/>
              <a:gd name="connsiteX3" fmla="*/ 2951302 w 2951302"/>
              <a:gd name="connsiteY3" fmla="*/ 49261 h 1060026"/>
              <a:gd name="connsiteX4" fmla="*/ 1036897 w 2951302"/>
              <a:gd name="connsiteY4" fmla="*/ 833550 h 1060026"/>
              <a:gd name="connsiteX5" fmla="*/ 613069 w 2951302"/>
              <a:gd name="connsiteY5" fmla="*/ 1055654 h 1060026"/>
              <a:gd name="connsiteX6" fmla="*/ 6640 w 2951302"/>
              <a:gd name="connsiteY6" fmla="*/ 1060026 h 1060026"/>
              <a:gd name="connsiteX0" fmla="*/ 6640 w 2951302"/>
              <a:gd name="connsiteY0" fmla="*/ 1060026 h 1060026"/>
              <a:gd name="connsiteX1" fmla="*/ 591164 w 2951302"/>
              <a:gd name="connsiteY1" fmla="*/ 697041 h 1060026"/>
              <a:gd name="connsiteX2" fmla="*/ 2579948 w 2951302"/>
              <a:gd name="connsiteY2" fmla="*/ 0 h 1060026"/>
              <a:gd name="connsiteX3" fmla="*/ 2951302 w 2951302"/>
              <a:gd name="connsiteY3" fmla="*/ 49261 h 1060026"/>
              <a:gd name="connsiteX4" fmla="*/ 1036897 w 2951302"/>
              <a:gd name="connsiteY4" fmla="*/ 833550 h 1060026"/>
              <a:gd name="connsiteX5" fmla="*/ 613069 w 2951302"/>
              <a:gd name="connsiteY5" fmla="*/ 1055654 h 1060026"/>
              <a:gd name="connsiteX6" fmla="*/ 6640 w 2951302"/>
              <a:gd name="connsiteY6" fmla="*/ 1060026 h 1060026"/>
              <a:gd name="connsiteX0" fmla="*/ 6640 w 2951302"/>
              <a:gd name="connsiteY0" fmla="*/ 1060026 h 1060026"/>
              <a:gd name="connsiteX1" fmla="*/ 591164 w 2951302"/>
              <a:gd name="connsiteY1" fmla="*/ 697041 h 1060026"/>
              <a:gd name="connsiteX2" fmla="*/ 2579948 w 2951302"/>
              <a:gd name="connsiteY2" fmla="*/ 0 h 1060026"/>
              <a:gd name="connsiteX3" fmla="*/ 2951302 w 2951302"/>
              <a:gd name="connsiteY3" fmla="*/ 49261 h 1060026"/>
              <a:gd name="connsiteX4" fmla="*/ 1062455 w 2951302"/>
              <a:gd name="connsiteY4" fmla="*/ 881364 h 1060026"/>
              <a:gd name="connsiteX5" fmla="*/ 613069 w 2951302"/>
              <a:gd name="connsiteY5" fmla="*/ 1055654 h 1060026"/>
              <a:gd name="connsiteX6" fmla="*/ 6640 w 2951302"/>
              <a:gd name="connsiteY6" fmla="*/ 1060026 h 1060026"/>
              <a:gd name="connsiteX0" fmla="*/ 6640 w 2951302"/>
              <a:gd name="connsiteY0" fmla="*/ 1060026 h 1060026"/>
              <a:gd name="connsiteX1" fmla="*/ 591164 w 2951302"/>
              <a:gd name="connsiteY1" fmla="*/ 697041 h 1060026"/>
              <a:gd name="connsiteX2" fmla="*/ 2579948 w 2951302"/>
              <a:gd name="connsiteY2" fmla="*/ 0 h 1060026"/>
              <a:gd name="connsiteX3" fmla="*/ 2951302 w 2951302"/>
              <a:gd name="connsiteY3" fmla="*/ 49261 h 1060026"/>
              <a:gd name="connsiteX4" fmla="*/ 1062455 w 2951302"/>
              <a:gd name="connsiteY4" fmla="*/ 881364 h 1060026"/>
              <a:gd name="connsiteX5" fmla="*/ 613069 w 2951302"/>
              <a:gd name="connsiteY5" fmla="*/ 1055654 h 1060026"/>
              <a:gd name="connsiteX6" fmla="*/ 6640 w 2951302"/>
              <a:gd name="connsiteY6" fmla="*/ 1060026 h 1060026"/>
              <a:gd name="connsiteX0" fmla="*/ 6640 w 2951302"/>
              <a:gd name="connsiteY0" fmla="*/ 1060026 h 1060026"/>
              <a:gd name="connsiteX1" fmla="*/ 591164 w 2951302"/>
              <a:gd name="connsiteY1" fmla="*/ 697041 h 1060026"/>
              <a:gd name="connsiteX2" fmla="*/ 2579948 w 2951302"/>
              <a:gd name="connsiteY2" fmla="*/ 0 h 1060026"/>
              <a:gd name="connsiteX3" fmla="*/ 2951302 w 2951302"/>
              <a:gd name="connsiteY3" fmla="*/ 49261 h 1060026"/>
              <a:gd name="connsiteX4" fmla="*/ 1062455 w 2951302"/>
              <a:gd name="connsiteY4" fmla="*/ 881364 h 1060026"/>
              <a:gd name="connsiteX5" fmla="*/ 613069 w 2951302"/>
              <a:gd name="connsiteY5" fmla="*/ 1055654 h 1060026"/>
              <a:gd name="connsiteX6" fmla="*/ 6640 w 2951302"/>
              <a:gd name="connsiteY6" fmla="*/ 1060026 h 1060026"/>
              <a:gd name="connsiteX0" fmla="*/ 6640 w 2951302"/>
              <a:gd name="connsiteY0" fmla="*/ 1060026 h 1060026"/>
              <a:gd name="connsiteX1" fmla="*/ 591164 w 2951302"/>
              <a:gd name="connsiteY1" fmla="*/ 697041 h 1060026"/>
              <a:gd name="connsiteX2" fmla="*/ 2579948 w 2951302"/>
              <a:gd name="connsiteY2" fmla="*/ 0 h 1060026"/>
              <a:gd name="connsiteX3" fmla="*/ 2951302 w 2951302"/>
              <a:gd name="connsiteY3" fmla="*/ 49261 h 1060026"/>
              <a:gd name="connsiteX4" fmla="*/ 1062455 w 2951302"/>
              <a:gd name="connsiteY4" fmla="*/ 881364 h 1060026"/>
              <a:gd name="connsiteX5" fmla="*/ 594814 w 2951302"/>
              <a:gd name="connsiteY5" fmla="*/ 1055654 h 1060026"/>
              <a:gd name="connsiteX6" fmla="*/ 6640 w 2951302"/>
              <a:gd name="connsiteY6" fmla="*/ 1060026 h 1060026"/>
              <a:gd name="connsiteX0" fmla="*/ 6640 w 2951302"/>
              <a:gd name="connsiteY0" fmla="*/ 1060026 h 1060026"/>
              <a:gd name="connsiteX1" fmla="*/ 591164 w 2951302"/>
              <a:gd name="connsiteY1" fmla="*/ 697041 h 1060026"/>
              <a:gd name="connsiteX2" fmla="*/ 2579948 w 2951302"/>
              <a:gd name="connsiteY2" fmla="*/ 0 h 1060026"/>
              <a:gd name="connsiteX3" fmla="*/ 2951302 w 2951302"/>
              <a:gd name="connsiteY3" fmla="*/ 49261 h 1060026"/>
              <a:gd name="connsiteX4" fmla="*/ 1062455 w 2951302"/>
              <a:gd name="connsiteY4" fmla="*/ 881364 h 1060026"/>
              <a:gd name="connsiteX5" fmla="*/ 700696 w 2951302"/>
              <a:gd name="connsiteY5" fmla="*/ 1043701 h 1060026"/>
              <a:gd name="connsiteX6" fmla="*/ 6640 w 2951302"/>
              <a:gd name="connsiteY6" fmla="*/ 1060026 h 1060026"/>
              <a:gd name="connsiteX0" fmla="*/ 6640 w 2951302"/>
              <a:gd name="connsiteY0" fmla="*/ 1060026 h 1060026"/>
              <a:gd name="connsiteX1" fmla="*/ 591164 w 2951302"/>
              <a:gd name="connsiteY1" fmla="*/ 697041 h 1060026"/>
              <a:gd name="connsiteX2" fmla="*/ 2579948 w 2951302"/>
              <a:gd name="connsiteY2" fmla="*/ 0 h 1060026"/>
              <a:gd name="connsiteX3" fmla="*/ 2951302 w 2951302"/>
              <a:gd name="connsiteY3" fmla="*/ 49261 h 1060026"/>
              <a:gd name="connsiteX4" fmla="*/ 1044199 w 2951302"/>
              <a:gd name="connsiteY4" fmla="*/ 809642 h 1060026"/>
              <a:gd name="connsiteX5" fmla="*/ 700696 w 2951302"/>
              <a:gd name="connsiteY5" fmla="*/ 1043701 h 1060026"/>
              <a:gd name="connsiteX6" fmla="*/ 6640 w 2951302"/>
              <a:gd name="connsiteY6" fmla="*/ 1060026 h 1060026"/>
              <a:gd name="connsiteX0" fmla="*/ 6640 w 2951302"/>
              <a:gd name="connsiteY0" fmla="*/ 1060026 h 1060026"/>
              <a:gd name="connsiteX1" fmla="*/ 591164 w 2951302"/>
              <a:gd name="connsiteY1" fmla="*/ 697041 h 1060026"/>
              <a:gd name="connsiteX2" fmla="*/ 2579948 w 2951302"/>
              <a:gd name="connsiteY2" fmla="*/ 0 h 1060026"/>
              <a:gd name="connsiteX3" fmla="*/ 2951302 w 2951302"/>
              <a:gd name="connsiteY3" fmla="*/ 49261 h 1060026"/>
              <a:gd name="connsiteX4" fmla="*/ 1044199 w 2951302"/>
              <a:gd name="connsiteY4" fmla="*/ 809642 h 1060026"/>
              <a:gd name="connsiteX5" fmla="*/ 700696 w 2951302"/>
              <a:gd name="connsiteY5" fmla="*/ 1043701 h 1060026"/>
              <a:gd name="connsiteX6" fmla="*/ 6640 w 2951302"/>
              <a:gd name="connsiteY6" fmla="*/ 1060026 h 1060026"/>
              <a:gd name="connsiteX0" fmla="*/ 6640 w 2951302"/>
              <a:gd name="connsiteY0" fmla="*/ 1060026 h 1060026"/>
              <a:gd name="connsiteX1" fmla="*/ 591164 w 2951302"/>
              <a:gd name="connsiteY1" fmla="*/ 697041 h 1060026"/>
              <a:gd name="connsiteX2" fmla="*/ 2579948 w 2951302"/>
              <a:gd name="connsiteY2" fmla="*/ 0 h 1060026"/>
              <a:gd name="connsiteX3" fmla="*/ 2951302 w 2951302"/>
              <a:gd name="connsiteY3" fmla="*/ 49261 h 1060026"/>
              <a:gd name="connsiteX4" fmla="*/ 1044199 w 2951302"/>
              <a:gd name="connsiteY4" fmla="*/ 809642 h 1060026"/>
              <a:gd name="connsiteX5" fmla="*/ 700696 w 2951302"/>
              <a:gd name="connsiteY5" fmla="*/ 1043701 h 1060026"/>
              <a:gd name="connsiteX6" fmla="*/ 6640 w 2951302"/>
              <a:gd name="connsiteY6" fmla="*/ 1060026 h 1060026"/>
              <a:gd name="connsiteX0" fmla="*/ 6640 w 2951302"/>
              <a:gd name="connsiteY0" fmla="*/ 1060026 h 1060026"/>
              <a:gd name="connsiteX1" fmla="*/ 591164 w 2951302"/>
              <a:gd name="connsiteY1" fmla="*/ 697041 h 1060026"/>
              <a:gd name="connsiteX2" fmla="*/ 2579948 w 2951302"/>
              <a:gd name="connsiteY2" fmla="*/ 0 h 1060026"/>
              <a:gd name="connsiteX3" fmla="*/ 2951302 w 2951302"/>
              <a:gd name="connsiteY3" fmla="*/ 49261 h 1060026"/>
              <a:gd name="connsiteX4" fmla="*/ 1044199 w 2951302"/>
              <a:gd name="connsiteY4" fmla="*/ 809642 h 1060026"/>
              <a:gd name="connsiteX5" fmla="*/ 693394 w 2951302"/>
              <a:gd name="connsiteY5" fmla="*/ 1031748 h 1060026"/>
              <a:gd name="connsiteX6" fmla="*/ 6640 w 2951302"/>
              <a:gd name="connsiteY6" fmla="*/ 1060026 h 1060026"/>
              <a:gd name="connsiteX0" fmla="*/ 6640 w 2951302"/>
              <a:gd name="connsiteY0" fmla="*/ 1060026 h 1060026"/>
              <a:gd name="connsiteX1" fmla="*/ 591164 w 2951302"/>
              <a:gd name="connsiteY1" fmla="*/ 697041 h 1060026"/>
              <a:gd name="connsiteX2" fmla="*/ 2579948 w 2951302"/>
              <a:gd name="connsiteY2" fmla="*/ 0 h 1060026"/>
              <a:gd name="connsiteX3" fmla="*/ 2951302 w 2951302"/>
              <a:gd name="connsiteY3" fmla="*/ 49261 h 1060026"/>
              <a:gd name="connsiteX4" fmla="*/ 1077059 w 2951302"/>
              <a:gd name="connsiteY4" fmla="*/ 797689 h 1060026"/>
              <a:gd name="connsiteX5" fmla="*/ 693394 w 2951302"/>
              <a:gd name="connsiteY5" fmla="*/ 1031748 h 1060026"/>
              <a:gd name="connsiteX6" fmla="*/ 6640 w 2951302"/>
              <a:gd name="connsiteY6" fmla="*/ 1060026 h 1060026"/>
              <a:gd name="connsiteX0" fmla="*/ 6640 w 2951302"/>
              <a:gd name="connsiteY0" fmla="*/ 1060026 h 1060026"/>
              <a:gd name="connsiteX1" fmla="*/ 591164 w 2951302"/>
              <a:gd name="connsiteY1" fmla="*/ 697041 h 1060026"/>
              <a:gd name="connsiteX2" fmla="*/ 2579948 w 2951302"/>
              <a:gd name="connsiteY2" fmla="*/ 0 h 1060026"/>
              <a:gd name="connsiteX3" fmla="*/ 2951302 w 2951302"/>
              <a:gd name="connsiteY3" fmla="*/ 49261 h 1060026"/>
              <a:gd name="connsiteX4" fmla="*/ 1077059 w 2951302"/>
              <a:gd name="connsiteY4" fmla="*/ 797689 h 1060026"/>
              <a:gd name="connsiteX5" fmla="*/ 693394 w 2951302"/>
              <a:gd name="connsiteY5" fmla="*/ 1031748 h 1060026"/>
              <a:gd name="connsiteX6" fmla="*/ 6640 w 2951302"/>
              <a:gd name="connsiteY6" fmla="*/ 1060026 h 1060026"/>
              <a:gd name="connsiteX0" fmla="*/ 6640 w 2951302"/>
              <a:gd name="connsiteY0" fmla="*/ 1060026 h 1060026"/>
              <a:gd name="connsiteX1" fmla="*/ 591164 w 2951302"/>
              <a:gd name="connsiteY1" fmla="*/ 697041 h 1060026"/>
              <a:gd name="connsiteX2" fmla="*/ 2579948 w 2951302"/>
              <a:gd name="connsiteY2" fmla="*/ 0 h 1060026"/>
              <a:gd name="connsiteX3" fmla="*/ 2951302 w 2951302"/>
              <a:gd name="connsiteY3" fmla="*/ 49261 h 1060026"/>
              <a:gd name="connsiteX4" fmla="*/ 1077059 w 2951302"/>
              <a:gd name="connsiteY4" fmla="*/ 797689 h 1060026"/>
              <a:gd name="connsiteX5" fmla="*/ 693394 w 2951302"/>
              <a:gd name="connsiteY5" fmla="*/ 1031748 h 1060026"/>
              <a:gd name="connsiteX6" fmla="*/ 6640 w 2951302"/>
              <a:gd name="connsiteY6" fmla="*/ 1060026 h 1060026"/>
              <a:gd name="connsiteX0" fmla="*/ 6640 w 2951302"/>
              <a:gd name="connsiteY0" fmla="*/ 1060026 h 1060026"/>
              <a:gd name="connsiteX1" fmla="*/ 591164 w 2951302"/>
              <a:gd name="connsiteY1" fmla="*/ 697041 h 1060026"/>
              <a:gd name="connsiteX2" fmla="*/ 2579948 w 2951302"/>
              <a:gd name="connsiteY2" fmla="*/ 0 h 1060026"/>
              <a:gd name="connsiteX3" fmla="*/ 2951302 w 2951302"/>
              <a:gd name="connsiteY3" fmla="*/ 49261 h 1060026"/>
              <a:gd name="connsiteX4" fmla="*/ 1077059 w 2951302"/>
              <a:gd name="connsiteY4" fmla="*/ 797689 h 1060026"/>
              <a:gd name="connsiteX5" fmla="*/ 693394 w 2951302"/>
              <a:gd name="connsiteY5" fmla="*/ 1031748 h 1060026"/>
              <a:gd name="connsiteX6" fmla="*/ 6640 w 2951302"/>
              <a:gd name="connsiteY6" fmla="*/ 1060026 h 1060026"/>
              <a:gd name="connsiteX0" fmla="*/ 6640 w 2951302"/>
              <a:gd name="connsiteY0" fmla="*/ 1060026 h 1079852"/>
              <a:gd name="connsiteX1" fmla="*/ 591164 w 2951302"/>
              <a:gd name="connsiteY1" fmla="*/ 697041 h 1079852"/>
              <a:gd name="connsiteX2" fmla="*/ 2579948 w 2951302"/>
              <a:gd name="connsiteY2" fmla="*/ 0 h 1079852"/>
              <a:gd name="connsiteX3" fmla="*/ 2951302 w 2951302"/>
              <a:gd name="connsiteY3" fmla="*/ 49261 h 1079852"/>
              <a:gd name="connsiteX4" fmla="*/ 1077059 w 2951302"/>
              <a:gd name="connsiteY4" fmla="*/ 797689 h 1079852"/>
              <a:gd name="connsiteX5" fmla="*/ 609418 w 2951302"/>
              <a:gd name="connsiteY5" fmla="*/ 1079852 h 1079852"/>
              <a:gd name="connsiteX6" fmla="*/ 6640 w 2951302"/>
              <a:gd name="connsiteY6" fmla="*/ 1060026 h 1079852"/>
              <a:gd name="connsiteX0" fmla="*/ 6403 w 2972972"/>
              <a:gd name="connsiteY0" fmla="*/ 1084078 h 1084078"/>
              <a:gd name="connsiteX1" fmla="*/ 612834 w 2972972"/>
              <a:gd name="connsiteY1" fmla="*/ 697041 h 1084078"/>
              <a:gd name="connsiteX2" fmla="*/ 2601618 w 2972972"/>
              <a:gd name="connsiteY2" fmla="*/ 0 h 1084078"/>
              <a:gd name="connsiteX3" fmla="*/ 2972972 w 2972972"/>
              <a:gd name="connsiteY3" fmla="*/ 49261 h 1084078"/>
              <a:gd name="connsiteX4" fmla="*/ 1098729 w 2972972"/>
              <a:gd name="connsiteY4" fmla="*/ 797689 h 1084078"/>
              <a:gd name="connsiteX5" fmla="*/ 631088 w 2972972"/>
              <a:gd name="connsiteY5" fmla="*/ 1079852 h 1084078"/>
              <a:gd name="connsiteX6" fmla="*/ 6403 w 2972972"/>
              <a:gd name="connsiteY6" fmla="*/ 1084078 h 1084078"/>
              <a:gd name="connsiteX0" fmla="*/ 6403 w 2972972"/>
              <a:gd name="connsiteY0" fmla="*/ 1084078 h 1084078"/>
              <a:gd name="connsiteX1" fmla="*/ 612834 w 2972972"/>
              <a:gd name="connsiteY1" fmla="*/ 697041 h 1084078"/>
              <a:gd name="connsiteX2" fmla="*/ 2601618 w 2972972"/>
              <a:gd name="connsiteY2" fmla="*/ 0 h 1084078"/>
              <a:gd name="connsiteX3" fmla="*/ 2972972 w 2972972"/>
              <a:gd name="connsiteY3" fmla="*/ 49261 h 1084078"/>
              <a:gd name="connsiteX4" fmla="*/ 1098729 w 2972972"/>
              <a:gd name="connsiteY4" fmla="*/ 797689 h 1084078"/>
              <a:gd name="connsiteX5" fmla="*/ 536613 w 2972972"/>
              <a:gd name="connsiteY5" fmla="*/ 968614 h 1084078"/>
              <a:gd name="connsiteX6" fmla="*/ 6403 w 2972972"/>
              <a:gd name="connsiteY6" fmla="*/ 1084078 h 1084078"/>
              <a:gd name="connsiteX0" fmla="*/ 6403 w 2972972"/>
              <a:gd name="connsiteY0" fmla="*/ 1084078 h 1084078"/>
              <a:gd name="connsiteX1" fmla="*/ 612834 w 2972972"/>
              <a:gd name="connsiteY1" fmla="*/ 697041 h 1084078"/>
              <a:gd name="connsiteX2" fmla="*/ 2601618 w 2972972"/>
              <a:gd name="connsiteY2" fmla="*/ 0 h 1084078"/>
              <a:gd name="connsiteX3" fmla="*/ 2972972 w 2972972"/>
              <a:gd name="connsiteY3" fmla="*/ 49261 h 1084078"/>
              <a:gd name="connsiteX4" fmla="*/ 1077892 w 2972972"/>
              <a:gd name="connsiteY4" fmla="*/ 671445 h 1084078"/>
              <a:gd name="connsiteX5" fmla="*/ 536613 w 2972972"/>
              <a:gd name="connsiteY5" fmla="*/ 968614 h 1084078"/>
              <a:gd name="connsiteX6" fmla="*/ 6403 w 2972972"/>
              <a:gd name="connsiteY6" fmla="*/ 1084078 h 1084078"/>
              <a:gd name="connsiteX0" fmla="*/ 6403 w 2972972"/>
              <a:gd name="connsiteY0" fmla="*/ 1084078 h 1084078"/>
              <a:gd name="connsiteX1" fmla="*/ 612834 w 2972972"/>
              <a:gd name="connsiteY1" fmla="*/ 697041 h 1084078"/>
              <a:gd name="connsiteX2" fmla="*/ 2601618 w 2972972"/>
              <a:gd name="connsiteY2" fmla="*/ 0 h 1084078"/>
              <a:gd name="connsiteX3" fmla="*/ 2972972 w 2972972"/>
              <a:gd name="connsiteY3" fmla="*/ 49261 h 1084078"/>
              <a:gd name="connsiteX4" fmla="*/ 1077892 w 2972972"/>
              <a:gd name="connsiteY4" fmla="*/ 671445 h 1084078"/>
              <a:gd name="connsiteX5" fmla="*/ 536613 w 2972972"/>
              <a:gd name="connsiteY5" fmla="*/ 968614 h 1084078"/>
              <a:gd name="connsiteX6" fmla="*/ 6403 w 2972972"/>
              <a:gd name="connsiteY6" fmla="*/ 1084078 h 1084078"/>
              <a:gd name="connsiteX0" fmla="*/ 6403 w 2972972"/>
              <a:gd name="connsiteY0" fmla="*/ 1143924 h 1143924"/>
              <a:gd name="connsiteX1" fmla="*/ 612834 w 2972972"/>
              <a:gd name="connsiteY1" fmla="*/ 756887 h 1143924"/>
              <a:gd name="connsiteX2" fmla="*/ 2575123 w 2972972"/>
              <a:gd name="connsiteY2" fmla="*/ 0 h 1143924"/>
              <a:gd name="connsiteX3" fmla="*/ 2972972 w 2972972"/>
              <a:gd name="connsiteY3" fmla="*/ 109107 h 1143924"/>
              <a:gd name="connsiteX4" fmla="*/ 1077892 w 2972972"/>
              <a:gd name="connsiteY4" fmla="*/ 731291 h 1143924"/>
              <a:gd name="connsiteX5" fmla="*/ 536613 w 2972972"/>
              <a:gd name="connsiteY5" fmla="*/ 1028460 h 1143924"/>
              <a:gd name="connsiteX6" fmla="*/ 6403 w 2972972"/>
              <a:gd name="connsiteY6" fmla="*/ 1143924 h 1143924"/>
              <a:gd name="connsiteX0" fmla="*/ 6403 w 2972972"/>
              <a:gd name="connsiteY0" fmla="*/ 1143924 h 1143924"/>
              <a:gd name="connsiteX1" fmla="*/ 612834 w 2972972"/>
              <a:gd name="connsiteY1" fmla="*/ 756887 h 1143924"/>
              <a:gd name="connsiteX2" fmla="*/ 2575123 w 2972972"/>
              <a:gd name="connsiteY2" fmla="*/ 0 h 1143924"/>
              <a:gd name="connsiteX3" fmla="*/ 2972972 w 2972972"/>
              <a:gd name="connsiteY3" fmla="*/ 109107 h 1143924"/>
              <a:gd name="connsiteX4" fmla="*/ 1077892 w 2972972"/>
              <a:gd name="connsiteY4" fmla="*/ 731291 h 1143924"/>
              <a:gd name="connsiteX5" fmla="*/ 536613 w 2972972"/>
              <a:gd name="connsiteY5" fmla="*/ 1028460 h 1143924"/>
              <a:gd name="connsiteX6" fmla="*/ 6403 w 2972972"/>
              <a:gd name="connsiteY6" fmla="*/ 1143924 h 1143924"/>
              <a:gd name="connsiteX0" fmla="*/ 6403 w 2972972"/>
              <a:gd name="connsiteY0" fmla="*/ 1226816 h 1226816"/>
              <a:gd name="connsiteX1" fmla="*/ 612834 w 2972972"/>
              <a:gd name="connsiteY1" fmla="*/ 839779 h 1226816"/>
              <a:gd name="connsiteX2" fmla="*/ 2564098 w 2972972"/>
              <a:gd name="connsiteY2" fmla="*/ 0 h 1226816"/>
              <a:gd name="connsiteX3" fmla="*/ 2972972 w 2972972"/>
              <a:gd name="connsiteY3" fmla="*/ 191999 h 1226816"/>
              <a:gd name="connsiteX4" fmla="*/ 1077892 w 2972972"/>
              <a:gd name="connsiteY4" fmla="*/ 814183 h 1226816"/>
              <a:gd name="connsiteX5" fmla="*/ 536613 w 2972972"/>
              <a:gd name="connsiteY5" fmla="*/ 1111352 h 1226816"/>
              <a:gd name="connsiteX6" fmla="*/ 6403 w 2972972"/>
              <a:gd name="connsiteY6" fmla="*/ 1226816 h 1226816"/>
              <a:gd name="connsiteX0" fmla="*/ 6403 w 3004054"/>
              <a:gd name="connsiteY0" fmla="*/ 1226816 h 1226816"/>
              <a:gd name="connsiteX1" fmla="*/ 612834 w 3004054"/>
              <a:gd name="connsiteY1" fmla="*/ 839779 h 1226816"/>
              <a:gd name="connsiteX2" fmla="*/ 2564098 w 3004054"/>
              <a:gd name="connsiteY2" fmla="*/ 0 h 1226816"/>
              <a:gd name="connsiteX3" fmla="*/ 3004054 w 3004054"/>
              <a:gd name="connsiteY3" fmla="*/ 36610 h 1226816"/>
              <a:gd name="connsiteX4" fmla="*/ 1077892 w 3004054"/>
              <a:gd name="connsiteY4" fmla="*/ 814183 h 1226816"/>
              <a:gd name="connsiteX5" fmla="*/ 536613 w 3004054"/>
              <a:gd name="connsiteY5" fmla="*/ 1111352 h 1226816"/>
              <a:gd name="connsiteX6" fmla="*/ 6403 w 3004054"/>
              <a:gd name="connsiteY6" fmla="*/ 1226816 h 1226816"/>
              <a:gd name="connsiteX0" fmla="*/ 6403 w 3004054"/>
              <a:gd name="connsiteY0" fmla="*/ 1226816 h 1226816"/>
              <a:gd name="connsiteX1" fmla="*/ 612834 w 3004054"/>
              <a:gd name="connsiteY1" fmla="*/ 839779 h 1226816"/>
              <a:gd name="connsiteX2" fmla="*/ 2564098 w 3004054"/>
              <a:gd name="connsiteY2" fmla="*/ 0 h 1226816"/>
              <a:gd name="connsiteX3" fmla="*/ 3004054 w 3004054"/>
              <a:gd name="connsiteY3" fmla="*/ 36610 h 1226816"/>
              <a:gd name="connsiteX4" fmla="*/ 1077892 w 3004054"/>
              <a:gd name="connsiteY4" fmla="*/ 814183 h 1226816"/>
              <a:gd name="connsiteX5" fmla="*/ 536613 w 3004054"/>
              <a:gd name="connsiteY5" fmla="*/ 1111352 h 1226816"/>
              <a:gd name="connsiteX6" fmla="*/ 6403 w 3004054"/>
              <a:gd name="connsiteY6" fmla="*/ 1226816 h 1226816"/>
              <a:gd name="connsiteX0" fmla="*/ 6403 w 3071682"/>
              <a:gd name="connsiteY0" fmla="*/ 1389463 h 1389463"/>
              <a:gd name="connsiteX1" fmla="*/ 612834 w 3071682"/>
              <a:gd name="connsiteY1" fmla="*/ 1002426 h 1389463"/>
              <a:gd name="connsiteX2" fmla="*/ 2954321 w 3071682"/>
              <a:gd name="connsiteY2" fmla="*/ 0 h 1389463"/>
              <a:gd name="connsiteX3" fmla="*/ 3004054 w 3071682"/>
              <a:gd name="connsiteY3" fmla="*/ 199257 h 1389463"/>
              <a:gd name="connsiteX4" fmla="*/ 1077892 w 3071682"/>
              <a:gd name="connsiteY4" fmla="*/ 976830 h 1389463"/>
              <a:gd name="connsiteX5" fmla="*/ 536613 w 3071682"/>
              <a:gd name="connsiteY5" fmla="*/ 1273999 h 1389463"/>
              <a:gd name="connsiteX6" fmla="*/ 6403 w 3071682"/>
              <a:gd name="connsiteY6" fmla="*/ 1389463 h 1389463"/>
              <a:gd name="connsiteX0" fmla="*/ 6403 w 3114872"/>
              <a:gd name="connsiteY0" fmla="*/ 1389463 h 1389463"/>
              <a:gd name="connsiteX1" fmla="*/ 612834 w 3114872"/>
              <a:gd name="connsiteY1" fmla="*/ 1002426 h 1389463"/>
              <a:gd name="connsiteX2" fmla="*/ 2954321 w 3114872"/>
              <a:gd name="connsiteY2" fmla="*/ 0 h 1389463"/>
              <a:gd name="connsiteX3" fmla="*/ 3114872 w 3114872"/>
              <a:gd name="connsiteY3" fmla="*/ 166427 h 1389463"/>
              <a:gd name="connsiteX4" fmla="*/ 1077892 w 3114872"/>
              <a:gd name="connsiteY4" fmla="*/ 976830 h 1389463"/>
              <a:gd name="connsiteX5" fmla="*/ 536613 w 3114872"/>
              <a:gd name="connsiteY5" fmla="*/ 1273999 h 1389463"/>
              <a:gd name="connsiteX6" fmla="*/ 6403 w 3114872"/>
              <a:gd name="connsiteY6" fmla="*/ 1389463 h 1389463"/>
              <a:gd name="connsiteX0" fmla="*/ 6403 w 3162568"/>
              <a:gd name="connsiteY0" fmla="*/ 1395002 h 1395002"/>
              <a:gd name="connsiteX1" fmla="*/ 612834 w 3162568"/>
              <a:gd name="connsiteY1" fmla="*/ 1007965 h 1395002"/>
              <a:gd name="connsiteX2" fmla="*/ 2954321 w 3162568"/>
              <a:gd name="connsiteY2" fmla="*/ 5539 h 1395002"/>
              <a:gd name="connsiteX3" fmla="*/ 3114872 w 3162568"/>
              <a:gd name="connsiteY3" fmla="*/ 171966 h 1395002"/>
              <a:gd name="connsiteX4" fmla="*/ 1077892 w 3162568"/>
              <a:gd name="connsiteY4" fmla="*/ 982369 h 1395002"/>
              <a:gd name="connsiteX5" fmla="*/ 536613 w 3162568"/>
              <a:gd name="connsiteY5" fmla="*/ 1279538 h 1395002"/>
              <a:gd name="connsiteX6" fmla="*/ 6403 w 3162568"/>
              <a:gd name="connsiteY6" fmla="*/ 1395002 h 1395002"/>
              <a:gd name="connsiteX0" fmla="*/ 6403 w 3114872"/>
              <a:gd name="connsiteY0" fmla="*/ 1389463 h 1389463"/>
              <a:gd name="connsiteX1" fmla="*/ 612834 w 3114872"/>
              <a:gd name="connsiteY1" fmla="*/ 1002426 h 1389463"/>
              <a:gd name="connsiteX2" fmla="*/ 2954321 w 3114872"/>
              <a:gd name="connsiteY2" fmla="*/ 0 h 1389463"/>
              <a:gd name="connsiteX3" fmla="*/ 3114872 w 3114872"/>
              <a:gd name="connsiteY3" fmla="*/ 166427 h 1389463"/>
              <a:gd name="connsiteX4" fmla="*/ 1077892 w 3114872"/>
              <a:gd name="connsiteY4" fmla="*/ 976830 h 1389463"/>
              <a:gd name="connsiteX5" fmla="*/ 536613 w 3114872"/>
              <a:gd name="connsiteY5" fmla="*/ 1273999 h 1389463"/>
              <a:gd name="connsiteX6" fmla="*/ 6403 w 3114872"/>
              <a:gd name="connsiteY6" fmla="*/ 1389463 h 1389463"/>
              <a:gd name="connsiteX0" fmla="*/ 6403 w 3114872"/>
              <a:gd name="connsiteY0" fmla="*/ 1469198 h 1469198"/>
              <a:gd name="connsiteX1" fmla="*/ 612834 w 3114872"/>
              <a:gd name="connsiteY1" fmla="*/ 1082161 h 1469198"/>
              <a:gd name="connsiteX2" fmla="*/ 3098416 w 3114872"/>
              <a:gd name="connsiteY2" fmla="*/ 0 h 1469198"/>
              <a:gd name="connsiteX3" fmla="*/ 3114872 w 3114872"/>
              <a:gd name="connsiteY3" fmla="*/ 246162 h 1469198"/>
              <a:gd name="connsiteX4" fmla="*/ 1077892 w 3114872"/>
              <a:gd name="connsiteY4" fmla="*/ 1056565 h 1469198"/>
              <a:gd name="connsiteX5" fmla="*/ 536613 w 3114872"/>
              <a:gd name="connsiteY5" fmla="*/ 1353734 h 1469198"/>
              <a:gd name="connsiteX6" fmla="*/ 6403 w 3114872"/>
              <a:gd name="connsiteY6" fmla="*/ 1469198 h 1469198"/>
              <a:gd name="connsiteX0" fmla="*/ 6403 w 3114872"/>
              <a:gd name="connsiteY0" fmla="*/ 1432588 h 1432588"/>
              <a:gd name="connsiteX1" fmla="*/ 612834 w 3114872"/>
              <a:gd name="connsiteY1" fmla="*/ 1045551 h 1432588"/>
              <a:gd name="connsiteX2" fmla="*/ 3060082 w 3114872"/>
              <a:gd name="connsiteY2" fmla="*/ 0 h 1432588"/>
              <a:gd name="connsiteX3" fmla="*/ 3114872 w 3114872"/>
              <a:gd name="connsiteY3" fmla="*/ 209552 h 1432588"/>
              <a:gd name="connsiteX4" fmla="*/ 1077892 w 3114872"/>
              <a:gd name="connsiteY4" fmla="*/ 1019955 h 1432588"/>
              <a:gd name="connsiteX5" fmla="*/ 536613 w 3114872"/>
              <a:gd name="connsiteY5" fmla="*/ 1317124 h 1432588"/>
              <a:gd name="connsiteX6" fmla="*/ 6403 w 3114872"/>
              <a:gd name="connsiteY6" fmla="*/ 1432588 h 1432588"/>
              <a:gd name="connsiteX0" fmla="*/ 6403 w 3066853"/>
              <a:gd name="connsiteY0" fmla="*/ 1432588 h 1432588"/>
              <a:gd name="connsiteX1" fmla="*/ 612834 w 3066853"/>
              <a:gd name="connsiteY1" fmla="*/ 1045551 h 1432588"/>
              <a:gd name="connsiteX2" fmla="*/ 3060082 w 3066853"/>
              <a:gd name="connsiteY2" fmla="*/ 0 h 1432588"/>
              <a:gd name="connsiteX3" fmla="*/ 3066384 w 3066853"/>
              <a:gd name="connsiteY3" fmla="*/ 227600 h 1432588"/>
              <a:gd name="connsiteX4" fmla="*/ 1077892 w 3066853"/>
              <a:gd name="connsiteY4" fmla="*/ 1019955 h 1432588"/>
              <a:gd name="connsiteX5" fmla="*/ 536613 w 3066853"/>
              <a:gd name="connsiteY5" fmla="*/ 1317124 h 1432588"/>
              <a:gd name="connsiteX6" fmla="*/ 6403 w 3066853"/>
              <a:gd name="connsiteY6" fmla="*/ 1432588 h 1432588"/>
              <a:gd name="connsiteX0" fmla="*/ 6403 w 3060251"/>
              <a:gd name="connsiteY0" fmla="*/ 1432588 h 1432588"/>
              <a:gd name="connsiteX1" fmla="*/ 612834 w 3060251"/>
              <a:gd name="connsiteY1" fmla="*/ 1045551 h 1432588"/>
              <a:gd name="connsiteX2" fmla="*/ 3060082 w 3060251"/>
              <a:gd name="connsiteY2" fmla="*/ 0 h 1432588"/>
              <a:gd name="connsiteX3" fmla="*/ 1628590 w 3060251"/>
              <a:gd name="connsiteY3" fmla="*/ 785907 h 1432588"/>
              <a:gd name="connsiteX4" fmla="*/ 1077892 w 3060251"/>
              <a:gd name="connsiteY4" fmla="*/ 1019955 h 1432588"/>
              <a:gd name="connsiteX5" fmla="*/ 536613 w 3060251"/>
              <a:gd name="connsiteY5" fmla="*/ 1317124 h 1432588"/>
              <a:gd name="connsiteX6" fmla="*/ 6403 w 3060251"/>
              <a:gd name="connsiteY6" fmla="*/ 1432588 h 1432588"/>
              <a:gd name="connsiteX0" fmla="*/ 6403 w 1628590"/>
              <a:gd name="connsiteY0" fmla="*/ 933523 h 933523"/>
              <a:gd name="connsiteX1" fmla="*/ 612834 w 1628590"/>
              <a:gd name="connsiteY1" fmla="*/ 546486 h 933523"/>
              <a:gd name="connsiteX2" fmla="*/ 1609562 w 1628590"/>
              <a:gd name="connsiteY2" fmla="*/ 0 h 933523"/>
              <a:gd name="connsiteX3" fmla="*/ 1628590 w 1628590"/>
              <a:gd name="connsiteY3" fmla="*/ 286842 h 933523"/>
              <a:gd name="connsiteX4" fmla="*/ 1077892 w 1628590"/>
              <a:gd name="connsiteY4" fmla="*/ 520890 h 933523"/>
              <a:gd name="connsiteX5" fmla="*/ 536613 w 1628590"/>
              <a:gd name="connsiteY5" fmla="*/ 818059 h 933523"/>
              <a:gd name="connsiteX6" fmla="*/ 6403 w 1628590"/>
              <a:gd name="connsiteY6" fmla="*/ 933523 h 933523"/>
              <a:gd name="connsiteX0" fmla="*/ 6591 w 1628778"/>
              <a:gd name="connsiteY0" fmla="*/ 933523 h 933523"/>
              <a:gd name="connsiteX1" fmla="*/ 595490 w 1628778"/>
              <a:gd name="connsiteY1" fmla="*/ 497678 h 933523"/>
              <a:gd name="connsiteX2" fmla="*/ 1609750 w 1628778"/>
              <a:gd name="connsiteY2" fmla="*/ 0 h 933523"/>
              <a:gd name="connsiteX3" fmla="*/ 1628778 w 1628778"/>
              <a:gd name="connsiteY3" fmla="*/ 286842 h 933523"/>
              <a:gd name="connsiteX4" fmla="*/ 1078080 w 1628778"/>
              <a:gd name="connsiteY4" fmla="*/ 520890 h 933523"/>
              <a:gd name="connsiteX5" fmla="*/ 536801 w 1628778"/>
              <a:gd name="connsiteY5" fmla="*/ 818059 h 933523"/>
              <a:gd name="connsiteX6" fmla="*/ 6591 w 1628778"/>
              <a:gd name="connsiteY6" fmla="*/ 933523 h 933523"/>
              <a:gd name="connsiteX0" fmla="*/ 6782 w 1628969"/>
              <a:gd name="connsiteY0" fmla="*/ 933523 h 933523"/>
              <a:gd name="connsiteX1" fmla="*/ 595681 w 1628969"/>
              <a:gd name="connsiteY1" fmla="*/ 497678 h 933523"/>
              <a:gd name="connsiteX2" fmla="*/ 1609941 w 1628969"/>
              <a:gd name="connsiteY2" fmla="*/ 0 h 933523"/>
              <a:gd name="connsiteX3" fmla="*/ 1628969 w 1628969"/>
              <a:gd name="connsiteY3" fmla="*/ 286842 h 933523"/>
              <a:gd name="connsiteX4" fmla="*/ 1078271 w 1628969"/>
              <a:gd name="connsiteY4" fmla="*/ 520890 h 933523"/>
              <a:gd name="connsiteX5" fmla="*/ 536992 w 1628969"/>
              <a:gd name="connsiteY5" fmla="*/ 818059 h 933523"/>
              <a:gd name="connsiteX6" fmla="*/ 6782 w 1628969"/>
              <a:gd name="connsiteY6" fmla="*/ 933523 h 933523"/>
              <a:gd name="connsiteX0" fmla="*/ 10720 w 1417582"/>
              <a:gd name="connsiteY0" fmla="*/ 650742 h 818067"/>
              <a:gd name="connsiteX1" fmla="*/ 384294 w 1417582"/>
              <a:gd name="connsiteY1" fmla="*/ 497678 h 818067"/>
              <a:gd name="connsiteX2" fmla="*/ 1398554 w 1417582"/>
              <a:gd name="connsiteY2" fmla="*/ 0 h 818067"/>
              <a:gd name="connsiteX3" fmla="*/ 1417582 w 1417582"/>
              <a:gd name="connsiteY3" fmla="*/ 286842 h 818067"/>
              <a:gd name="connsiteX4" fmla="*/ 866884 w 1417582"/>
              <a:gd name="connsiteY4" fmla="*/ 520890 h 818067"/>
              <a:gd name="connsiteX5" fmla="*/ 325605 w 1417582"/>
              <a:gd name="connsiteY5" fmla="*/ 818059 h 818067"/>
              <a:gd name="connsiteX6" fmla="*/ 10720 w 1417582"/>
              <a:gd name="connsiteY6" fmla="*/ 650742 h 818067"/>
              <a:gd name="connsiteX0" fmla="*/ 0 w 1406862"/>
              <a:gd name="connsiteY0" fmla="*/ 650742 h 818067"/>
              <a:gd name="connsiteX1" fmla="*/ 373574 w 1406862"/>
              <a:gd name="connsiteY1" fmla="*/ 497678 h 818067"/>
              <a:gd name="connsiteX2" fmla="*/ 1387834 w 1406862"/>
              <a:gd name="connsiteY2" fmla="*/ 0 h 818067"/>
              <a:gd name="connsiteX3" fmla="*/ 1406862 w 1406862"/>
              <a:gd name="connsiteY3" fmla="*/ 286842 h 818067"/>
              <a:gd name="connsiteX4" fmla="*/ 856164 w 1406862"/>
              <a:gd name="connsiteY4" fmla="*/ 520890 h 818067"/>
              <a:gd name="connsiteX5" fmla="*/ 314885 w 1406862"/>
              <a:gd name="connsiteY5" fmla="*/ 818059 h 818067"/>
              <a:gd name="connsiteX6" fmla="*/ 0 w 1406862"/>
              <a:gd name="connsiteY6" fmla="*/ 650742 h 818067"/>
              <a:gd name="connsiteX0" fmla="*/ 0 w 1305595"/>
              <a:gd name="connsiteY0" fmla="*/ 633621 h 818066"/>
              <a:gd name="connsiteX1" fmla="*/ 272307 w 1305595"/>
              <a:gd name="connsiteY1" fmla="*/ 497678 h 818066"/>
              <a:gd name="connsiteX2" fmla="*/ 1286567 w 1305595"/>
              <a:gd name="connsiteY2" fmla="*/ 0 h 818066"/>
              <a:gd name="connsiteX3" fmla="*/ 1305595 w 1305595"/>
              <a:gd name="connsiteY3" fmla="*/ 286842 h 818066"/>
              <a:gd name="connsiteX4" fmla="*/ 754897 w 1305595"/>
              <a:gd name="connsiteY4" fmla="*/ 520890 h 818066"/>
              <a:gd name="connsiteX5" fmla="*/ 213618 w 1305595"/>
              <a:gd name="connsiteY5" fmla="*/ 818059 h 818066"/>
              <a:gd name="connsiteX6" fmla="*/ 0 w 1305595"/>
              <a:gd name="connsiteY6" fmla="*/ 633621 h 818066"/>
              <a:gd name="connsiteX0" fmla="*/ 25556 w 1331151"/>
              <a:gd name="connsiteY0" fmla="*/ 633621 h 818068"/>
              <a:gd name="connsiteX1" fmla="*/ 297863 w 1331151"/>
              <a:gd name="connsiteY1" fmla="*/ 497678 h 818068"/>
              <a:gd name="connsiteX2" fmla="*/ 1312123 w 1331151"/>
              <a:gd name="connsiteY2" fmla="*/ 0 h 818068"/>
              <a:gd name="connsiteX3" fmla="*/ 1331151 w 1331151"/>
              <a:gd name="connsiteY3" fmla="*/ 286842 h 818068"/>
              <a:gd name="connsiteX4" fmla="*/ 780453 w 1331151"/>
              <a:gd name="connsiteY4" fmla="*/ 520890 h 818068"/>
              <a:gd name="connsiteX5" fmla="*/ 239174 w 1331151"/>
              <a:gd name="connsiteY5" fmla="*/ 818059 h 818068"/>
              <a:gd name="connsiteX6" fmla="*/ 25556 w 1331151"/>
              <a:gd name="connsiteY6" fmla="*/ 633621 h 818068"/>
              <a:gd name="connsiteX0" fmla="*/ 30038 w 1309228"/>
              <a:gd name="connsiteY0" fmla="*/ 608883 h 818067"/>
              <a:gd name="connsiteX1" fmla="*/ 275940 w 1309228"/>
              <a:gd name="connsiteY1" fmla="*/ 497678 h 818067"/>
              <a:gd name="connsiteX2" fmla="*/ 1290200 w 1309228"/>
              <a:gd name="connsiteY2" fmla="*/ 0 h 818067"/>
              <a:gd name="connsiteX3" fmla="*/ 1309228 w 1309228"/>
              <a:gd name="connsiteY3" fmla="*/ 286842 h 818067"/>
              <a:gd name="connsiteX4" fmla="*/ 758530 w 1309228"/>
              <a:gd name="connsiteY4" fmla="*/ 520890 h 818067"/>
              <a:gd name="connsiteX5" fmla="*/ 217251 w 1309228"/>
              <a:gd name="connsiteY5" fmla="*/ 818059 h 818067"/>
              <a:gd name="connsiteX6" fmla="*/ 30038 w 1309228"/>
              <a:gd name="connsiteY6" fmla="*/ 608883 h 818067"/>
              <a:gd name="connsiteX0" fmla="*/ 30038 w 1309228"/>
              <a:gd name="connsiteY0" fmla="*/ 608883 h 818067"/>
              <a:gd name="connsiteX1" fmla="*/ 275940 w 1309228"/>
              <a:gd name="connsiteY1" fmla="*/ 497678 h 818067"/>
              <a:gd name="connsiteX2" fmla="*/ 1290200 w 1309228"/>
              <a:gd name="connsiteY2" fmla="*/ 0 h 818067"/>
              <a:gd name="connsiteX3" fmla="*/ 1309228 w 1309228"/>
              <a:gd name="connsiteY3" fmla="*/ 286842 h 818067"/>
              <a:gd name="connsiteX4" fmla="*/ 758530 w 1309228"/>
              <a:gd name="connsiteY4" fmla="*/ 520890 h 818067"/>
              <a:gd name="connsiteX5" fmla="*/ 217251 w 1309228"/>
              <a:gd name="connsiteY5" fmla="*/ 818059 h 818067"/>
              <a:gd name="connsiteX6" fmla="*/ 30038 w 1309228"/>
              <a:gd name="connsiteY6" fmla="*/ 608883 h 818067"/>
              <a:gd name="connsiteX0" fmla="*/ 29645 w 1310893"/>
              <a:gd name="connsiteY0" fmla="*/ 540965 h 818065"/>
              <a:gd name="connsiteX1" fmla="*/ 277605 w 1310893"/>
              <a:gd name="connsiteY1" fmla="*/ 497678 h 818065"/>
              <a:gd name="connsiteX2" fmla="*/ 1291865 w 1310893"/>
              <a:gd name="connsiteY2" fmla="*/ 0 h 818065"/>
              <a:gd name="connsiteX3" fmla="*/ 1310893 w 1310893"/>
              <a:gd name="connsiteY3" fmla="*/ 286842 h 818065"/>
              <a:gd name="connsiteX4" fmla="*/ 760195 w 1310893"/>
              <a:gd name="connsiteY4" fmla="*/ 520890 h 818065"/>
              <a:gd name="connsiteX5" fmla="*/ 218916 w 1310893"/>
              <a:gd name="connsiteY5" fmla="*/ 818059 h 818065"/>
              <a:gd name="connsiteX6" fmla="*/ 29645 w 1310893"/>
              <a:gd name="connsiteY6" fmla="*/ 540965 h 818065"/>
              <a:gd name="connsiteX0" fmla="*/ 29645 w 1310893"/>
              <a:gd name="connsiteY0" fmla="*/ 540965 h 818065"/>
              <a:gd name="connsiteX1" fmla="*/ 277605 w 1310893"/>
              <a:gd name="connsiteY1" fmla="*/ 497678 h 818065"/>
              <a:gd name="connsiteX2" fmla="*/ 1291865 w 1310893"/>
              <a:gd name="connsiteY2" fmla="*/ 0 h 818065"/>
              <a:gd name="connsiteX3" fmla="*/ 1310893 w 1310893"/>
              <a:gd name="connsiteY3" fmla="*/ 286842 h 818065"/>
              <a:gd name="connsiteX4" fmla="*/ 760195 w 1310893"/>
              <a:gd name="connsiteY4" fmla="*/ 520890 h 818065"/>
              <a:gd name="connsiteX5" fmla="*/ 218916 w 1310893"/>
              <a:gd name="connsiteY5" fmla="*/ 818059 h 818065"/>
              <a:gd name="connsiteX6" fmla="*/ 29645 w 1310893"/>
              <a:gd name="connsiteY6" fmla="*/ 540965 h 818065"/>
              <a:gd name="connsiteX0" fmla="*/ 29645 w 1310893"/>
              <a:gd name="connsiteY0" fmla="*/ 540965 h 818065"/>
              <a:gd name="connsiteX1" fmla="*/ 277605 w 1310893"/>
              <a:gd name="connsiteY1" fmla="*/ 497678 h 818065"/>
              <a:gd name="connsiteX2" fmla="*/ 1291865 w 1310893"/>
              <a:gd name="connsiteY2" fmla="*/ 0 h 818065"/>
              <a:gd name="connsiteX3" fmla="*/ 1310893 w 1310893"/>
              <a:gd name="connsiteY3" fmla="*/ 286842 h 818065"/>
              <a:gd name="connsiteX4" fmla="*/ 760195 w 1310893"/>
              <a:gd name="connsiteY4" fmla="*/ 520890 h 818065"/>
              <a:gd name="connsiteX5" fmla="*/ 218916 w 1310893"/>
              <a:gd name="connsiteY5" fmla="*/ 818059 h 818065"/>
              <a:gd name="connsiteX6" fmla="*/ 29645 w 1310893"/>
              <a:gd name="connsiteY6" fmla="*/ 540965 h 818065"/>
              <a:gd name="connsiteX0" fmla="*/ 29645 w 1310893"/>
              <a:gd name="connsiteY0" fmla="*/ 540965 h 818065"/>
              <a:gd name="connsiteX1" fmla="*/ 277605 w 1310893"/>
              <a:gd name="connsiteY1" fmla="*/ 497678 h 818065"/>
              <a:gd name="connsiteX2" fmla="*/ 1291865 w 1310893"/>
              <a:gd name="connsiteY2" fmla="*/ 0 h 818065"/>
              <a:gd name="connsiteX3" fmla="*/ 1310893 w 1310893"/>
              <a:gd name="connsiteY3" fmla="*/ 286842 h 818065"/>
              <a:gd name="connsiteX4" fmla="*/ 760195 w 1310893"/>
              <a:gd name="connsiteY4" fmla="*/ 520890 h 818065"/>
              <a:gd name="connsiteX5" fmla="*/ 218916 w 1310893"/>
              <a:gd name="connsiteY5" fmla="*/ 818059 h 818065"/>
              <a:gd name="connsiteX6" fmla="*/ 29645 w 1310893"/>
              <a:gd name="connsiteY6" fmla="*/ 540965 h 818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0893" h="818065">
                <a:moveTo>
                  <a:pt x="29645" y="540965"/>
                </a:moveTo>
                <a:cubicBezTo>
                  <a:pt x="153235" y="537283"/>
                  <a:pt x="145399" y="552587"/>
                  <a:pt x="277605" y="497678"/>
                </a:cubicBezTo>
                <a:cubicBezTo>
                  <a:pt x="1013182" y="58027"/>
                  <a:pt x="896090" y="182113"/>
                  <a:pt x="1291865" y="0"/>
                </a:cubicBezTo>
                <a:cubicBezTo>
                  <a:pt x="1310144" y="280279"/>
                  <a:pt x="1296757" y="22417"/>
                  <a:pt x="1310893" y="286842"/>
                </a:cubicBezTo>
                <a:cubicBezTo>
                  <a:pt x="869696" y="466778"/>
                  <a:pt x="853982" y="465483"/>
                  <a:pt x="760195" y="520890"/>
                </a:cubicBezTo>
                <a:cubicBezTo>
                  <a:pt x="582409" y="634771"/>
                  <a:pt x="294472" y="787855"/>
                  <a:pt x="218916" y="818059"/>
                </a:cubicBezTo>
                <a:cubicBezTo>
                  <a:pt x="10688" y="819468"/>
                  <a:pt x="-40599" y="575757"/>
                  <a:pt x="29645" y="540965"/>
                </a:cubicBezTo>
                <a:close/>
              </a:path>
            </a:pathLst>
          </a:custGeom>
          <a:solidFill>
            <a:schemeClr val="tx1">
              <a:lumMod val="50000"/>
            </a:schemeClr>
          </a:solidFill>
          <a:ln w="9525" cap="flat" cmpd="sng" algn="ctr">
            <a:noFill/>
            <a:prstDash val="solid"/>
            <a:headEnd type="none" w="med" len="med"/>
            <a:tailEnd type="none" w="med" len="med"/>
          </a:ln>
          <a:effectLst/>
        </p:spPr>
        <p:txBody>
          <a:bodyPr rot="0" spcFirstLastPara="0" vertOverflow="overflow" horzOverflow="overflow" vert="horz" wrap="square" lIns="190154" tIns="152123" rIns="190154" bIns="152123" numCol="1" spcCol="0" rtlCol="0" fromWordArt="0" anchor="t" anchorCtr="0" forceAA="0" compatLnSpc="1">
            <a:prstTxWarp prst="textNoShape">
              <a:avLst/>
            </a:prstTxWarp>
            <a:noAutofit/>
          </a:bodyPr>
          <a:lstStyle/>
          <a:p>
            <a:pPr algn="ctr" defTabSz="969388">
              <a:lnSpc>
                <a:spcPct val="90000"/>
              </a:lnSpc>
              <a:defRPr/>
            </a:pPr>
            <a:endParaRPr lang="en-US" sz="2496" kern="0" err="1">
              <a:gradFill>
                <a:gsLst>
                  <a:gs pos="0">
                    <a:srgbClr val="FFFFFF"/>
                  </a:gs>
                  <a:gs pos="100000">
                    <a:srgbClr val="FFFFFF"/>
                  </a:gs>
                </a:gsLst>
                <a:lin ang="5400000" scaled="0"/>
              </a:gradFill>
              <a:ea typeface="Segoe UI" pitchFamily="34" charset="0"/>
              <a:cs typeface="Segoe UI" pitchFamily="34" charset="0"/>
            </a:endParaRPr>
          </a:p>
        </p:txBody>
      </p:sp>
      <p:sp>
        <p:nvSpPr>
          <p:cNvPr id="8" name="Oval 1">
            <a:extLst>
              <a:ext uri="{FF2B5EF4-FFF2-40B4-BE49-F238E27FC236}">
                <a16:creationId xmlns:a16="http://schemas.microsoft.com/office/drawing/2014/main" id="{DEB2AFB4-C84E-45D4-AA72-3DA65154410B}"/>
              </a:ext>
            </a:extLst>
          </p:cNvPr>
          <p:cNvSpPr/>
          <p:nvPr/>
        </p:nvSpPr>
        <p:spPr bwMode="auto">
          <a:xfrm>
            <a:off x="131051" y="4167644"/>
            <a:ext cx="7361081" cy="2441804"/>
          </a:xfrm>
          <a:custGeom>
            <a:avLst/>
            <a:gdLst>
              <a:gd name="connsiteX0" fmla="*/ 0 w 4047078"/>
              <a:gd name="connsiteY0" fmla="*/ 460112 h 920224"/>
              <a:gd name="connsiteX1" fmla="*/ 2023539 w 4047078"/>
              <a:gd name="connsiteY1" fmla="*/ 0 h 920224"/>
              <a:gd name="connsiteX2" fmla="*/ 4047078 w 4047078"/>
              <a:gd name="connsiteY2" fmla="*/ 460112 h 920224"/>
              <a:gd name="connsiteX3" fmla="*/ 2023539 w 4047078"/>
              <a:gd name="connsiteY3" fmla="*/ 920224 h 920224"/>
              <a:gd name="connsiteX4" fmla="*/ 0 w 4047078"/>
              <a:gd name="connsiteY4" fmla="*/ 460112 h 920224"/>
              <a:gd name="connsiteX0" fmla="*/ 0 w 4231630"/>
              <a:gd name="connsiteY0" fmla="*/ 472902 h 939042"/>
              <a:gd name="connsiteX1" fmla="*/ 2023539 w 4231630"/>
              <a:gd name="connsiteY1" fmla="*/ 12790 h 939042"/>
              <a:gd name="connsiteX2" fmla="*/ 4047078 w 4231630"/>
              <a:gd name="connsiteY2" fmla="*/ 933014 h 939042"/>
              <a:gd name="connsiteX3" fmla="*/ 4047078 w 4231630"/>
              <a:gd name="connsiteY3" fmla="*/ 472902 h 939042"/>
              <a:gd name="connsiteX4" fmla="*/ 2023539 w 4231630"/>
              <a:gd name="connsiteY4" fmla="*/ 933014 h 939042"/>
              <a:gd name="connsiteX5" fmla="*/ 0 w 4231630"/>
              <a:gd name="connsiteY5" fmla="*/ 472902 h 939042"/>
              <a:gd name="connsiteX0" fmla="*/ 0 w 4060973"/>
              <a:gd name="connsiteY0" fmla="*/ 464149 h 924261"/>
              <a:gd name="connsiteX1" fmla="*/ 2023539 w 4060973"/>
              <a:gd name="connsiteY1" fmla="*/ 4037 h 924261"/>
              <a:gd name="connsiteX2" fmla="*/ 2961774 w 4060973"/>
              <a:gd name="connsiteY2" fmla="*/ 251946 h 924261"/>
              <a:gd name="connsiteX3" fmla="*/ 4047078 w 4060973"/>
              <a:gd name="connsiteY3" fmla="*/ 464149 h 924261"/>
              <a:gd name="connsiteX4" fmla="*/ 2023539 w 4060973"/>
              <a:gd name="connsiteY4" fmla="*/ 924261 h 924261"/>
              <a:gd name="connsiteX5" fmla="*/ 0 w 4060973"/>
              <a:gd name="connsiteY5" fmla="*/ 464149 h 924261"/>
              <a:gd name="connsiteX0" fmla="*/ 40951 w 4134752"/>
              <a:gd name="connsiteY0" fmla="*/ 464149 h 981774"/>
              <a:gd name="connsiteX1" fmla="*/ 2064490 w 4134752"/>
              <a:gd name="connsiteY1" fmla="*/ 4037 h 981774"/>
              <a:gd name="connsiteX2" fmla="*/ 3002725 w 4134752"/>
              <a:gd name="connsiteY2" fmla="*/ 251946 h 981774"/>
              <a:gd name="connsiteX3" fmla="*/ 4088029 w 4134752"/>
              <a:gd name="connsiteY3" fmla="*/ 464149 h 981774"/>
              <a:gd name="connsiteX4" fmla="*/ 2064490 w 4134752"/>
              <a:gd name="connsiteY4" fmla="*/ 924261 h 981774"/>
              <a:gd name="connsiteX5" fmla="*/ 4101924 w 4134752"/>
              <a:gd name="connsiteY5" fmla="*/ 924261 h 981774"/>
              <a:gd name="connsiteX6" fmla="*/ 40951 w 4134752"/>
              <a:gd name="connsiteY6" fmla="*/ 464149 h 981774"/>
              <a:gd name="connsiteX0" fmla="*/ 15217 w 4076190"/>
              <a:gd name="connsiteY0" fmla="*/ 464149 h 929870"/>
              <a:gd name="connsiteX1" fmla="*/ 2038756 w 4076190"/>
              <a:gd name="connsiteY1" fmla="*/ 4037 h 929870"/>
              <a:gd name="connsiteX2" fmla="*/ 2976991 w 4076190"/>
              <a:gd name="connsiteY2" fmla="*/ 251946 h 929870"/>
              <a:gd name="connsiteX3" fmla="*/ 4062295 w 4076190"/>
              <a:gd name="connsiteY3" fmla="*/ 464149 h 929870"/>
              <a:gd name="connsiteX4" fmla="*/ 2038756 w 4076190"/>
              <a:gd name="connsiteY4" fmla="*/ 924261 h 929870"/>
              <a:gd name="connsiteX5" fmla="*/ 1158950 w 4076190"/>
              <a:gd name="connsiteY5" fmla="*/ 703767 h 929870"/>
              <a:gd name="connsiteX6" fmla="*/ 15217 w 4076190"/>
              <a:gd name="connsiteY6" fmla="*/ 464149 h 929870"/>
              <a:gd name="connsiteX0" fmla="*/ 57807 w 4118780"/>
              <a:gd name="connsiteY0" fmla="*/ 464149 h 931426"/>
              <a:gd name="connsiteX1" fmla="*/ 2081346 w 4118780"/>
              <a:gd name="connsiteY1" fmla="*/ 4037 h 931426"/>
              <a:gd name="connsiteX2" fmla="*/ 3019581 w 4118780"/>
              <a:gd name="connsiteY2" fmla="*/ 251946 h 931426"/>
              <a:gd name="connsiteX3" fmla="*/ 4104885 w 4118780"/>
              <a:gd name="connsiteY3" fmla="*/ 464149 h 931426"/>
              <a:gd name="connsiteX4" fmla="*/ 2081346 w 4118780"/>
              <a:gd name="connsiteY4" fmla="*/ 924261 h 931426"/>
              <a:gd name="connsiteX5" fmla="*/ 685173 w 4118780"/>
              <a:gd name="connsiteY5" fmla="*/ 725282 h 931426"/>
              <a:gd name="connsiteX6" fmla="*/ 57807 w 4118780"/>
              <a:gd name="connsiteY6" fmla="*/ 464149 h 931426"/>
              <a:gd name="connsiteX0" fmla="*/ 84198 w 4145171"/>
              <a:gd name="connsiteY0" fmla="*/ 464149 h 931426"/>
              <a:gd name="connsiteX1" fmla="*/ 2107737 w 4145171"/>
              <a:gd name="connsiteY1" fmla="*/ 4037 h 931426"/>
              <a:gd name="connsiteX2" fmla="*/ 3045972 w 4145171"/>
              <a:gd name="connsiteY2" fmla="*/ 251946 h 931426"/>
              <a:gd name="connsiteX3" fmla="*/ 4131276 w 4145171"/>
              <a:gd name="connsiteY3" fmla="*/ 464149 h 931426"/>
              <a:gd name="connsiteX4" fmla="*/ 2107737 w 4145171"/>
              <a:gd name="connsiteY4" fmla="*/ 924261 h 931426"/>
              <a:gd name="connsiteX5" fmla="*/ 711564 w 4145171"/>
              <a:gd name="connsiteY5" fmla="*/ 725282 h 931426"/>
              <a:gd name="connsiteX6" fmla="*/ 84198 w 4145171"/>
              <a:gd name="connsiteY6" fmla="*/ 464149 h 931426"/>
              <a:gd name="connsiteX0" fmla="*/ 96506 w 4157479"/>
              <a:gd name="connsiteY0" fmla="*/ 464149 h 931426"/>
              <a:gd name="connsiteX1" fmla="*/ 2120045 w 4157479"/>
              <a:gd name="connsiteY1" fmla="*/ 4037 h 931426"/>
              <a:gd name="connsiteX2" fmla="*/ 3058280 w 4157479"/>
              <a:gd name="connsiteY2" fmla="*/ 251946 h 931426"/>
              <a:gd name="connsiteX3" fmla="*/ 4143584 w 4157479"/>
              <a:gd name="connsiteY3" fmla="*/ 464149 h 931426"/>
              <a:gd name="connsiteX4" fmla="*/ 2120045 w 4157479"/>
              <a:gd name="connsiteY4" fmla="*/ 924261 h 931426"/>
              <a:gd name="connsiteX5" fmla="*/ 723872 w 4157479"/>
              <a:gd name="connsiteY5" fmla="*/ 725282 h 931426"/>
              <a:gd name="connsiteX6" fmla="*/ 96506 w 4157479"/>
              <a:gd name="connsiteY6" fmla="*/ 464149 h 931426"/>
              <a:gd name="connsiteX0" fmla="*/ 296110 w 4357083"/>
              <a:gd name="connsiteY0" fmla="*/ 464149 h 931426"/>
              <a:gd name="connsiteX1" fmla="*/ 2319649 w 4357083"/>
              <a:gd name="connsiteY1" fmla="*/ 4037 h 931426"/>
              <a:gd name="connsiteX2" fmla="*/ 3257884 w 4357083"/>
              <a:gd name="connsiteY2" fmla="*/ 251946 h 931426"/>
              <a:gd name="connsiteX3" fmla="*/ 4343188 w 4357083"/>
              <a:gd name="connsiteY3" fmla="*/ 464149 h 931426"/>
              <a:gd name="connsiteX4" fmla="*/ 2319649 w 4357083"/>
              <a:gd name="connsiteY4" fmla="*/ 924261 h 931426"/>
              <a:gd name="connsiteX5" fmla="*/ 923476 w 4357083"/>
              <a:gd name="connsiteY5" fmla="*/ 725282 h 931426"/>
              <a:gd name="connsiteX6" fmla="*/ 296110 w 4357083"/>
              <a:gd name="connsiteY6" fmla="*/ 464149 h 931426"/>
              <a:gd name="connsiteX0" fmla="*/ 330729 w 4205399"/>
              <a:gd name="connsiteY0" fmla="*/ 319867 h 988590"/>
              <a:gd name="connsiteX1" fmla="*/ 2167965 w 4205399"/>
              <a:gd name="connsiteY1" fmla="*/ 61201 h 988590"/>
              <a:gd name="connsiteX2" fmla="*/ 3106200 w 4205399"/>
              <a:gd name="connsiteY2" fmla="*/ 309110 h 988590"/>
              <a:gd name="connsiteX3" fmla="*/ 4191504 w 4205399"/>
              <a:gd name="connsiteY3" fmla="*/ 521313 h 988590"/>
              <a:gd name="connsiteX4" fmla="*/ 2167965 w 4205399"/>
              <a:gd name="connsiteY4" fmla="*/ 981425 h 988590"/>
              <a:gd name="connsiteX5" fmla="*/ 771792 w 4205399"/>
              <a:gd name="connsiteY5" fmla="*/ 782446 h 988590"/>
              <a:gd name="connsiteX6" fmla="*/ 330729 w 4205399"/>
              <a:gd name="connsiteY6" fmla="*/ 319867 h 988590"/>
              <a:gd name="connsiteX0" fmla="*/ 409684 w 4284354"/>
              <a:gd name="connsiteY0" fmla="*/ 258680 h 927403"/>
              <a:gd name="connsiteX1" fmla="*/ 2246920 w 4284354"/>
              <a:gd name="connsiteY1" fmla="*/ 14 h 927403"/>
              <a:gd name="connsiteX2" fmla="*/ 3185155 w 4284354"/>
              <a:gd name="connsiteY2" fmla="*/ 247923 h 927403"/>
              <a:gd name="connsiteX3" fmla="*/ 4270459 w 4284354"/>
              <a:gd name="connsiteY3" fmla="*/ 460126 h 927403"/>
              <a:gd name="connsiteX4" fmla="*/ 2246920 w 4284354"/>
              <a:gd name="connsiteY4" fmla="*/ 920238 h 927403"/>
              <a:gd name="connsiteX5" fmla="*/ 850747 w 4284354"/>
              <a:gd name="connsiteY5" fmla="*/ 721259 h 927403"/>
              <a:gd name="connsiteX6" fmla="*/ 409684 w 4284354"/>
              <a:gd name="connsiteY6" fmla="*/ 258680 h 927403"/>
              <a:gd name="connsiteX0" fmla="*/ 67080 w 3941750"/>
              <a:gd name="connsiteY0" fmla="*/ 322739 h 991462"/>
              <a:gd name="connsiteX1" fmla="*/ 1756031 w 3941750"/>
              <a:gd name="connsiteY1" fmla="*/ 10 h 991462"/>
              <a:gd name="connsiteX2" fmla="*/ 2842551 w 3941750"/>
              <a:gd name="connsiteY2" fmla="*/ 311982 h 991462"/>
              <a:gd name="connsiteX3" fmla="*/ 3927855 w 3941750"/>
              <a:gd name="connsiteY3" fmla="*/ 524185 h 991462"/>
              <a:gd name="connsiteX4" fmla="*/ 1904316 w 3941750"/>
              <a:gd name="connsiteY4" fmla="*/ 984297 h 991462"/>
              <a:gd name="connsiteX5" fmla="*/ 508143 w 3941750"/>
              <a:gd name="connsiteY5" fmla="*/ 785318 h 991462"/>
              <a:gd name="connsiteX6" fmla="*/ 67080 w 3941750"/>
              <a:gd name="connsiteY6" fmla="*/ 322739 h 991462"/>
              <a:gd name="connsiteX0" fmla="*/ 67080 w 3927855"/>
              <a:gd name="connsiteY0" fmla="*/ 322739 h 991462"/>
              <a:gd name="connsiteX1" fmla="*/ 1756031 w 3927855"/>
              <a:gd name="connsiteY1" fmla="*/ 10 h 991462"/>
              <a:gd name="connsiteX2" fmla="*/ 2842551 w 3927855"/>
              <a:gd name="connsiteY2" fmla="*/ 311982 h 991462"/>
              <a:gd name="connsiteX3" fmla="*/ 3927855 w 3927855"/>
              <a:gd name="connsiteY3" fmla="*/ 524185 h 991462"/>
              <a:gd name="connsiteX4" fmla="*/ 1904316 w 3927855"/>
              <a:gd name="connsiteY4" fmla="*/ 984297 h 991462"/>
              <a:gd name="connsiteX5" fmla="*/ 508143 w 3927855"/>
              <a:gd name="connsiteY5" fmla="*/ 785318 h 991462"/>
              <a:gd name="connsiteX6" fmla="*/ 67080 w 3927855"/>
              <a:gd name="connsiteY6" fmla="*/ 322739 h 991462"/>
              <a:gd name="connsiteX0" fmla="*/ 67080 w 3939483"/>
              <a:gd name="connsiteY0" fmla="*/ 322739 h 991261"/>
              <a:gd name="connsiteX1" fmla="*/ 1756031 w 3939483"/>
              <a:gd name="connsiteY1" fmla="*/ 10 h 991261"/>
              <a:gd name="connsiteX2" fmla="*/ 2842551 w 3939483"/>
              <a:gd name="connsiteY2" fmla="*/ 311982 h 991261"/>
              <a:gd name="connsiteX3" fmla="*/ 3939483 w 3939483"/>
              <a:gd name="connsiteY3" fmla="*/ 528726 h 991261"/>
              <a:gd name="connsiteX4" fmla="*/ 1904316 w 3939483"/>
              <a:gd name="connsiteY4" fmla="*/ 984297 h 991261"/>
              <a:gd name="connsiteX5" fmla="*/ 508143 w 3939483"/>
              <a:gd name="connsiteY5" fmla="*/ 785318 h 991261"/>
              <a:gd name="connsiteX6" fmla="*/ 67080 w 3939483"/>
              <a:gd name="connsiteY6" fmla="*/ 322739 h 991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39483" h="991261">
                <a:moveTo>
                  <a:pt x="67080" y="322739"/>
                </a:moveTo>
                <a:cubicBezTo>
                  <a:pt x="275061" y="191854"/>
                  <a:pt x="1293453" y="1803"/>
                  <a:pt x="1756031" y="10"/>
                </a:cubicBezTo>
                <a:cubicBezTo>
                  <a:pt x="2218610" y="-1783"/>
                  <a:pt x="2505295" y="235297"/>
                  <a:pt x="2842551" y="311982"/>
                </a:cubicBezTo>
                <a:cubicBezTo>
                  <a:pt x="3179808" y="388667"/>
                  <a:pt x="3626640" y="423475"/>
                  <a:pt x="3939483" y="528726"/>
                </a:cubicBezTo>
                <a:cubicBezTo>
                  <a:pt x="3804626" y="674844"/>
                  <a:pt x="2476206" y="941532"/>
                  <a:pt x="1904316" y="984297"/>
                </a:cubicBezTo>
                <a:cubicBezTo>
                  <a:pt x="1332426" y="1027062"/>
                  <a:pt x="845400" y="862003"/>
                  <a:pt x="508143" y="785318"/>
                </a:cubicBezTo>
                <a:cubicBezTo>
                  <a:pt x="170887" y="708633"/>
                  <a:pt x="-140901" y="453624"/>
                  <a:pt x="67080" y="322739"/>
                </a:cubicBezTo>
                <a:close/>
              </a:path>
            </a:pathLst>
          </a:cu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154" tIns="152123" rIns="190154" bIns="152123" numCol="1" spcCol="0" rtlCol="0" fromWordArt="0" anchor="t" anchorCtr="0" forceAA="0" compatLnSpc="1">
            <a:prstTxWarp prst="textNoShape">
              <a:avLst/>
            </a:prstTxWarp>
            <a:noAutofit/>
          </a:bodyPr>
          <a:lstStyle/>
          <a:p>
            <a:pPr algn="ctr" defTabSz="969388">
              <a:lnSpc>
                <a:spcPct val="90000"/>
              </a:lnSpc>
            </a:pPr>
            <a:endParaRPr lang="en-US" sz="2496" err="1">
              <a:gradFill>
                <a:gsLst>
                  <a:gs pos="0">
                    <a:srgbClr val="FFFFFF"/>
                  </a:gs>
                  <a:gs pos="100000">
                    <a:srgbClr val="FFFFFF"/>
                  </a:gs>
                </a:gsLst>
                <a:lin ang="5400000" scaled="0"/>
              </a:gradFill>
              <a:ea typeface="Segoe UI" pitchFamily="34" charset="0"/>
              <a:cs typeface="Segoe UI" pitchFamily="34" charset="0"/>
            </a:endParaRPr>
          </a:p>
        </p:txBody>
      </p:sp>
      <p:sp>
        <p:nvSpPr>
          <p:cNvPr id="9" name="Oval 1">
            <a:extLst>
              <a:ext uri="{FF2B5EF4-FFF2-40B4-BE49-F238E27FC236}">
                <a16:creationId xmlns:a16="http://schemas.microsoft.com/office/drawing/2014/main" id="{AC98C6E1-CEED-4B42-B986-17BA3E78AA4C}"/>
              </a:ext>
            </a:extLst>
          </p:cNvPr>
          <p:cNvSpPr/>
          <p:nvPr/>
        </p:nvSpPr>
        <p:spPr bwMode="auto">
          <a:xfrm>
            <a:off x="342724" y="4350353"/>
            <a:ext cx="6895676" cy="2158642"/>
          </a:xfrm>
          <a:custGeom>
            <a:avLst/>
            <a:gdLst>
              <a:gd name="connsiteX0" fmla="*/ 0 w 4047078"/>
              <a:gd name="connsiteY0" fmla="*/ 460112 h 920224"/>
              <a:gd name="connsiteX1" fmla="*/ 2023539 w 4047078"/>
              <a:gd name="connsiteY1" fmla="*/ 0 h 920224"/>
              <a:gd name="connsiteX2" fmla="*/ 4047078 w 4047078"/>
              <a:gd name="connsiteY2" fmla="*/ 460112 h 920224"/>
              <a:gd name="connsiteX3" fmla="*/ 2023539 w 4047078"/>
              <a:gd name="connsiteY3" fmla="*/ 920224 h 920224"/>
              <a:gd name="connsiteX4" fmla="*/ 0 w 4047078"/>
              <a:gd name="connsiteY4" fmla="*/ 460112 h 920224"/>
              <a:gd name="connsiteX0" fmla="*/ 0 w 4231630"/>
              <a:gd name="connsiteY0" fmla="*/ 472902 h 939042"/>
              <a:gd name="connsiteX1" fmla="*/ 2023539 w 4231630"/>
              <a:gd name="connsiteY1" fmla="*/ 12790 h 939042"/>
              <a:gd name="connsiteX2" fmla="*/ 4047078 w 4231630"/>
              <a:gd name="connsiteY2" fmla="*/ 933014 h 939042"/>
              <a:gd name="connsiteX3" fmla="*/ 4047078 w 4231630"/>
              <a:gd name="connsiteY3" fmla="*/ 472902 h 939042"/>
              <a:gd name="connsiteX4" fmla="*/ 2023539 w 4231630"/>
              <a:gd name="connsiteY4" fmla="*/ 933014 h 939042"/>
              <a:gd name="connsiteX5" fmla="*/ 0 w 4231630"/>
              <a:gd name="connsiteY5" fmla="*/ 472902 h 939042"/>
              <a:gd name="connsiteX0" fmla="*/ 0 w 4060973"/>
              <a:gd name="connsiteY0" fmla="*/ 464149 h 924261"/>
              <a:gd name="connsiteX1" fmla="*/ 2023539 w 4060973"/>
              <a:gd name="connsiteY1" fmla="*/ 4037 h 924261"/>
              <a:gd name="connsiteX2" fmla="*/ 2961774 w 4060973"/>
              <a:gd name="connsiteY2" fmla="*/ 251946 h 924261"/>
              <a:gd name="connsiteX3" fmla="*/ 4047078 w 4060973"/>
              <a:gd name="connsiteY3" fmla="*/ 464149 h 924261"/>
              <a:gd name="connsiteX4" fmla="*/ 2023539 w 4060973"/>
              <a:gd name="connsiteY4" fmla="*/ 924261 h 924261"/>
              <a:gd name="connsiteX5" fmla="*/ 0 w 4060973"/>
              <a:gd name="connsiteY5" fmla="*/ 464149 h 924261"/>
              <a:gd name="connsiteX0" fmla="*/ 40951 w 4134752"/>
              <a:gd name="connsiteY0" fmla="*/ 464149 h 981774"/>
              <a:gd name="connsiteX1" fmla="*/ 2064490 w 4134752"/>
              <a:gd name="connsiteY1" fmla="*/ 4037 h 981774"/>
              <a:gd name="connsiteX2" fmla="*/ 3002725 w 4134752"/>
              <a:gd name="connsiteY2" fmla="*/ 251946 h 981774"/>
              <a:gd name="connsiteX3" fmla="*/ 4088029 w 4134752"/>
              <a:gd name="connsiteY3" fmla="*/ 464149 h 981774"/>
              <a:gd name="connsiteX4" fmla="*/ 2064490 w 4134752"/>
              <a:gd name="connsiteY4" fmla="*/ 924261 h 981774"/>
              <a:gd name="connsiteX5" fmla="*/ 4101924 w 4134752"/>
              <a:gd name="connsiteY5" fmla="*/ 924261 h 981774"/>
              <a:gd name="connsiteX6" fmla="*/ 40951 w 4134752"/>
              <a:gd name="connsiteY6" fmla="*/ 464149 h 981774"/>
              <a:gd name="connsiteX0" fmla="*/ 15217 w 4076190"/>
              <a:gd name="connsiteY0" fmla="*/ 464149 h 929870"/>
              <a:gd name="connsiteX1" fmla="*/ 2038756 w 4076190"/>
              <a:gd name="connsiteY1" fmla="*/ 4037 h 929870"/>
              <a:gd name="connsiteX2" fmla="*/ 2976991 w 4076190"/>
              <a:gd name="connsiteY2" fmla="*/ 251946 h 929870"/>
              <a:gd name="connsiteX3" fmla="*/ 4062295 w 4076190"/>
              <a:gd name="connsiteY3" fmla="*/ 464149 h 929870"/>
              <a:gd name="connsiteX4" fmla="*/ 2038756 w 4076190"/>
              <a:gd name="connsiteY4" fmla="*/ 924261 h 929870"/>
              <a:gd name="connsiteX5" fmla="*/ 1158950 w 4076190"/>
              <a:gd name="connsiteY5" fmla="*/ 703767 h 929870"/>
              <a:gd name="connsiteX6" fmla="*/ 15217 w 4076190"/>
              <a:gd name="connsiteY6" fmla="*/ 464149 h 929870"/>
              <a:gd name="connsiteX0" fmla="*/ 57807 w 4118780"/>
              <a:gd name="connsiteY0" fmla="*/ 464149 h 931426"/>
              <a:gd name="connsiteX1" fmla="*/ 2081346 w 4118780"/>
              <a:gd name="connsiteY1" fmla="*/ 4037 h 931426"/>
              <a:gd name="connsiteX2" fmla="*/ 3019581 w 4118780"/>
              <a:gd name="connsiteY2" fmla="*/ 251946 h 931426"/>
              <a:gd name="connsiteX3" fmla="*/ 4104885 w 4118780"/>
              <a:gd name="connsiteY3" fmla="*/ 464149 h 931426"/>
              <a:gd name="connsiteX4" fmla="*/ 2081346 w 4118780"/>
              <a:gd name="connsiteY4" fmla="*/ 924261 h 931426"/>
              <a:gd name="connsiteX5" fmla="*/ 685173 w 4118780"/>
              <a:gd name="connsiteY5" fmla="*/ 725282 h 931426"/>
              <a:gd name="connsiteX6" fmla="*/ 57807 w 4118780"/>
              <a:gd name="connsiteY6" fmla="*/ 464149 h 931426"/>
              <a:gd name="connsiteX0" fmla="*/ 84198 w 4145171"/>
              <a:gd name="connsiteY0" fmla="*/ 464149 h 931426"/>
              <a:gd name="connsiteX1" fmla="*/ 2107737 w 4145171"/>
              <a:gd name="connsiteY1" fmla="*/ 4037 h 931426"/>
              <a:gd name="connsiteX2" fmla="*/ 3045972 w 4145171"/>
              <a:gd name="connsiteY2" fmla="*/ 251946 h 931426"/>
              <a:gd name="connsiteX3" fmla="*/ 4131276 w 4145171"/>
              <a:gd name="connsiteY3" fmla="*/ 464149 h 931426"/>
              <a:gd name="connsiteX4" fmla="*/ 2107737 w 4145171"/>
              <a:gd name="connsiteY4" fmla="*/ 924261 h 931426"/>
              <a:gd name="connsiteX5" fmla="*/ 711564 w 4145171"/>
              <a:gd name="connsiteY5" fmla="*/ 725282 h 931426"/>
              <a:gd name="connsiteX6" fmla="*/ 84198 w 4145171"/>
              <a:gd name="connsiteY6" fmla="*/ 464149 h 931426"/>
              <a:gd name="connsiteX0" fmla="*/ 96506 w 4157479"/>
              <a:gd name="connsiteY0" fmla="*/ 464149 h 931426"/>
              <a:gd name="connsiteX1" fmla="*/ 2120045 w 4157479"/>
              <a:gd name="connsiteY1" fmla="*/ 4037 h 931426"/>
              <a:gd name="connsiteX2" fmla="*/ 3058280 w 4157479"/>
              <a:gd name="connsiteY2" fmla="*/ 251946 h 931426"/>
              <a:gd name="connsiteX3" fmla="*/ 4143584 w 4157479"/>
              <a:gd name="connsiteY3" fmla="*/ 464149 h 931426"/>
              <a:gd name="connsiteX4" fmla="*/ 2120045 w 4157479"/>
              <a:gd name="connsiteY4" fmla="*/ 924261 h 931426"/>
              <a:gd name="connsiteX5" fmla="*/ 723872 w 4157479"/>
              <a:gd name="connsiteY5" fmla="*/ 725282 h 931426"/>
              <a:gd name="connsiteX6" fmla="*/ 96506 w 4157479"/>
              <a:gd name="connsiteY6" fmla="*/ 464149 h 931426"/>
              <a:gd name="connsiteX0" fmla="*/ 296110 w 4357083"/>
              <a:gd name="connsiteY0" fmla="*/ 464149 h 931426"/>
              <a:gd name="connsiteX1" fmla="*/ 2319649 w 4357083"/>
              <a:gd name="connsiteY1" fmla="*/ 4037 h 931426"/>
              <a:gd name="connsiteX2" fmla="*/ 3257884 w 4357083"/>
              <a:gd name="connsiteY2" fmla="*/ 251946 h 931426"/>
              <a:gd name="connsiteX3" fmla="*/ 4343188 w 4357083"/>
              <a:gd name="connsiteY3" fmla="*/ 464149 h 931426"/>
              <a:gd name="connsiteX4" fmla="*/ 2319649 w 4357083"/>
              <a:gd name="connsiteY4" fmla="*/ 924261 h 931426"/>
              <a:gd name="connsiteX5" fmla="*/ 923476 w 4357083"/>
              <a:gd name="connsiteY5" fmla="*/ 725282 h 931426"/>
              <a:gd name="connsiteX6" fmla="*/ 296110 w 4357083"/>
              <a:gd name="connsiteY6" fmla="*/ 464149 h 931426"/>
              <a:gd name="connsiteX0" fmla="*/ 330729 w 4205399"/>
              <a:gd name="connsiteY0" fmla="*/ 319867 h 988590"/>
              <a:gd name="connsiteX1" fmla="*/ 2167965 w 4205399"/>
              <a:gd name="connsiteY1" fmla="*/ 61201 h 988590"/>
              <a:gd name="connsiteX2" fmla="*/ 3106200 w 4205399"/>
              <a:gd name="connsiteY2" fmla="*/ 309110 h 988590"/>
              <a:gd name="connsiteX3" fmla="*/ 4191504 w 4205399"/>
              <a:gd name="connsiteY3" fmla="*/ 521313 h 988590"/>
              <a:gd name="connsiteX4" fmla="*/ 2167965 w 4205399"/>
              <a:gd name="connsiteY4" fmla="*/ 981425 h 988590"/>
              <a:gd name="connsiteX5" fmla="*/ 771792 w 4205399"/>
              <a:gd name="connsiteY5" fmla="*/ 782446 h 988590"/>
              <a:gd name="connsiteX6" fmla="*/ 330729 w 4205399"/>
              <a:gd name="connsiteY6" fmla="*/ 319867 h 988590"/>
              <a:gd name="connsiteX0" fmla="*/ 409684 w 4284354"/>
              <a:gd name="connsiteY0" fmla="*/ 258680 h 927403"/>
              <a:gd name="connsiteX1" fmla="*/ 2246920 w 4284354"/>
              <a:gd name="connsiteY1" fmla="*/ 14 h 927403"/>
              <a:gd name="connsiteX2" fmla="*/ 3185155 w 4284354"/>
              <a:gd name="connsiteY2" fmla="*/ 247923 h 927403"/>
              <a:gd name="connsiteX3" fmla="*/ 4270459 w 4284354"/>
              <a:gd name="connsiteY3" fmla="*/ 460126 h 927403"/>
              <a:gd name="connsiteX4" fmla="*/ 2246920 w 4284354"/>
              <a:gd name="connsiteY4" fmla="*/ 920238 h 927403"/>
              <a:gd name="connsiteX5" fmla="*/ 850747 w 4284354"/>
              <a:gd name="connsiteY5" fmla="*/ 721259 h 927403"/>
              <a:gd name="connsiteX6" fmla="*/ 409684 w 4284354"/>
              <a:gd name="connsiteY6" fmla="*/ 258680 h 927403"/>
              <a:gd name="connsiteX0" fmla="*/ 67080 w 3941750"/>
              <a:gd name="connsiteY0" fmla="*/ 322739 h 991462"/>
              <a:gd name="connsiteX1" fmla="*/ 1756031 w 3941750"/>
              <a:gd name="connsiteY1" fmla="*/ 10 h 991462"/>
              <a:gd name="connsiteX2" fmla="*/ 2842551 w 3941750"/>
              <a:gd name="connsiteY2" fmla="*/ 311982 h 991462"/>
              <a:gd name="connsiteX3" fmla="*/ 3927855 w 3941750"/>
              <a:gd name="connsiteY3" fmla="*/ 524185 h 991462"/>
              <a:gd name="connsiteX4" fmla="*/ 1904316 w 3941750"/>
              <a:gd name="connsiteY4" fmla="*/ 984297 h 991462"/>
              <a:gd name="connsiteX5" fmla="*/ 508143 w 3941750"/>
              <a:gd name="connsiteY5" fmla="*/ 785318 h 991462"/>
              <a:gd name="connsiteX6" fmla="*/ 67080 w 3941750"/>
              <a:gd name="connsiteY6" fmla="*/ 322739 h 991462"/>
              <a:gd name="connsiteX0" fmla="*/ 67080 w 3927855"/>
              <a:gd name="connsiteY0" fmla="*/ 322739 h 991462"/>
              <a:gd name="connsiteX1" fmla="*/ 1756031 w 3927855"/>
              <a:gd name="connsiteY1" fmla="*/ 10 h 991462"/>
              <a:gd name="connsiteX2" fmla="*/ 2842551 w 3927855"/>
              <a:gd name="connsiteY2" fmla="*/ 311982 h 991462"/>
              <a:gd name="connsiteX3" fmla="*/ 3927855 w 3927855"/>
              <a:gd name="connsiteY3" fmla="*/ 524185 h 991462"/>
              <a:gd name="connsiteX4" fmla="*/ 1904316 w 3927855"/>
              <a:gd name="connsiteY4" fmla="*/ 984297 h 991462"/>
              <a:gd name="connsiteX5" fmla="*/ 508143 w 3927855"/>
              <a:gd name="connsiteY5" fmla="*/ 785318 h 991462"/>
              <a:gd name="connsiteX6" fmla="*/ 67080 w 3927855"/>
              <a:gd name="connsiteY6" fmla="*/ 322739 h 991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27855" h="991462">
                <a:moveTo>
                  <a:pt x="67080" y="322739"/>
                </a:moveTo>
                <a:cubicBezTo>
                  <a:pt x="275061" y="191854"/>
                  <a:pt x="1293453" y="1803"/>
                  <a:pt x="1756031" y="10"/>
                </a:cubicBezTo>
                <a:cubicBezTo>
                  <a:pt x="2218610" y="-1783"/>
                  <a:pt x="2505295" y="235297"/>
                  <a:pt x="2842551" y="311982"/>
                </a:cubicBezTo>
                <a:cubicBezTo>
                  <a:pt x="3179808" y="388667"/>
                  <a:pt x="3672842" y="414029"/>
                  <a:pt x="3927855" y="524185"/>
                </a:cubicBezTo>
                <a:cubicBezTo>
                  <a:pt x="3792998" y="670303"/>
                  <a:pt x="2474268" y="940775"/>
                  <a:pt x="1904316" y="984297"/>
                </a:cubicBezTo>
                <a:cubicBezTo>
                  <a:pt x="1334364" y="1027819"/>
                  <a:pt x="845400" y="862003"/>
                  <a:pt x="508143" y="785318"/>
                </a:cubicBezTo>
                <a:cubicBezTo>
                  <a:pt x="170887" y="708633"/>
                  <a:pt x="-140901" y="453624"/>
                  <a:pt x="67080" y="322739"/>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154" tIns="152123" rIns="190154" bIns="152123" numCol="1" spcCol="0" rtlCol="0" fromWordArt="0" anchor="t" anchorCtr="0" forceAA="0" compatLnSpc="1">
            <a:prstTxWarp prst="textNoShape">
              <a:avLst/>
            </a:prstTxWarp>
            <a:noAutofit/>
          </a:bodyPr>
          <a:lstStyle/>
          <a:p>
            <a:pPr algn="ctr" defTabSz="969388">
              <a:lnSpc>
                <a:spcPct val="90000"/>
              </a:lnSpc>
            </a:pPr>
            <a:endParaRPr lang="en-US" sz="2496" err="1">
              <a:gradFill>
                <a:gsLst>
                  <a:gs pos="0">
                    <a:srgbClr val="FFFFFF"/>
                  </a:gs>
                  <a:gs pos="100000">
                    <a:srgbClr val="FFFFFF"/>
                  </a:gs>
                </a:gsLst>
                <a:lin ang="5400000" scaled="0"/>
              </a:gradFill>
              <a:ea typeface="Segoe UI" pitchFamily="34" charset="0"/>
              <a:cs typeface="Segoe UI" pitchFamily="34" charset="0"/>
            </a:endParaRPr>
          </a:p>
        </p:txBody>
      </p:sp>
      <p:sp>
        <p:nvSpPr>
          <p:cNvPr id="10" name="Oval 1">
            <a:extLst>
              <a:ext uri="{FF2B5EF4-FFF2-40B4-BE49-F238E27FC236}">
                <a16:creationId xmlns:a16="http://schemas.microsoft.com/office/drawing/2014/main" id="{FE20F330-E80C-4296-A21E-D723FE405497}"/>
              </a:ext>
            </a:extLst>
          </p:cNvPr>
          <p:cNvSpPr/>
          <p:nvPr/>
        </p:nvSpPr>
        <p:spPr bwMode="auto">
          <a:xfrm>
            <a:off x="792079" y="4483522"/>
            <a:ext cx="5848355" cy="1924707"/>
          </a:xfrm>
          <a:custGeom>
            <a:avLst/>
            <a:gdLst>
              <a:gd name="connsiteX0" fmla="*/ 0 w 4047078"/>
              <a:gd name="connsiteY0" fmla="*/ 460112 h 920224"/>
              <a:gd name="connsiteX1" fmla="*/ 2023539 w 4047078"/>
              <a:gd name="connsiteY1" fmla="*/ 0 h 920224"/>
              <a:gd name="connsiteX2" fmla="*/ 4047078 w 4047078"/>
              <a:gd name="connsiteY2" fmla="*/ 460112 h 920224"/>
              <a:gd name="connsiteX3" fmla="*/ 2023539 w 4047078"/>
              <a:gd name="connsiteY3" fmla="*/ 920224 h 920224"/>
              <a:gd name="connsiteX4" fmla="*/ 0 w 4047078"/>
              <a:gd name="connsiteY4" fmla="*/ 460112 h 920224"/>
              <a:gd name="connsiteX0" fmla="*/ 0 w 4231630"/>
              <a:gd name="connsiteY0" fmla="*/ 472902 h 939042"/>
              <a:gd name="connsiteX1" fmla="*/ 2023539 w 4231630"/>
              <a:gd name="connsiteY1" fmla="*/ 12790 h 939042"/>
              <a:gd name="connsiteX2" fmla="*/ 4047078 w 4231630"/>
              <a:gd name="connsiteY2" fmla="*/ 933014 h 939042"/>
              <a:gd name="connsiteX3" fmla="*/ 4047078 w 4231630"/>
              <a:gd name="connsiteY3" fmla="*/ 472902 h 939042"/>
              <a:gd name="connsiteX4" fmla="*/ 2023539 w 4231630"/>
              <a:gd name="connsiteY4" fmla="*/ 933014 h 939042"/>
              <a:gd name="connsiteX5" fmla="*/ 0 w 4231630"/>
              <a:gd name="connsiteY5" fmla="*/ 472902 h 939042"/>
              <a:gd name="connsiteX0" fmla="*/ 0 w 4060973"/>
              <a:gd name="connsiteY0" fmla="*/ 464149 h 924261"/>
              <a:gd name="connsiteX1" fmla="*/ 2023539 w 4060973"/>
              <a:gd name="connsiteY1" fmla="*/ 4037 h 924261"/>
              <a:gd name="connsiteX2" fmla="*/ 2961774 w 4060973"/>
              <a:gd name="connsiteY2" fmla="*/ 251946 h 924261"/>
              <a:gd name="connsiteX3" fmla="*/ 4047078 w 4060973"/>
              <a:gd name="connsiteY3" fmla="*/ 464149 h 924261"/>
              <a:gd name="connsiteX4" fmla="*/ 2023539 w 4060973"/>
              <a:gd name="connsiteY4" fmla="*/ 924261 h 924261"/>
              <a:gd name="connsiteX5" fmla="*/ 0 w 4060973"/>
              <a:gd name="connsiteY5" fmla="*/ 464149 h 924261"/>
              <a:gd name="connsiteX0" fmla="*/ 40951 w 4134752"/>
              <a:gd name="connsiteY0" fmla="*/ 464149 h 981774"/>
              <a:gd name="connsiteX1" fmla="*/ 2064490 w 4134752"/>
              <a:gd name="connsiteY1" fmla="*/ 4037 h 981774"/>
              <a:gd name="connsiteX2" fmla="*/ 3002725 w 4134752"/>
              <a:gd name="connsiteY2" fmla="*/ 251946 h 981774"/>
              <a:gd name="connsiteX3" fmla="*/ 4088029 w 4134752"/>
              <a:gd name="connsiteY3" fmla="*/ 464149 h 981774"/>
              <a:gd name="connsiteX4" fmla="*/ 2064490 w 4134752"/>
              <a:gd name="connsiteY4" fmla="*/ 924261 h 981774"/>
              <a:gd name="connsiteX5" fmla="*/ 4101924 w 4134752"/>
              <a:gd name="connsiteY5" fmla="*/ 924261 h 981774"/>
              <a:gd name="connsiteX6" fmla="*/ 40951 w 4134752"/>
              <a:gd name="connsiteY6" fmla="*/ 464149 h 981774"/>
              <a:gd name="connsiteX0" fmla="*/ 15217 w 4076190"/>
              <a:gd name="connsiteY0" fmla="*/ 464149 h 929870"/>
              <a:gd name="connsiteX1" fmla="*/ 2038756 w 4076190"/>
              <a:gd name="connsiteY1" fmla="*/ 4037 h 929870"/>
              <a:gd name="connsiteX2" fmla="*/ 2976991 w 4076190"/>
              <a:gd name="connsiteY2" fmla="*/ 251946 h 929870"/>
              <a:gd name="connsiteX3" fmla="*/ 4062295 w 4076190"/>
              <a:gd name="connsiteY3" fmla="*/ 464149 h 929870"/>
              <a:gd name="connsiteX4" fmla="*/ 2038756 w 4076190"/>
              <a:gd name="connsiteY4" fmla="*/ 924261 h 929870"/>
              <a:gd name="connsiteX5" fmla="*/ 1158950 w 4076190"/>
              <a:gd name="connsiteY5" fmla="*/ 703767 h 929870"/>
              <a:gd name="connsiteX6" fmla="*/ 15217 w 4076190"/>
              <a:gd name="connsiteY6" fmla="*/ 464149 h 929870"/>
              <a:gd name="connsiteX0" fmla="*/ 57807 w 4118780"/>
              <a:gd name="connsiteY0" fmla="*/ 464149 h 931426"/>
              <a:gd name="connsiteX1" fmla="*/ 2081346 w 4118780"/>
              <a:gd name="connsiteY1" fmla="*/ 4037 h 931426"/>
              <a:gd name="connsiteX2" fmla="*/ 3019581 w 4118780"/>
              <a:gd name="connsiteY2" fmla="*/ 251946 h 931426"/>
              <a:gd name="connsiteX3" fmla="*/ 4104885 w 4118780"/>
              <a:gd name="connsiteY3" fmla="*/ 464149 h 931426"/>
              <a:gd name="connsiteX4" fmla="*/ 2081346 w 4118780"/>
              <a:gd name="connsiteY4" fmla="*/ 924261 h 931426"/>
              <a:gd name="connsiteX5" fmla="*/ 685173 w 4118780"/>
              <a:gd name="connsiteY5" fmla="*/ 725282 h 931426"/>
              <a:gd name="connsiteX6" fmla="*/ 57807 w 4118780"/>
              <a:gd name="connsiteY6" fmla="*/ 464149 h 931426"/>
              <a:gd name="connsiteX0" fmla="*/ 84198 w 4145171"/>
              <a:gd name="connsiteY0" fmla="*/ 464149 h 931426"/>
              <a:gd name="connsiteX1" fmla="*/ 2107737 w 4145171"/>
              <a:gd name="connsiteY1" fmla="*/ 4037 h 931426"/>
              <a:gd name="connsiteX2" fmla="*/ 3045972 w 4145171"/>
              <a:gd name="connsiteY2" fmla="*/ 251946 h 931426"/>
              <a:gd name="connsiteX3" fmla="*/ 4131276 w 4145171"/>
              <a:gd name="connsiteY3" fmla="*/ 464149 h 931426"/>
              <a:gd name="connsiteX4" fmla="*/ 2107737 w 4145171"/>
              <a:gd name="connsiteY4" fmla="*/ 924261 h 931426"/>
              <a:gd name="connsiteX5" fmla="*/ 711564 w 4145171"/>
              <a:gd name="connsiteY5" fmla="*/ 725282 h 931426"/>
              <a:gd name="connsiteX6" fmla="*/ 84198 w 4145171"/>
              <a:gd name="connsiteY6" fmla="*/ 464149 h 931426"/>
              <a:gd name="connsiteX0" fmla="*/ 96506 w 4157479"/>
              <a:gd name="connsiteY0" fmla="*/ 464149 h 931426"/>
              <a:gd name="connsiteX1" fmla="*/ 2120045 w 4157479"/>
              <a:gd name="connsiteY1" fmla="*/ 4037 h 931426"/>
              <a:gd name="connsiteX2" fmla="*/ 3058280 w 4157479"/>
              <a:gd name="connsiteY2" fmla="*/ 251946 h 931426"/>
              <a:gd name="connsiteX3" fmla="*/ 4143584 w 4157479"/>
              <a:gd name="connsiteY3" fmla="*/ 464149 h 931426"/>
              <a:gd name="connsiteX4" fmla="*/ 2120045 w 4157479"/>
              <a:gd name="connsiteY4" fmla="*/ 924261 h 931426"/>
              <a:gd name="connsiteX5" fmla="*/ 723872 w 4157479"/>
              <a:gd name="connsiteY5" fmla="*/ 725282 h 931426"/>
              <a:gd name="connsiteX6" fmla="*/ 96506 w 4157479"/>
              <a:gd name="connsiteY6" fmla="*/ 464149 h 931426"/>
              <a:gd name="connsiteX0" fmla="*/ 296110 w 4357083"/>
              <a:gd name="connsiteY0" fmla="*/ 464149 h 931426"/>
              <a:gd name="connsiteX1" fmla="*/ 2319649 w 4357083"/>
              <a:gd name="connsiteY1" fmla="*/ 4037 h 931426"/>
              <a:gd name="connsiteX2" fmla="*/ 3257884 w 4357083"/>
              <a:gd name="connsiteY2" fmla="*/ 251946 h 931426"/>
              <a:gd name="connsiteX3" fmla="*/ 4343188 w 4357083"/>
              <a:gd name="connsiteY3" fmla="*/ 464149 h 931426"/>
              <a:gd name="connsiteX4" fmla="*/ 2319649 w 4357083"/>
              <a:gd name="connsiteY4" fmla="*/ 924261 h 931426"/>
              <a:gd name="connsiteX5" fmla="*/ 923476 w 4357083"/>
              <a:gd name="connsiteY5" fmla="*/ 725282 h 931426"/>
              <a:gd name="connsiteX6" fmla="*/ 296110 w 4357083"/>
              <a:gd name="connsiteY6" fmla="*/ 464149 h 931426"/>
              <a:gd name="connsiteX0" fmla="*/ 330729 w 4205399"/>
              <a:gd name="connsiteY0" fmla="*/ 319867 h 988590"/>
              <a:gd name="connsiteX1" fmla="*/ 2167965 w 4205399"/>
              <a:gd name="connsiteY1" fmla="*/ 61201 h 988590"/>
              <a:gd name="connsiteX2" fmla="*/ 3106200 w 4205399"/>
              <a:gd name="connsiteY2" fmla="*/ 309110 h 988590"/>
              <a:gd name="connsiteX3" fmla="*/ 4191504 w 4205399"/>
              <a:gd name="connsiteY3" fmla="*/ 521313 h 988590"/>
              <a:gd name="connsiteX4" fmla="*/ 2167965 w 4205399"/>
              <a:gd name="connsiteY4" fmla="*/ 981425 h 988590"/>
              <a:gd name="connsiteX5" fmla="*/ 771792 w 4205399"/>
              <a:gd name="connsiteY5" fmla="*/ 782446 h 988590"/>
              <a:gd name="connsiteX6" fmla="*/ 330729 w 4205399"/>
              <a:gd name="connsiteY6" fmla="*/ 319867 h 988590"/>
              <a:gd name="connsiteX0" fmla="*/ 409684 w 4284354"/>
              <a:gd name="connsiteY0" fmla="*/ 258680 h 927403"/>
              <a:gd name="connsiteX1" fmla="*/ 2246920 w 4284354"/>
              <a:gd name="connsiteY1" fmla="*/ 14 h 927403"/>
              <a:gd name="connsiteX2" fmla="*/ 3185155 w 4284354"/>
              <a:gd name="connsiteY2" fmla="*/ 247923 h 927403"/>
              <a:gd name="connsiteX3" fmla="*/ 4270459 w 4284354"/>
              <a:gd name="connsiteY3" fmla="*/ 460126 h 927403"/>
              <a:gd name="connsiteX4" fmla="*/ 2246920 w 4284354"/>
              <a:gd name="connsiteY4" fmla="*/ 920238 h 927403"/>
              <a:gd name="connsiteX5" fmla="*/ 850747 w 4284354"/>
              <a:gd name="connsiteY5" fmla="*/ 721259 h 927403"/>
              <a:gd name="connsiteX6" fmla="*/ 409684 w 4284354"/>
              <a:gd name="connsiteY6" fmla="*/ 258680 h 927403"/>
              <a:gd name="connsiteX0" fmla="*/ 67080 w 3941750"/>
              <a:gd name="connsiteY0" fmla="*/ 322739 h 991462"/>
              <a:gd name="connsiteX1" fmla="*/ 1756031 w 3941750"/>
              <a:gd name="connsiteY1" fmla="*/ 10 h 991462"/>
              <a:gd name="connsiteX2" fmla="*/ 2842551 w 3941750"/>
              <a:gd name="connsiteY2" fmla="*/ 311982 h 991462"/>
              <a:gd name="connsiteX3" fmla="*/ 3927855 w 3941750"/>
              <a:gd name="connsiteY3" fmla="*/ 524185 h 991462"/>
              <a:gd name="connsiteX4" fmla="*/ 1904316 w 3941750"/>
              <a:gd name="connsiteY4" fmla="*/ 984297 h 991462"/>
              <a:gd name="connsiteX5" fmla="*/ 508143 w 3941750"/>
              <a:gd name="connsiteY5" fmla="*/ 785318 h 991462"/>
              <a:gd name="connsiteX6" fmla="*/ 67080 w 3941750"/>
              <a:gd name="connsiteY6" fmla="*/ 322739 h 991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41750" h="991462">
                <a:moveTo>
                  <a:pt x="67080" y="322739"/>
                </a:moveTo>
                <a:cubicBezTo>
                  <a:pt x="275061" y="191854"/>
                  <a:pt x="1293453" y="1803"/>
                  <a:pt x="1756031" y="10"/>
                </a:cubicBezTo>
                <a:cubicBezTo>
                  <a:pt x="2218610" y="-1783"/>
                  <a:pt x="2505295" y="235297"/>
                  <a:pt x="2842551" y="311982"/>
                </a:cubicBezTo>
                <a:cubicBezTo>
                  <a:pt x="3179808" y="388667"/>
                  <a:pt x="4062712" y="378067"/>
                  <a:pt x="3927855" y="524185"/>
                </a:cubicBezTo>
                <a:cubicBezTo>
                  <a:pt x="3792998" y="670303"/>
                  <a:pt x="2474268" y="940775"/>
                  <a:pt x="1904316" y="984297"/>
                </a:cubicBezTo>
                <a:cubicBezTo>
                  <a:pt x="1334364" y="1027819"/>
                  <a:pt x="845400" y="862003"/>
                  <a:pt x="508143" y="785318"/>
                </a:cubicBezTo>
                <a:cubicBezTo>
                  <a:pt x="170887" y="708633"/>
                  <a:pt x="-140901" y="453624"/>
                  <a:pt x="67080" y="322739"/>
                </a:cubicBezTo>
                <a:close/>
              </a:path>
            </a:pathLst>
          </a:custGeom>
          <a:solidFill>
            <a:srgbClr val="003C6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154" tIns="152123" rIns="190154" bIns="152123" numCol="1" spcCol="0" rtlCol="0" fromWordArt="0" anchor="t" anchorCtr="0" forceAA="0" compatLnSpc="1">
            <a:prstTxWarp prst="textNoShape">
              <a:avLst/>
            </a:prstTxWarp>
            <a:noAutofit/>
          </a:bodyPr>
          <a:lstStyle/>
          <a:p>
            <a:pPr algn="ctr" defTabSz="969388">
              <a:lnSpc>
                <a:spcPct val="90000"/>
              </a:lnSpc>
            </a:pPr>
            <a:endParaRPr lang="en-US" sz="2496" err="1">
              <a:gradFill>
                <a:gsLst>
                  <a:gs pos="0">
                    <a:srgbClr val="FFFFFF"/>
                  </a:gs>
                  <a:gs pos="100000">
                    <a:srgbClr val="FFFFFF"/>
                  </a:gs>
                </a:gsLst>
                <a:lin ang="5400000" scaled="0"/>
              </a:gradFill>
              <a:ea typeface="Segoe UI" pitchFamily="34" charset="0"/>
              <a:cs typeface="Segoe UI" pitchFamily="34" charset="0"/>
            </a:endParaRPr>
          </a:p>
        </p:txBody>
      </p:sp>
      <p:sp>
        <p:nvSpPr>
          <p:cNvPr id="11" name="Freeform 10">
            <a:extLst>
              <a:ext uri="{FF2B5EF4-FFF2-40B4-BE49-F238E27FC236}">
                <a16:creationId xmlns:a16="http://schemas.microsoft.com/office/drawing/2014/main" id="{7EA3B89E-A98B-462C-8290-31ADD9092C1A}"/>
              </a:ext>
            </a:extLst>
          </p:cNvPr>
          <p:cNvSpPr/>
          <p:nvPr/>
        </p:nvSpPr>
        <p:spPr bwMode="auto">
          <a:xfrm rot="20734019" flipV="1">
            <a:off x="3640775" y="4672545"/>
            <a:ext cx="8843325" cy="2811416"/>
          </a:xfrm>
          <a:custGeom>
            <a:avLst/>
            <a:gdLst>
              <a:gd name="connsiteX0" fmla="*/ 0 w 3200400"/>
              <a:gd name="connsiteY0" fmla="*/ 1040130 h 1051560"/>
              <a:gd name="connsiteX1" fmla="*/ 2331720 w 3200400"/>
              <a:gd name="connsiteY1" fmla="*/ 0 h 1051560"/>
              <a:gd name="connsiteX2" fmla="*/ 3200400 w 3200400"/>
              <a:gd name="connsiteY2" fmla="*/ 102870 h 1051560"/>
              <a:gd name="connsiteX3" fmla="*/ 1531620 w 3200400"/>
              <a:gd name="connsiteY3" fmla="*/ 1051560 h 1051560"/>
              <a:gd name="connsiteX4" fmla="*/ 0 w 3200400"/>
              <a:gd name="connsiteY4" fmla="*/ 1040130 h 1051560"/>
              <a:gd name="connsiteX0" fmla="*/ 0 w 3200400"/>
              <a:gd name="connsiteY0" fmla="*/ 1041237 h 1052667"/>
              <a:gd name="connsiteX1" fmla="*/ 2331720 w 3200400"/>
              <a:gd name="connsiteY1" fmla="*/ 1107 h 1052667"/>
              <a:gd name="connsiteX2" fmla="*/ 3200400 w 3200400"/>
              <a:gd name="connsiteY2" fmla="*/ 103977 h 1052667"/>
              <a:gd name="connsiteX3" fmla="*/ 1531620 w 3200400"/>
              <a:gd name="connsiteY3" fmla="*/ 1052667 h 1052667"/>
              <a:gd name="connsiteX4" fmla="*/ 0 w 3200400"/>
              <a:gd name="connsiteY4" fmla="*/ 1041237 h 1052667"/>
              <a:gd name="connsiteX0" fmla="*/ 0 w 3200400"/>
              <a:gd name="connsiteY0" fmla="*/ 1042273 h 1053703"/>
              <a:gd name="connsiteX1" fmla="*/ 2331720 w 3200400"/>
              <a:gd name="connsiteY1" fmla="*/ 2143 h 1053703"/>
              <a:gd name="connsiteX2" fmla="*/ 3200400 w 3200400"/>
              <a:gd name="connsiteY2" fmla="*/ 105013 h 1053703"/>
              <a:gd name="connsiteX3" fmla="*/ 1531620 w 3200400"/>
              <a:gd name="connsiteY3" fmla="*/ 1053703 h 1053703"/>
              <a:gd name="connsiteX4" fmla="*/ 0 w 3200400"/>
              <a:gd name="connsiteY4" fmla="*/ 1042273 h 1053703"/>
              <a:gd name="connsiteX0" fmla="*/ 0 w 3200400"/>
              <a:gd name="connsiteY0" fmla="*/ 1053298 h 1064728"/>
              <a:gd name="connsiteX1" fmla="*/ 2354580 w 3200400"/>
              <a:gd name="connsiteY1" fmla="*/ 1738 h 1064728"/>
              <a:gd name="connsiteX2" fmla="*/ 3200400 w 3200400"/>
              <a:gd name="connsiteY2" fmla="*/ 116038 h 1064728"/>
              <a:gd name="connsiteX3" fmla="*/ 1531620 w 3200400"/>
              <a:gd name="connsiteY3" fmla="*/ 1064728 h 1064728"/>
              <a:gd name="connsiteX4" fmla="*/ 0 w 3200400"/>
              <a:gd name="connsiteY4" fmla="*/ 1053298 h 1064728"/>
              <a:gd name="connsiteX0" fmla="*/ 0 w 3200400"/>
              <a:gd name="connsiteY0" fmla="*/ 1053703 h 1065133"/>
              <a:gd name="connsiteX1" fmla="*/ 2354580 w 3200400"/>
              <a:gd name="connsiteY1" fmla="*/ 2143 h 1065133"/>
              <a:gd name="connsiteX2" fmla="*/ 3200400 w 3200400"/>
              <a:gd name="connsiteY2" fmla="*/ 105013 h 1065133"/>
              <a:gd name="connsiteX3" fmla="*/ 1531620 w 3200400"/>
              <a:gd name="connsiteY3" fmla="*/ 1065133 h 1065133"/>
              <a:gd name="connsiteX4" fmla="*/ 0 w 3200400"/>
              <a:gd name="connsiteY4" fmla="*/ 1053703 h 1065133"/>
              <a:gd name="connsiteX0" fmla="*/ 0 w 3200400"/>
              <a:gd name="connsiteY0" fmla="*/ 1053703 h 1065133"/>
              <a:gd name="connsiteX1" fmla="*/ 2354580 w 3200400"/>
              <a:gd name="connsiteY1" fmla="*/ 2143 h 1065133"/>
              <a:gd name="connsiteX2" fmla="*/ 3200400 w 3200400"/>
              <a:gd name="connsiteY2" fmla="*/ 105013 h 1065133"/>
              <a:gd name="connsiteX3" fmla="*/ 1531620 w 3200400"/>
              <a:gd name="connsiteY3" fmla="*/ 1065133 h 1065133"/>
              <a:gd name="connsiteX4" fmla="*/ 0 w 3200400"/>
              <a:gd name="connsiteY4" fmla="*/ 1053703 h 1065133"/>
              <a:gd name="connsiteX0" fmla="*/ 0 w 3200400"/>
              <a:gd name="connsiteY0" fmla="*/ 1053703 h 1065133"/>
              <a:gd name="connsiteX1" fmla="*/ 2354580 w 3200400"/>
              <a:gd name="connsiteY1" fmla="*/ 2143 h 1065133"/>
              <a:gd name="connsiteX2" fmla="*/ 3200400 w 3200400"/>
              <a:gd name="connsiteY2" fmla="*/ 105013 h 1065133"/>
              <a:gd name="connsiteX3" fmla="*/ 1531620 w 3200400"/>
              <a:gd name="connsiteY3" fmla="*/ 1065133 h 1065133"/>
              <a:gd name="connsiteX4" fmla="*/ 0 w 3200400"/>
              <a:gd name="connsiteY4" fmla="*/ 1053703 h 1065133"/>
              <a:gd name="connsiteX0" fmla="*/ 0 w 3200400"/>
              <a:gd name="connsiteY0" fmla="*/ 1053703 h 1065133"/>
              <a:gd name="connsiteX1" fmla="*/ 2354580 w 3200400"/>
              <a:gd name="connsiteY1" fmla="*/ 2143 h 1065133"/>
              <a:gd name="connsiteX2" fmla="*/ 3200400 w 3200400"/>
              <a:gd name="connsiteY2" fmla="*/ 105013 h 1065133"/>
              <a:gd name="connsiteX3" fmla="*/ 1531620 w 3200400"/>
              <a:gd name="connsiteY3" fmla="*/ 1065133 h 1065133"/>
              <a:gd name="connsiteX4" fmla="*/ 0 w 3200400"/>
              <a:gd name="connsiteY4" fmla="*/ 1053703 h 1065133"/>
              <a:gd name="connsiteX0" fmla="*/ 0 w 3200400"/>
              <a:gd name="connsiteY0" fmla="*/ 1053703 h 1065133"/>
              <a:gd name="connsiteX1" fmla="*/ 2354580 w 3200400"/>
              <a:gd name="connsiteY1" fmla="*/ 2143 h 1065133"/>
              <a:gd name="connsiteX2" fmla="*/ 3200400 w 3200400"/>
              <a:gd name="connsiteY2" fmla="*/ 105013 h 1065133"/>
              <a:gd name="connsiteX3" fmla="*/ 1531620 w 3200400"/>
              <a:gd name="connsiteY3" fmla="*/ 1065133 h 1065133"/>
              <a:gd name="connsiteX4" fmla="*/ 0 w 3200400"/>
              <a:gd name="connsiteY4" fmla="*/ 1053703 h 1065133"/>
              <a:gd name="connsiteX0" fmla="*/ 0 w 3200400"/>
              <a:gd name="connsiteY0" fmla="*/ 1053703 h 1053703"/>
              <a:gd name="connsiteX1" fmla="*/ 2354580 w 3200400"/>
              <a:gd name="connsiteY1" fmla="*/ 2143 h 1053703"/>
              <a:gd name="connsiteX2" fmla="*/ 3200400 w 3200400"/>
              <a:gd name="connsiteY2" fmla="*/ 105013 h 1053703"/>
              <a:gd name="connsiteX3" fmla="*/ 1428750 w 3200400"/>
              <a:gd name="connsiteY3" fmla="*/ 1053703 h 1053703"/>
              <a:gd name="connsiteX4" fmla="*/ 0 w 3200400"/>
              <a:gd name="connsiteY4" fmla="*/ 1053703 h 1053703"/>
              <a:gd name="connsiteX0" fmla="*/ 0 w 3086100"/>
              <a:gd name="connsiteY0" fmla="*/ 1053703 h 1053703"/>
              <a:gd name="connsiteX1" fmla="*/ 2240280 w 3086100"/>
              <a:gd name="connsiteY1" fmla="*/ 2143 h 1053703"/>
              <a:gd name="connsiteX2" fmla="*/ 3086100 w 3086100"/>
              <a:gd name="connsiteY2" fmla="*/ 105013 h 1053703"/>
              <a:gd name="connsiteX3" fmla="*/ 1314450 w 3086100"/>
              <a:gd name="connsiteY3" fmla="*/ 1053703 h 1053703"/>
              <a:gd name="connsiteX4" fmla="*/ 0 w 3086100"/>
              <a:gd name="connsiteY4" fmla="*/ 1053703 h 1053703"/>
              <a:gd name="connsiteX0" fmla="*/ 0 w 3086100"/>
              <a:gd name="connsiteY0" fmla="*/ 1053703 h 1053703"/>
              <a:gd name="connsiteX1" fmla="*/ 2240280 w 3086100"/>
              <a:gd name="connsiteY1" fmla="*/ 2143 h 1053703"/>
              <a:gd name="connsiteX2" fmla="*/ 3086100 w 3086100"/>
              <a:gd name="connsiteY2" fmla="*/ 105013 h 1053703"/>
              <a:gd name="connsiteX3" fmla="*/ 1314450 w 3086100"/>
              <a:gd name="connsiteY3" fmla="*/ 1053703 h 1053703"/>
              <a:gd name="connsiteX4" fmla="*/ 0 w 3086100"/>
              <a:gd name="connsiteY4" fmla="*/ 1053703 h 1053703"/>
              <a:gd name="connsiteX0" fmla="*/ 0 w 3086100"/>
              <a:gd name="connsiteY0" fmla="*/ 1053703 h 1053703"/>
              <a:gd name="connsiteX1" fmla="*/ 2240280 w 3086100"/>
              <a:gd name="connsiteY1" fmla="*/ 2143 h 1053703"/>
              <a:gd name="connsiteX2" fmla="*/ 3086100 w 3086100"/>
              <a:gd name="connsiteY2" fmla="*/ 105013 h 1053703"/>
              <a:gd name="connsiteX3" fmla="*/ 1314450 w 3086100"/>
              <a:gd name="connsiteY3" fmla="*/ 1053703 h 1053703"/>
              <a:gd name="connsiteX4" fmla="*/ 0 w 3086100"/>
              <a:gd name="connsiteY4" fmla="*/ 1053703 h 1053703"/>
              <a:gd name="connsiteX0" fmla="*/ 0 w 3086100"/>
              <a:gd name="connsiteY0" fmla="*/ 1053703 h 1053703"/>
              <a:gd name="connsiteX1" fmla="*/ 2240280 w 3086100"/>
              <a:gd name="connsiteY1" fmla="*/ 2143 h 1053703"/>
              <a:gd name="connsiteX2" fmla="*/ 3086100 w 3086100"/>
              <a:gd name="connsiteY2" fmla="*/ 105013 h 1053703"/>
              <a:gd name="connsiteX3" fmla="*/ 1314450 w 3086100"/>
              <a:gd name="connsiteY3" fmla="*/ 1053703 h 1053703"/>
              <a:gd name="connsiteX4" fmla="*/ 0 w 3086100"/>
              <a:gd name="connsiteY4" fmla="*/ 1053703 h 1053703"/>
              <a:gd name="connsiteX0" fmla="*/ 0 w 3086100"/>
              <a:gd name="connsiteY0" fmla="*/ 1053703 h 1053703"/>
              <a:gd name="connsiteX1" fmla="*/ 2240280 w 3086100"/>
              <a:gd name="connsiteY1" fmla="*/ 2143 h 1053703"/>
              <a:gd name="connsiteX2" fmla="*/ 3086100 w 3086100"/>
              <a:gd name="connsiteY2" fmla="*/ 105013 h 1053703"/>
              <a:gd name="connsiteX3" fmla="*/ 1314450 w 3086100"/>
              <a:gd name="connsiteY3" fmla="*/ 1053703 h 1053703"/>
              <a:gd name="connsiteX4" fmla="*/ 0 w 3086100"/>
              <a:gd name="connsiteY4" fmla="*/ 1053703 h 1053703"/>
              <a:gd name="connsiteX0" fmla="*/ 0 w 3086100"/>
              <a:gd name="connsiteY0" fmla="*/ 1053703 h 1053703"/>
              <a:gd name="connsiteX1" fmla="*/ 2240280 w 3086100"/>
              <a:gd name="connsiteY1" fmla="*/ 2143 h 1053703"/>
              <a:gd name="connsiteX2" fmla="*/ 3086100 w 3086100"/>
              <a:gd name="connsiteY2" fmla="*/ 105013 h 1053703"/>
              <a:gd name="connsiteX3" fmla="*/ 1314450 w 3086100"/>
              <a:gd name="connsiteY3" fmla="*/ 1053703 h 1053703"/>
              <a:gd name="connsiteX4" fmla="*/ 0 w 3086100"/>
              <a:gd name="connsiteY4" fmla="*/ 1053703 h 1053703"/>
              <a:gd name="connsiteX0" fmla="*/ 0 w 3086100"/>
              <a:gd name="connsiteY0" fmla="*/ 1053703 h 1053703"/>
              <a:gd name="connsiteX1" fmla="*/ 2240280 w 3086100"/>
              <a:gd name="connsiteY1" fmla="*/ 2143 h 1053703"/>
              <a:gd name="connsiteX2" fmla="*/ 3086100 w 3086100"/>
              <a:gd name="connsiteY2" fmla="*/ 105013 h 1053703"/>
              <a:gd name="connsiteX3" fmla="*/ 1314450 w 3086100"/>
              <a:gd name="connsiteY3" fmla="*/ 1053703 h 1053703"/>
              <a:gd name="connsiteX4" fmla="*/ 0 w 3086100"/>
              <a:gd name="connsiteY4" fmla="*/ 1053703 h 1053703"/>
              <a:gd name="connsiteX0" fmla="*/ 0 w 3086100"/>
              <a:gd name="connsiteY0" fmla="*/ 1053703 h 1053703"/>
              <a:gd name="connsiteX1" fmla="*/ 2240280 w 3086100"/>
              <a:gd name="connsiteY1" fmla="*/ 2143 h 1053703"/>
              <a:gd name="connsiteX2" fmla="*/ 3086100 w 3086100"/>
              <a:gd name="connsiteY2" fmla="*/ 105013 h 1053703"/>
              <a:gd name="connsiteX3" fmla="*/ 1314450 w 3086100"/>
              <a:gd name="connsiteY3" fmla="*/ 1053703 h 1053703"/>
              <a:gd name="connsiteX4" fmla="*/ 0 w 3086100"/>
              <a:gd name="connsiteY4" fmla="*/ 1053703 h 1053703"/>
              <a:gd name="connsiteX0" fmla="*/ 0 w 3090333"/>
              <a:gd name="connsiteY0" fmla="*/ 1054407 h 1054407"/>
              <a:gd name="connsiteX1" fmla="*/ 2240280 w 3090333"/>
              <a:gd name="connsiteY1" fmla="*/ 2847 h 1054407"/>
              <a:gd name="connsiteX2" fmla="*/ 3090333 w 3090333"/>
              <a:gd name="connsiteY2" fmla="*/ 93017 h 1054407"/>
              <a:gd name="connsiteX3" fmla="*/ 1314450 w 3090333"/>
              <a:gd name="connsiteY3" fmla="*/ 1054407 h 1054407"/>
              <a:gd name="connsiteX4" fmla="*/ 0 w 3090333"/>
              <a:gd name="connsiteY4" fmla="*/ 1054407 h 1054407"/>
              <a:gd name="connsiteX0" fmla="*/ 0 w 3090333"/>
              <a:gd name="connsiteY0" fmla="*/ 1062367 h 1062367"/>
              <a:gd name="connsiteX1" fmla="*/ 2278380 w 3090333"/>
              <a:gd name="connsiteY1" fmla="*/ 2340 h 1062367"/>
              <a:gd name="connsiteX2" fmla="*/ 3090333 w 3090333"/>
              <a:gd name="connsiteY2" fmla="*/ 100977 h 1062367"/>
              <a:gd name="connsiteX3" fmla="*/ 1314450 w 3090333"/>
              <a:gd name="connsiteY3" fmla="*/ 1062367 h 1062367"/>
              <a:gd name="connsiteX4" fmla="*/ 0 w 3090333"/>
              <a:gd name="connsiteY4" fmla="*/ 1062367 h 1062367"/>
              <a:gd name="connsiteX0" fmla="*/ 0 w 3090333"/>
              <a:gd name="connsiteY0" fmla="*/ 1060027 h 1060027"/>
              <a:gd name="connsiteX1" fmla="*/ 2278380 w 3090333"/>
              <a:gd name="connsiteY1" fmla="*/ 0 h 1060027"/>
              <a:gd name="connsiteX2" fmla="*/ 3090333 w 3090333"/>
              <a:gd name="connsiteY2" fmla="*/ 98637 h 1060027"/>
              <a:gd name="connsiteX3" fmla="*/ 1314450 w 3090333"/>
              <a:gd name="connsiteY3" fmla="*/ 1060027 h 1060027"/>
              <a:gd name="connsiteX4" fmla="*/ 0 w 3090333"/>
              <a:gd name="connsiteY4" fmla="*/ 1060027 h 1060027"/>
              <a:gd name="connsiteX0" fmla="*/ 0 w 3090333"/>
              <a:gd name="connsiteY0" fmla="*/ 1060027 h 1060027"/>
              <a:gd name="connsiteX1" fmla="*/ 2278380 w 3090333"/>
              <a:gd name="connsiteY1" fmla="*/ 0 h 1060027"/>
              <a:gd name="connsiteX2" fmla="*/ 3090333 w 3090333"/>
              <a:gd name="connsiteY2" fmla="*/ 98637 h 1060027"/>
              <a:gd name="connsiteX3" fmla="*/ 1314450 w 3090333"/>
              <a:gd name="connsiteY3" fmla="*/ 1060027 h 1060027"/>
              <a:gd name="connsiteX4" fmla="*/ 0 w 3090333"/>
              <a:gd name="connsiteY4" fmla="*/ 1060027 h 1060027"/>
              <a:gd name="connsiteX0" fmla="*/ 0 w 3090333"/>
              <a:gd name="connsiteY0" fmla="*/ 1060027 h 1060027"/>
              <a:gd name="connsiteX1" fmla="*/ 2278380 w 3090333"/>
              <a:gd name="connsiteY1" fmla="*/ 0 h 1060027"/>
              <a:gd name="connsiteX2" fmla="*/ 3090333 w 3090333"/>
              <a:gd name="connsiteY2" fmla="*/ 98637 h 1060027"/>
              <a:gd name="connsiteX3" fmla="*/ 1059465 w 3090333"/>
              <a:gd name="connsiteY3" fmla="*/ 1060027 h 1060027"/>
              <a:gd name="connsiteX4" fmla="*/ 0 w 3090333"/>
              <a:gd name="connsiteY4" fmla="*/ 1060027 h 1060027"/>
              <a:gd name="connsiteX0" fmla="*/ 0 w 3090333"/>
              <a:gd name="connsiteY0" fmla="*/ 1060027 h 1084580"/>
              <a:gd name="connsiteX1" fmla="*/ 2278380 w 3090333"/>
              <a:gd name="connsiteY1" fmla="*/ 0 h 1084580"/>
              <a:gd name="connsiteX2" fmla="*/ 3090333 w 3090333"/>
              <a:gd name="connsiteY2" fmla="*/ 98637 h 1084580"/>
              <a:gd name="connsiteX3" fmla="*/ 781981 w 3090333"/>
              <a:gd name="connsiteY3" fmla="*/ 1084580 h 1084580"/>
              <a:gd name="connsiteX4" fmla="*/ 0 w 3090333"/>
              <a:gd name="connsiteY4" fmla="*/ 1060027 h 1084580"/>
              <a:gd name="connsiteX0" fmla="*/ 0 w 2977840"/>
              <a:gd name="connsiteY0" fmla="*/ 1060027 h 1084580"/>
              <a:gd name="connsiteX1" fmla="*/ 2278380 w 2977840"/>
              <a:gd name="connsiteY1" fmla="*/ 0 h 1084580"/>
              <a:gd name="connsiteX2" fmla="*/ 2977840 w 2977840"/>
              <a:gd name="connsiteY2" fmla="*/ 98637 h 1084580"/>
              <a:gd name="connsiteX3" fmla="*/ 781981 w 2977840"/>
              <a:gd name="connsiteY3" fmla="*/ 1084580 h 1084580"/>
              <a:gd name="connsiteX4" fmla="*/ 0 w 2977840"/>
              <a:gd name="connsiteY4" fmla="*/ 1060027 h 1084580"/>
              <a:gd name="connsiteX0" fmla="*/ 0 w 2977840"/>
              <a:gd name="connsiteY0" fmla="*/ 1084580 h 1109133"/>
              <a:gd name="connsiteX1" fmla="*/ 2360875 w 2977840"/>
              <a:gd name="connsiteY1" fmla="*/ 0 h 1109133"/>
              <a:gd name="connsiteX2" fmla="*/ 2977840 w 2977840"/>
              <a:gd name="connsiteY2" fmla="*/ 123190 h 1109133"/>
              <a:gd name="connsiteX3" fmla="*/ 781981 w 2977840"/>
              <a:gd name="connsiteY3" fmla="*/ 1109133 h 1109133"/>
              <a:gd name="connsiteX4" fmla="*/ 0 w 2977840"/>
              <a:gd name="connsiteY4" fmla="*/ 1084580 h 1109133"/>
              <a:gd name="connsiteX0" fmla="*/ 0 w 2977840"/>
              <a:gd name="connsiteY0" fmla="*/ 1060026 h 1084579"/>
              <a:gd name="connsiteX1" fmla="*/ 2398373 w 2977840"/>
              <a:gd name="connsiteY1" fmla="*/ 0 h 1084579"/>
              <a:gd name="connsiteX2" fmla="*/ 2977840 w 2977840"/>
              <a:gd name="connsiteY2" fmla="*/ 98636 h 1084579"/>
              <a:gd name="connsiteX3" fmla="*/ 781981 w 2977840"/>
              <a:gd name="connsiteY3" fmla="*/ 1084579 h 1084579"/>
              <a:gd name="connsiteX4" fmla="*/ 0 w 2977840"/>
              <a:gd name="connsiteY4" fmla="*/ 1060026 h 1084579"/>
              <a:gd name="connsiteX0" fmla="*/ 0 w 2977840"/>
              <a:gd name="connsiteY0" fmla="*/ 1060026 h 1084579"/>
              <a:gd name="connsiteX1" fmla="*/ 2398373 w 2977840"/>
              <a:gd name="connsiteY1" fmla="*/ 0 h 1084579"/>
              <a:gd name="connsiteX2" fmla="*/ 2977840 w 2977840"/>
              <a:gd name="connsiteY2" fmla="*/ 69011 h 1084579"/>
              <a:gd name="connsiteX3" fmla="*/ 781981 w 2977840"/>
              <a:gd name="connsiteY3" fmla="*/ 1084579 h 1084579"/>
              <a:gd name="connsiteX4" fmla="*/ 0 w 2977840"/>
              <a:gd name="connsiteY4" fmla="*/ 1060026 h 1084579"/>
              <a:gd name="connsiteX0" fmla="*/ 0 w 2977840"/>
              <a:gd name="connsiteY0" fmla="*/ 1060026 h 1084579"/>
              <a:gd name="connsiteX1" fmla="*/ 2398373 w 2977840"/>
              <a:gd name="connsiteY1" fmla="*/ 0 h 1084579"/>
              <a:gd name="connsiteX2" fmla="*/ 2977840 w 2977840"/>
              <a:gd name="connsiteY2" fmla="*/ 69011 h 1084579"/>
              <a:gd name="connsiteX3" fmla="*/ 781981 w 2977840"/>
              <a:gd name="connsiteY3" fmla="*/ 1084579 h 1084579"/>
              <a:gd name="connsiteX4" fmla="*/ 0 w 2977840"/>
              <a:gd name="connsiteY4" fmla="*/ 1060026 h 1084579"/>
              <a:gd name="connsiteX0" fmla="*/ 0 w 2977840"/>
              <a:gd name="connsiteY0" fmla="*/ 1060026 h 1084579"/>
              <a:gd name="connsiteX1" fmla="*/ 2398373 w 2977840"/>
              <a:gd name="connsiteY1" fmla="*/ 0 h 1084579"/>
              <a:gd name="connsiteX2" fmla="*/ 2977840 w 2977840"/>
              <a:gd name="connsiteY2" fmla="*/ 69011 h 1084579"/>
              <a:gd name="connsiteX3" fmla="*/ 781981 w 2977840"/>
              <a:gd name="connsiteY3" fmla="*/ 1084579 h 1084579"/>
              <a:gd name="connsiteX4" fmla="*/ 0 w 2977840"/>
              <a:gd name="connsiteY4" fmla="*/ 1060026 h 1084579"/>
              <a:gd name="connsiteX0" fmla="*/ 0 w 2944662"/>
              <a:gd name="connsiteY0" fmla="*/ 1060026 h 1084579"/>
              <a:gd name="connsiteX1" fmla="*/ 2398373 w 2944662"/>
              <a:gd name="connsiteY1" fmla="*/ 0 h 1084579"/>
              <a:gd name="connsiteX2" fmla="*/ 2944662 w 2944662"/>
              <a:gd name="connsiteY2" fmla="*/ 49261 h 1084579"/>
              <a:gd name="connsiteX3" fmla="*/ 781981 w 2944662"/>
              <a:gd name="connsiteY3" fmla="*/ 1084579 h 1084579"/>
              <a:gd name="connsiteX4" fmla="*/ 0 w 2944662"/>
              <a:gd name="connsiteY4" fmla="*/ 1060026 h 1084579"/>
              <a:gd name="connsiteX0" fmla="*/ 0 w 2944662"/>
              <a:gd name="connsiteY0" fmla="*/ 1060026 h 1084579"/>
              <a:gd name="connsiteX1" fmla="*/ 2573308 w 2944662"/>
              <a:gd name="connsiteY1" fmla="*/ 0 h 1084579"/>
              <a:gd name="connsiteX2" fmla="*/ 2944662 w 2944662"/>
              <a:gd name="connsiteY2" fmla="*/ 49261 h 1084579"/>
              <a:gd name="connsiteX3" fmla="*/ 781981 w 2944662"/>
              <a:gd name="connsiteY3" fmla="*/ 1084579 h 1084579"/>
              <a:gd name="connsiteX4" fmla="*/ 0 w 2944662"/>
              <a:gd name="connsiteY4" fmla="*/ 1060026 h 1084579"/>
              <a:gd name="connsiteX0" fmla="*/ 38022 w 2982684"/>
              <a:gd name="connsiteY0" fmla="*/ 1060026 h 1084579"/>
              <a:gd name="connsiteX1" fmla="*/ 385224 w 2982684"/>
              <a:gd name="connsiteY1" fmla="*/ 792671 h 1084579"/>
              <a:gd name="connsiteX2" fmla="*/ 2611330 w 2982684"/>
              <a:gd name="connsiteY2" fmla="*/ 0 h 1084579"/>
              <a:gd name="connsiteX3" fmla="*/ 2982684 w 2982684"/>
              <a:gd name="connsiteY3" fmla="*/ 49261 h 1084579"/>
              <a:gd name="connsiteX4" fmla="*/ 820003 w 2982684"/>
              <a:gd name="connsiteY4" fmla="*/ 1084579 h 1084579"/>
              <a:gd name="connsiteX5" fmla="*/ 38022 w 2982684"/>
              <a:gd name="connsiteY5" fmla="*/ 1060026 h 1084579"/>
              <a:gd name="connsiteX0" fmla="*/ 38022 w 2982684"/>
              <a:gd name="connsiteY0" fmla="*/ 1060026 h 1084579"/>
              <a:gd name="connsiteX1" fmla="*/ 385224 w 2982684"/>
              <a:gd name="connsiteY1" fmla="*/ 792671 h 1084579"/>
              <a:gd name="connsiteX2" fmla="*/ 2611330 w 2982684"/>
              <a:gd name="connsiteY2" fmla="*/ 0 h 1084579"/>
              <a:gd name="connsiteX3" fmla="*/ 2982684 w 2982684"/>
              <a:gd name="connsiteY3" fmla="*/ 49261 h 1084579"/>
              <a:gd name="connsiteX4" fmla="*/ 820003 w 2982684"/>
              <a:gd name="connsiteY4" fmla="*/ 1084579 h 1084579"/>
              <a:gd name="connsiteX5" fmla="*/ 38022 w 2982684"/>
              <a:gd name="connsiteY5" fmla="*/ 1060026 h 1084579"/>
              <a:gd name="connsiteX0" fmla="*/ 38022 w 2982684"/>
              <a:gd name="connsiteY0" fmla="*/ 1060026 h 1084579"/>
              <a:gd name="connsiteX1" fmla="*/ 385224 w 2982684"/>
              <a:gd name="connsiteY1" fmla="*/ 792671 h 1084579"/>
              <a:gd name="connsiteX2" fmla="*/ 2611330 w 2982684"/>
              <a:gd name="connsiteY2" fmla="*/ 0 h 1084579"/>
              <a:gd name="connsiteX3" fmla="*/ 2982684 w 2982684"/>
              <a:gd name="connsiteY3" fmla="*/ 49261 h 1084579"/>
              <a:gd name="connsiteX4" fmla="*/ 820003 w 2982684"/>
              <a:gd name="connsiteY4" fmla="*/ 1084579 h 1084579"/>
              <a:gd name="connsiteX5" fmla="*/ 38022 w 2982684"/>
              <a:gd name="connsiteY5" fmla="*/ 1060026 h 1084579"/>
              <a:gd name="connsiteX0" fmla="*/ 9855 w 2954517"/>
              <a:gd name="connsiteY0" fmla="*/ 1060026 h 1084579"/>
              <a:gd name="connsiteX1" fmla="*/ 357057 w 2954517"/>
              <a:gd name="connsiteY1" fmla="*/ 792671 h 1084579"/>
              <a:gd name="connsiteX2" fmla="*/ 2583163 w 2954517"/>
              <a:gd name="connsiteY2" fmla="*/ 0 h 1084579"/>
              <a:gd name="connsiteX3" fmla="*/ 2954517 w 2954517"/>
              <a:gd name="connsiteY3" fmla="*/ 49261 h 1084579"/>
              <a:gd name="connsiteX4" fmla="*/ 791836 w 2954517"/>
              <a:gd name="connsiteY4" fmla="*/ 1084579 h 1084579"/>
              <a:gd name="connsiteX5" fmla="*/ 9855 w 2954517"/>
              <a:gd name="connsiteY5" fmla="*/ 1060026 h 1084579"/>
              <a:gd name="connsiteX0" fmla="*/ 6775 w 2951437"/>
              <a:gd name="connsiteY0" fmla="*/ 1060026 h 1084579"/>
              <a:gd name="connsiteX1" fmla="*/ 536532 w 2951437"/>
              <a:gd name="connsiteY1" fmla="*/ 685087 h 1084579"/>
              <a:gd name="connsiteX2" fmla="*/ 2580083 w 2951437"/>
              <a:gd name="connsiteY2" fmla="*/ 0 h 1084579"/>
              <a:gd name="connsiteX3" fmla="*/ 2951437 w 2951437"/>
              <a:gd name="connsiteY3" fmla="*/ 49261 h 1084579"/>
              <a:gd name="connsiteX4" fmla="*/ 788756 w 2951437"/>
              <a:gd name="connsiteY4" fmla="*/ 1084579 h 1084579"/>
              <a:gd name="connsiteX5" fmla="*/ 6775 w 2951437"/>
              <a:gd name="connsiteY5" fmla="*/ 1060026 h 1084579"/>
              <a:gd name="connsiteX0" fmla="*/ 7077 w 2951739"/>
              <a:gd name="connsiteY0" fmla="*/ 1060026 h 1084579"/>
              <a:gd name="connsiteX1" fmla="*/ 536834 w 2951739"/>
              <a:gd name="connsiteY1" fmla="*/ 685087 h 1084579"/>
              <a:gd name="connsiteX2" fmla="*/ 2580385 w 2951739"/>
              <a:gd name="connsiteY2" fmla="*/ 0 h 1084579"/>
              <a:gd name="connsiteX3" fmla="*/ 2951739 w 2951739"/>
              <a:gd name="connsiteY3" fmla="*/ 49261 h 1084579"/>
              <a:gd name="connsiteX4" fmla="*/ 789058 w 2951739"/>
              <a:gd name="connsiteY4" fmla="*/ 1084579 h 1084579"/>
              <a:gd name="connsiteX5" fmla="*/ 7077 w 2951739"/>
              <a:gd name="connsiteY5" fmla="*/ 1060026 h 1084579"/>
              <a:gd name="connsiteX0" fmla="*/ 7310 w 2951972"/>
              <a:gd name="connsiteY0" fmla="*/ 1060026 h 1084579"/>
              <a:gd name="connsiteX1" fmla="*/ 537067 w 2951972"/>
              <a:gd name="connsiteY1" fmla="*/ 685087 h 1084579"/>
              <a:gd name="connsiteX2" fmla="*/ 2580618 w 2951972"/>
              <a:gd name="connsiteY2" fmla="*/ 0 h 1084579"/>
              <a:gd name="connsiteX3" fmla="*/ 2951972 w 2951972"/>
              <a:gd name="connsiteY3" fmla="*/ 49261 h 1084579"/>
              <a:gd name="connsiteX4" fmla="*/ 789291 w 2951972"/>
              <a:gd name="connsiteY4" fmla="*/ 1084579 h 1084579"/>
              <a:gd name="connsiteX5" fmla="*/ 7310 w 2951972"/>
              <a:gd name="connsiteY5" fmla="*/ 1060026 h 1084579"/>
              <a:gd name="connsiteX0" fmla="*/ 7310 w 2951972"/>
              <a:gd name="connsiteY0" fmla="*/ 1060026 h 1084579"/>
              <a:gd name="connsiteX1" fmla="*/ 537067 w 2951972"/>
              <a:gd name="connsiteY1" fmla="*/ 685087 h 1084579"/>
              <a:gd name="connsiteX2" fmla="*/ 2580618 w 2951972"/>
              <a:gd name="connsiteY2" fmla="*/ 0 h 1084579"/>
              <a:gd name="connsiteX3" fmla="*/ 2951972 w 2951972"/>
              <a:gd name="connsiteY3" fmla="*/ 49261 h 1084579"/>
              <a:gd name="connsiteX4" fmla="*/ 789291 w 2951972"/>
              <a:gd name="connsiteY4" fmla="*/ 1084579 h 1084579"/>
              <a:gd name="connsiteX5" fmla="*/ 7310 w 2951972"/>
              <a:gd name="connsiteY5" fmla="*/ 1060026 h 1084579"/>
              <a:gd name="connsiteX0" fmla="*/ 6640 w 2951302"/>
              <a:gd name="connsiteY0" fmla="*/ 1060026 h 1084579"/>
              <a:gd name="connsiteX1" fmla="*/ 591164 w 2951302"/>
              <a:gd name="connsiteY1" fmla="*/ 697041 h 1084579"/>
              <a:gd name="connsiteX2" fmla="*/ 2579948 w 2951302"/>
              <a:gd name="connsiteY2" fmla="*/ 0 h 1084579"/>
              <a:gd name="connsiteX3" fmla="*/ 2951302 w 2951302"/>
              <a:gd name="connsiteY3" fmla="*/ 49261 h 1084579"/>
              <a:gd name="connsiteX4" fmla="*/ 788621 w 2951302"/>
              <a:gd name="connsiteY4" fmla="*/ 1084579 h 1084579"/>
              <a:gd name="connsiteX5" fmla="*/ 6640 w 2951302"/>
              <a:gd name="connsiteY5" fmla="*/ 1060026 h 1084579"/>
              <a:gd name="connsiteX0" fmla="*/ 6640 w 2951302"/>
              <a:gd name="connsiteY0" fmla="*/ 1060026 h 1084579"/>
              <a:gd name="connsiteX1" fmla="*/ 591164 w 2951302"/>
              <a:gd name="connsiteY1" fmla="*/ 697041 h 1084579"/>
              <a:gd name="connsiteX2" fmla="*/ 2579948 w 2951302"/>
              <a:gd name="connsiteY2" fmla="*/ 0 h 1084579"/>
              <a:gd name="connsiteX3" fmla="*/ 2951302 w 2951302"/>
              <a:gd name="connsiteY3" fmla="*/ 49261 h 1084579"/>
              <a:gd name="connsiteX4" fmla="*/ 788621 w 2951302"/>
              <a:gd name="connsiteY4" fmla="*/ 1084579 h 1084579"/>
              <a:gd name="connsiteX5" fmla="*/ 649581 w 2951302"/>
              <a:gd name="connsiteY5" fmla="*/ 1055652 h 1084579"/>
              <a:gd name="connsiteX6" fmla="*/ 6640 w 2951302"/>
              <a:gd name="connsiteY6" fmla="*/ 1060026 h 1084579"/>
              <a:gd name="connsiteX0" fmla="*/ 6640 w 2951302"/>
              <a:gd name="connsiteY0" fmla="*/ 1060026 h 1084579"/>
              <a:gd name="connsiteX1" fmla="*/ 591164 w 2951302"/>
              <a:gd name="connsiteY1" fmla="*/ 697041 h 1084579"/>
              <a:gd name="connsiteX2" fmla="*/ 2579948 w 2951302"/>
              <a:gd name="connsiteY2" fmla="*/ 0 h 1084579"/>
              <a:gd name="connsiteX3" fmla="*/ 2951302 w 2951302"/>
              <a:gd name="connsiteY3" fmla="*/ 49261 h 1084579"/>
              <a:gd name="connsiteX4" fmla="*/ 788621 w 2951302"/>
              <a:gd name="connsiteY4" fmla="*/ 1084579 h 1084579"/>
              <a:gd name="connsiteX5" fmla="*/ 488932 w 2951302"/>
              <a:gd name="connsiteY5" fmla="*/ 1067607 h 1084579"/>
              <a:gd name="connsiteX6" fmla="*/ 6640 w 2951302"/>
              <a:gd name="connsiteY6" fmla="*/ 1060026 h 1084579"/>
              <a:gd name="connsiteX0" fmla="*/ 6640 w 2951302"/>
              <a:gd name="connsiteY0" fmla="*/ 1060026 h 1067607"/>
              <a:gd name="connsiteX1" fmla="*/ 591164 w 2951302"/>
              <a:gd name="connsiteY1" fmla="*/ 697041 h 1067607"/>
              <a:gd name="connsiteX2" fmla="*/ 2579948 w 2951302"/>
              <a:gd name="connsiteY2" fmla="*/ 0 h 1067607"/>
              <a:gd name="connsiteX3" fmla="*/ 2951302 w 2951302"/>
              <a:gd name="connsiteY3" fmla="*/ 49261 h 1067607"/>
              <a:gd name="connsiteX4" fmla="*/ 806877 w 2951302"/>
              <a:gd name="connsiteY4" fmla="*/ 1060671 h 1067607"/>
              <a:gd name="connsiteX5" fmla="*/ 488932 w 2951302"/>
              <a:gd name="connsiteY5" fmla="*/ 1067607 h 1067607"/>
              <a:gd name="connsiteX6" fmla="*/ 6640 w 2951302"/>
              <a:gd name="connsiteY6" fmla="*/ 1060026 h 1067607"/>
              <a:gd name="connsiteX0" fmla="*/ 6640 w 2951302"/>
              <a:gd name="connsiteY0" fmla="*/ 1060026 h 1067607"/>
              <a:gd name="connsiteX1" fmla="*/ 591164 w 2951302"/>
              <a:gd name="connsiteY1" fmla="*/ 697041 h 1067607"/>
              <a:gd name="connsiteX2" fmla="*/ 2579948 w 2951302"/>
              <a:gd name="connsiteY2" fmla="*/ 0 h 1067607"/>
              <a:gd name="connsiteX3" fmla="*/ 2951302 w 2951302"/>
              <a:gd name="connsiteY3" fmla="*/ 49261 h 1067607"/>
              <a:gd name="connsiteX4" fmla="*/ 836086 w 2951302"/>
              <a:gd name="connsiteY4" fmla="*/ 1060671 h 1067607"/>
              <a:gd name="connsiteX5" fmla="*/ 488932 w 2951302"/>
              <a:gd name="connsiteY5" fmla="*/ 1067607 h 1067607"/>
              <a:gd name="connsiteX6" fmla="*/ 6640 w 2951302"/>
              <a:gd name="connsiteY6" fmla="*/ 1060026 h 1067607"/>
              <a:gd name="connsiteX0" fmla="*/ 6640 w 2951302"/>
              <a:gd name="connsiteY0" fmla="*/ 1060026 h 1067607"/>
              <a:gd name="connsiteX1" fmla="*/ 591164 w 2951302"/>
              <a:gd name="connsiteY1" fmla="*/ 697041 h 1067607"/>
              <a:gd name="connsiteX2" fmla="*/ 2579948 w 2951302"/>
              <a:gd name="connsiteY2" fmla="*/ 0 h 1067607"/>
              <a:gd name="connsiteX3" fmla="*/ 2951302 w 2951302"/>
              <a:gd name="connsiteY3" fmla="*/ 49261 h 1067607"/>
              <a:gd name="connsiteX4" fmla="*/ 854342 w 2951302"/>
              <a:gd name="connsiteY4" fmla="*/ 1048717 h 1067607"/>
              <a:gd name="connsiteX5" fmla="*/ 488932 w 2951302"/>
              <a:gd name="connsiteY5" fmla="*/ 1067607 h 1067607"/>
              <a:gd name="connsiteX6" fmla="*/ 6640 w 2951302"/>
              <a:gd name="connsiteY6" fmla="*/ 1060026 h 1067607"/>
              <a:gd name="connsiteX0" fmla="*/ 6640 w 2951302"/>
              <a:gd name="connsiteY0" fmla="*/ 1060026 h 1067607"/>
              <a:gd name="connsiteX1" fmla="*/ 591164 w 2951302"/>
              <a:gd name="connsiteY1" fmla="*/ 697041 h 1067607"/>
              <a:gd name="connsiteX2" fmla="*/ 2579948 w 2951302"/>
              <a:gd name="connsiteY2" fmla="*/ 0 h 1067607"/>
              <a:gd name="connsiteX3" fmla="*/ 2951302 w 2951302"/>
              <a:gd name="connsiteY3" fmla="*/ 49261 h 1067607"/>
              <a:gd name="connsiteX4" fmla="*/ 857993 w 2951302"/>
              <a:gd name="connsiteY4" fmla="*/ 905273 h 1067607"/>
              <a:gd name="connsiteX5" fmla="*/ 488932 w 2951302"/>
              <a:gd name="connsiteY5" fmla="*/ 1067607 h 1067607"/>
              <a:gd name="connsiteX6" fmla="*/ 6640 w 2951302"/>
              <a:gd name="connsiteY6" fmla="*/ 1060026 h 1067607"/>
              <a:gd name="connsiteX0" fmla="*/ 6640 w 2951302"/>
              <a:gd name="connsiteY0" fmla="*/ 1060026 h 1067607"/>
              <a:gd name="connsiteX1" fmla="*/ 591164 w 2951302"/>
              <a:gd name="connsiteY1" fmla="*/ 697041 h 1067607"/>
              <a:gd name="connsiteX2" fmla="*/ 2579948 w 2951302"/>
              <a:gd name="connsiteY2" fmla="*/ 0 h 1067607"/>
              <a:gd name="connsiteX3" fmla="*/ 2951302 w 2951302"/>
              <a:gd name="connsiteY3" fmla="*/ 49261 h 1067607"/>
              <a:gd name="connsiteX4" fmla="*/ 857993 w 2951302"/>
              <a:gd name="connsiteY4" fmla="*/ 905273 h 1067607"/>
              <a:gd name="connsiteX5" fmla="*/ 488932 w 2951302"/>
              <a:gd name="connsiteY5" fmla="*/ 1067607 h 1067607"/>
              <a:gd name="connsiteX6" fmla="*/ 6640 w 2951302"/>
              <a:gd name="connsiteY6" fmla="*/ 1060026 h 1067607"/>
              <a:gd name="connsiteX0" fmla="*/ 6640 w 2951302"/>
              <a:gd name="connsiteY0" fmla="*/ 1060026 h 1067607"/>
              <a:gd name="connsiteX1" fmla="*/ 591164 w 2951302"/>
              <a:gd name="connsiteY1" fmla="*/ 697041 h 1067607"/>
              <a:gd name="connsiteX2" fmla="*/ 2579948 w 2951302"/>
              <a:gd name="connsiteY2" fmla="*/ 0 h 1067607"/>
              <a:gd name="connsiteX3" fmla="*/ 2951302 w 2951302"/>
              <a:gd name="connsiteY3" fmla="*/ 49261 h 1067607"/>
              <a:gd name="connsiteX4" fmla="*/ 857993 w 2951302"/>
              <a:gd name="connsiteY4" fmla="*/ 905273 h 1067607"/>
              <a:gd name="connsiteX5" fmla="*/ 488932 w 2951302"/>
              <a:gd name="connsiteY5" fmla="*/ 1067607 h 1067607"/>
              <a:gd name="connsiteX6" fmla="*/ 6640 w 2951302"/>
              <a:gd name="connsiteY6" fmla="*/ 1060026 h 1067607"/>
              <a:gd name="connsiteX0" fmla="*/ 6640 w 2951302"/>
              <a:gd name="connsiteY0" fmla="*/ 1060026 h 1067607"/>
              <a:gd name="connsiteX1" fmla="*/ 591164 w 2951302"/>
              <a:gd name="connsiteY1" fmla="*/ 697041 h 1067607"/>
              <a:gd name="connsiteX2" fmla="*/ 2579948 w 2951302"/>
              <a:gd name="connsiteY2" fmla="*/ 0 h 1067607"/>
              <a:gd name="connsiteX3" fmla="*/ 2951302 w 2951302"/>
              <a:gd name="connsiteY3" fmla="*/ 49261 h 1067607"/>
              <a:gd name="connsiteX4" fmla="*/ 857993 w 2951302"/>
              <a:gd name="connsiteY4" fmla="*/ 905273 h 1067607"/>
              <a:gd name="connsiteX5" fmla="*/ 609418 w 2951302"/>
              <a:gd name="connsiteY5" fmla="*/ 1067607 h 1067607"/>
              <a:gd name="connsiteX6" fmla="*/ 6640 w 2951302"/>
              <a:gd name="connsiteY6" fmla="*/ 1060026 h 1067607"/>
              <a:gd name="connsiteX0" fmla="*/ 6640 w 2951302"/>
              <a:gd name="connsiteY0" fmla="*/ 1060026 h 1067607"/>
              <a:gd name="connsiteX1" fmla="*/ 591164 w 2951302"/>
              <a:gd name="connsiteY1" fmla="*/ 697041 h 1067607"/>
              <a:gd name="connsiteX2" fmla="*/ 2579948 w 2951302"/>
              <a:gd name="connsiteY2" fmla="*/ 0 h 1067607"/>
              <a:gd name="connsiteX3" fmla="*/ 2951302 w 2951302"/>
              <a:gd name="connsiteY3" fmla="*/ 49261 h 1067607"/>
              <a:gd name="connsiteX4" fmla="*/ 857993 w 2951302"/>
              <a:gd name="connsiteY4" fmla="*/ 905273 h 1067607"/>
              <a:gd name="connsiteX5" fmla="*/ 609418 w 2951302"/>
              <a:gd name="connsiteY5" fmla="*/ 1067607 h 1067607"/>
              <a:gd name="connsiteX6" fmla="*/ 6640 w 2951302"/>
              <a:gd name="connsiteY6" fmla="*/ 1060026 h 1067607"/>
              <a:gd name="connsiteX0" fmla="*/ 6640 w 2951302"/>
              <a:gd name="connsiteY0" fmla="*/ 1060026 h 1067607"/>
              <a:gd name="connsiteX1" fmla="*/ 591164 w 2951302"/>
              <a:gd name="connsiteY1" fmla="*/ 697041 h 1067607"/>
              <a:gd name="connsiteX2" fmla="*/ 2579948 w 2951302"/>
              <a:gd name="connsiteY2" fmla="*/ 0 h 1067607"/>
              <a:gd name="connsiteX3" fmla="*/ 2951302 w 2951302"/>
              <a:gd name="connsiteY3" fmla="*/ 49261 h 1067607"/>
              <a:gd name="connsiteX4" fmla="*/ 857993 w 2951302"/>
              <a:gd name="connsiteY4" fmla="*/ 905273 h 1067607"/>
              <a:gd name="connsiteX5" fmla="*/ 609418 w 2951302"/>
              <a:gd name="connsiteY5" fmla="*/ 1067607 h 1067607"/>
              <a:gd name="connsiteX6" fmla="*/ 6640 w 2951302"/>
              <a:gd name="connsiteY6" fmla="*/ 1060026 h 1067607"/>
              <a:gd name="connsiteX0" fmla="*/ 6640 w 2951302"/>
              <a:gd name="connsiteY0" fmla="*/ 1060026 h 1067607"/>
              <a:gd name="connsiteX1" fmla="*/ 591164 w 2951302"/>
              <a:gd name="connsiteY1" fmla="*/ 697041 h 1067607"/>
              <a:gd name="connsiteX2" fmla="*/ 2579948 w 2951302"/>
              <a:gd name="connsiteY2" fmla="*/ 0 h 1067607"/>
              <a:gd name="connsiteX3" fmla="*/ 2951302 w 2951302"/>
              <a:gd name="connsiteY3" fmla="*/ 49261 h 1067607"/>
              <a:gd name="connsiteX4" fmla="*/ 857993 w 2951302"/>
              <a:gd name="connsiteY4" fmla="*/ 905273 h 1067607"/>
              <a:gd name="connsiteX5" fmla="*/ 609418 w 2951302"/>
              <a:gd name="connsiteY5" fmla="*/ 1067607 h 1067607"/>
              <a:gd name="connsiteX6" fmla="*/ 6640 w 2951302"/>
              <a:gd name="connsiteY6" fmla="*/ 1060026 h 1067607"/>
              <a:gd name="connsiteX0" fmla="*/ 6640 w 2951302"/>
              <a:gd name="connsiteY0" fmla="*/ 1060026 h 1067607"/>
              <a:gd name="connsiteX1" fmla="*/ 591164 w 2951302"/>
              <a:gd name="connsiteY1" fmla="*/ 697041 h 1067607"/>
              <a:gd name="connsiteX2" fmla="*/ 2579948 w 2951302"/>
              <a:gd name="connsiteY2" fmla="*/ 0 h 1067607"/>
              <a:gd name="connsiteX3" fmla="*/ 2951302 w 2951302"/>
              <a:gd name="connsiteY3" fmla="*/ 49261 h 1067607"/>
              <a:gd name="connsiteX4" fmla="*/ 857993 w 2951302"/>
              <a:gd name="connsiteY4" fmla="*/ 905273 h 1067607"/>
              <a:gd name="connsiteX5" fmla="*/ 609418 w 2951302"/>
              <a:gd name="connsiteY5" fmla="*/ 1067607 h 1067607"/>
              <a:gd name="connsiteX6" fmla="*/ 6640 w 2951302"/>
              <a:gd name="connsiteY6" fmla="*/ 1060026 h 1067607"/>
              <a:gd name="connsiteX0" fmla="*/ 6640 w 2951302"/>
              <a:gd name="connsiteY0" fmla="*/ 1060026 h 1067607"/>
              <a:gd name="connsiteX1" fmla="*/ 591164 w 2951302"/>
              <a:gd name="connsiteY1" fmla="*/ 697041 h 1067607"/>
              <a:gd name="connsiteX2" fmla="*/ 2579948 w 2951302"/>
              <a:gd name="connsiteY2" fmla="*/ 0 h 1067607"/>
              <a:gd name="connsiteX3" fmla="*/ 2951302 w 2951302"/>
              <a:gd name="connsiteY3" fmla="*/ 49261 h 1067607"/>
              <a:gd name="connsiteX4" fmla="*/ 857993 w 2951302"/>
              <a:gd name="connsiteY4" fmla="*/ 905273 h 1067607"/>
              <a:gd name="connsiteX5" fmla="*/ 609418 w 2951302"/>
              <a:gd name="connsiteY5" fmla="*/ 1067607 h 1067607"/>
              <a:gd name="connsiteX6" fmla="*/ 6640 w 2951302"/>
              <a:gd name="connsiteY6" fmla="*/ 1060026 h 1067607"/>
              <a:gd name="connsiteX0" fmla="*/ 6640 w 2951302"/>
              <a:gd name="connsiteY0" fmla="*/ 1060026 h 1067607"/>
              <a:gd name="connsiteX1" fmla="*/ 591164 w 2951302"/>
              <a:gd name="connsiteY1" fmla="*/ 697041 h 1067607"/>
              <a:gd name="connsiteX2" fmla="*/ 2579948 w 2951302"/>
              <a:gd name="connsiteY2" fmla="*/ 0 h 1067607"/>
              <a:gd name="connsiteX3" fmla="*/ 2951302 w 2951302"/>
              <a:gd name="connsiteY3" fmla="*/ 49261 h 1067607"/>
              <a:gd name="connsiteX4" fmla="*/ 1036897 w 2951302"/>
              <a:gd name="connsiteY4" fmla="*/ 833550 h 1067607"/>
              <a:gd name="connsiteX5" fmla="*/ 609418 w 2951302"/>
              <a:gd name="connsiteY5" fmla="*/ 1067607 h 1067607"/>
              <a:gd name="connsiteX6" fmla="*/ 6640 w 2951302"/>
              <a:gd name="connsiteY6" fmla="*/ 1060026 h 1067607"/>
              <a:gd name="connsiteX0" fmla="*/ 6640 w 2951302"/>
              <a:gd name="connsiteY0" fmla="*/ 1060026 h 1067607"/>
              <a:gd name="connsiteX1" fmla="*/ 591164 w 2951302"/>
              <a:gd name="connsiteY1" fmla="*/ 697041 h 1067607"/>
              <a:gd name="connsiteX2" fmla="*/ 2579948 w 2951302"/>
              <a:gd name="connsiteY2" fmla="*/ 0 h 1067607"/>
              <a:gd name="connsiteX3" fmla="*/ 2951302 w 2951302"/>
              <a:gd name="connsiteY3" fmla="*/ 49261 h 1067607"/>
              <a:gd name="connsiteX4" fmla="*/ 1036897 w 2951302"/>
              <a:gd name="connsiteY4" fmla="*/ 833550 h 1067607"/>
              <a:gd name="connsiteX5" fmla="*/ 609418 w 2951302"/>
              <a:gd name="connsiteY5" fmla="*/ 1067607 h 1067607"/>
              <a:gd name="connsiteX6" fmla="*/ 6640 w 2951302"/>
              <a:gd name="connsiteY6" fmla="*/ 1060026 h 1067607"/>
              <a:gd name="connsiteX0" fmla="*/ 6640 w 2951302"/>
              <a:gd name="connsiteY0" fmla="*/ 1060026 h 1060026"/>
              <a:gd name="connsiteX1" fmla="*/ 591164 w 2951302"/>
              <a:gd name="connsiteY1" fmla="*/ 697041 h 1060026"/>
              <a:gd name="connsiteX2" fmla="*/ 2579948 w 2951302"/>
              <a:gd name="connsiteY2" fmla="*/ 0 h 1060026"/>
              <a:gd name="connsiteX3" fmla="*/ 2951302 w 2951302"/>
              <a:gd name="connsiteY3" fmla="*/ 49261 h 1060026"/>
              <a:gd name="connsiteX4" fmla="*/ 1036897 w 2951302"/>
              <a:gd name="connsiteY4" fmla="*/ 833550 h 1060026"/>
              <a:gd name="connsiteX5" fmla="*/ 613069 w 2951302"/>
              <a:gd name="connsiteY5" fmla="*/ 1055654 h 1060026"/>
              <a:gd name="connsiteX6" fmla="*/ 6640 w 2951302"/>
              <a:gd name="connsiteY6" fmla="*/ 1060026 h 1060026"/>
              <a:gd name="connsiteX0" fmla="*/ 6640 w 2951302"/>
              <a:gd name="connsiteY0" fmla="*/ 1060026 h 1060026"/>
              <a:gd name="connsiteX1" fmla="*/ 591164 w 2951302"/>
              <a:gd name="connsiteY1" fmla="*/ 697041 h 1060026"/>
              <a:gd name="connsiteX2" fmla="*/ 2579948 w 2951302"/>
              <a:gd name="connsiteY2" fmla="*/ 0 h 1060026"/>
              <a:gd name="connsiteX3" fmla="*/ 2951302 w 2951302"/>
              <a:gd name="connsiteY3" fmla="*/ 49261 h 1060026"/>
              <a:gd name="connsiteX4" fmla="*/ 1036897 w 2951302"/>
              <a:gd name="connsiteY4" fmla="*/ 833550 h 1060026"/>
              <a:gd name="connsiteX5" fmla="*/ 613069 w 2951302"/>
              <a:gd name="connsiteY5" fmla="*/ 1055654 h 1060026"/>
              <a:gd name="connsiteX6" fmla="*/ 6640 w 2951302"/>
              <a:gd name="connsiteY6" fmla="*/ 1060026 h 1060026"/>
              <a:gd name="connsiteX0" fmla="*/ 6640 w 2951302"/>
              <a:gd name="connsiteY0" fmla="*/ 1060026 h 1060026"/>
              <a:gd name="connsiteX1" fmla="*/ 591164 w 2951302"/>
              <a:gd name="connsiteY1" fmla="*/ 697041 h 1060026"/>
              <a:gd name="connsiteX2" fmla="*/ 2579948 w 2951302"/>
              <a:gd name="connsiteY2" fmla="*/ 0 h 1060026"/>
              <a:gd name="connsiteX3" fmla="*/ 2951302 w 2951302"/>
              <a:gd name="connsiteY3" fmla="*/ 49261 h 1060026"/>
              <a:gd name="connsiteX4" fmla="*/ 1062455 w 2951302"/>
              <a:gd name="connsiteY4" fmla="*/ 881364 h 1060026"/>
              <a:gd name="connsiteX5" fmla="*/ 613069 w 2951302"/>
              <a:gd name="connsiteY5" fmla="*/ 1055654 h 1060026"/>
              <a:gd name="connsiteX6" fmla="*/ 6640 w 2951302"/>
              <a:gd name="connsiteY6" fmla="*/ 1060026 h 1060026"/>
              <a:gd name="connsiteX0" fmla="*/ 6640 w 2951302"/>
              <a:gd name="connsiteY0" fmla="*/ 1060026 h 1060026"/>
              <a:gd name="connsiteX1" fmla="*/ 591164 w 2951302"/>
              <a:gd name="connsiteY1" fmla="*/ 697041 h 1060026"/>
              <a:gd name="connsiteX2" fmla="*/ 2579948 w 2951302"/>
              <a:gd name="connsiteY2" fmla="*/ 0 h 1060026"/>
              <a:gd name="connsiteX3" fmla="*/ 2951302 w 2951302"/>
              <a:gd name="connsiteY3" fmla="*/ 49261 h 1060026"/>
              <a:gd name="connsiteX4" fmla="*/ 1062455 w 2951302"/>
              <a:gd name="connsiteY4" fmla="*/ 881364 h 1060026"/>
              <a:gd name="connsiteX5" fmla="*/ 613069 w 2951302"/>
              <a:gd name="connsiteY5" fmla="*/ 1055654 h 1060026"/>
              <a:gd name="connsiteX6" fmla="*/ 6640 w 2951302"/>
              <a:gd name="connsiteY6" fmla="*/ 1060026 h 1060026"/>
              <a:gd name="connsiteX0" fmla="*/ 6640 w 2951302"/>
              <a:gd name="connsiteY0" fmla="*/ 1060026 h 1060026"/>
              <a:gd name="connsiteX1" fmla="*/ 591164 w 2951302"/>
              <a:gd name="connsiteY1" fmla="*/ 697041 h 1060026"/>
              <a:gd name="connsiteX2" fmla="*/ 2579948 w 2951302"/>
              <a:gd name="connsiteY2" fmla="*/ 0 h 1060026"/>
              <a:gd name="connsiteX3" fmla="*/ 2951302 w 2951302"/>
              <a:gd name="connsiteY3" fmla="*/ 49261 h 1060026"/>
              <a:gd name="connsiteX4" fmla="*/ 1062455 w 2951302"/>
              <a:gd name="connsiteY4" fmla="*/ 881364 h 1060026"/>
              <a:gd name="connsiteX5" fmla="*/ 613069 w 2951302"/>
              <a:gd name="connsiteY5" fmla="*/ 1055654 h 1060026"/>
              <a:gd name="connsiteX6" fmla="*/ 6640 w 2951302"/>
              <a:gd name="connsiteY6" fmla="*/ 1060026 h 1060026"/>
              <a:gd name="connsiteX0" fmla="*/ 6640 w 2951302"/>
              <a:gd name="connsiteY0" fmla="*/ 1060026 h 1060026"/>
              <a:gd name="connsiteX1" fmla="*/ 591164 w 2951302"/>
              <a:gd name="connsiteY1" fmla="*/ 697041 h 1060026"/>
              <a:gd name="connsiteX2" fmla="*/ 2579948 w 2951302"/>
              <a:gd name="connsiteY2" fmla="*/ 0 h 1060026"/>
              <a:gd name="connsiteX3" fmla="*/ 2951302 w 2951302"/>
              <a:gd name="connsiteY3" fmla="*/ 49261 h 1060026"/>
              <a:gd name="connsiteX4" fmla="*/ 1062455 w 2951302"/>
              <a:gd name="connsiteY4" fmla="*/ 881364 h 1060026"/>
              <a:gd name="connsiteX5" fmla="*/ 594814 w 2951302"/>
              <a:gd name="connsiteY5" fmla="*/ 1055654 h 1060026"/>
              <a:gd name="connsiteX6" fmla="*/ 6640 w 2951302"/>
              <a:gd name="connsiteY6" fmla="*/ 1060026 h 1060026"/>
              <a:gd name="connsiteX0" fmla="*/ 6640 w 2951302"/>
              <a:gd name="connsiteY0" fmla="*/ 1060026 h 1060026"/>
              <a:gd name="connsiteX1" fmla="*/ 591164 w 2951302"/>
              <a:gd name="connsiteY1" fmla="*/ 697041 h 1060026"/>
              <a:gd name="connsiteX2" fmla="*/ 2579948 w 2951302"/>
              <a:gd name="connsiteY2" fmla="*/ 0 h 1060026"/>
              <a:gd name="connsiteX3" fmla="*/ 2951302 w 2951302"/>
              <a:gd name="connsiteY3" fmla="*/ 49261 h 1060026"/>
              <a:gd name="connsiteX4" fmla="*/ 1062455 w 2951302"/>
              <a:gd name="connsiteY4" fmla="*/ 881364 h 1060026"/>
              <a:gd name="connsiteX5" fmla="*/ 700696 w 2951302"/>
              <a:gd name="connsiteY5" fmla="*/ 1043701 h 1060026"/>
              <a:gd name="connsiteX6" fmla="*/ 6640 w 2951302"/>
              <a:gd name="connsiteY6" fmla="*/ 1060026 h 1060026"/>
              <a:gd name="connsiteX0" fmla="*/ 6640 w 2951302"/>
              <a:gd name="connsiteY0" fmla="*/ 1060026 h 1060026"/>
              <a:gd name="connsiteX1" fmla="*/ 591164 w 2951302"/>
              <a:gd name="connsiteY1" fmla="*/ 697041 h 1060026"/>
              <a:gd name="connsiteX2" fmla="*/ 2579948 w 2951302"/>
              <a:gd name="connsiteY2" fmla="*/ 0 h 1060026"/>
              <a:gd name="connsiteX3" fmla="*/ 2951302 w 2951302"/>
              <a:gd name="connsiteY3" fmla="*/ 49261 h 1060026"/>
              <a:gd name="connsiteX4" fmla="*/ 1044199 w 2951302"/>
              <a:gd name="connsiteY4" fmla="*/ 809642 h 1060026"/>
              <a:gd name="connsiteX5" fmla="*/ 700696 w 2951302"/>
              <a:gd name="connsiteY5" fmla="*/ 1043701 h 1060026"/>
              <a:gd name="connsiteX6" fmla="*/ 6640 w 2951302"/>
              <a:gd name="connsiteY6" fmla="*/ 1060026 h 1060026"/>
              <a:gd name="connsiteX0" fmla="*/ 6640 w 2951302"/>
              <a:gd name="connsiteY0" fmla="*/ 1060026 h 1060026"/>
              <a:gd name="connsiteX1" fmla="*/ 591164 w 2951302"/>
              <a:gd name="connsiteY1" fmla="*/ 697041 h 1060026"/>
              <a:gd name="connsiteX2" fmla="*/ 2579948 w 2951302"/>
              <a:gd name="connsiteY2" fmla="*/ 0 h 1060026"/>
              <a:gd name="connsiteX3" fmla="*/ 2951302 w 2951302"/>
              <a:gd name="connsiteY3" fmla="*/ 49261 h 1060026"/>
              <a:gd name="connsiteX4" fmla="*/ 1044199 w 2951302"/>
              <a:gd name="connsiteY4" fmla="*/ 809642 h 1060026"/>
              <a:gd name="connsiteX5" fmla="*/ 700696 w 2951302"/>
              <a:gd name="connsiteY5" fmla="*/ 1043701 h 1060026"/>
              <a:gd name="connsiteX6" fmla="*/ 6640 w 2951302"/>
              <a:gd name="connsiteY6" fmla="*/ 1060026 h 1060026"/>
              <a:gd name="connsiteX0" fmla="*/ 6640 w 2951302"/>
              <a:gd name="connsiteY0" fmla="*/ 1060026 h 1060026"/>
              <a:gd name="connsiteX1" fmla="*/ 591164 w 2951302"/>
              <a:gd name="connsiteY1" fmla="*/ 697041 h 1060026"/>
              <a:gd name="connsiteX2" fmla="*/ 2579948 w 2951302"/>
              <a:gd name="connsiteY2" fmla="*/ 0 h 1060026"/>
              <a:gd name="connsiteX3" fmla="*/ 2951302 w 2951302"/>
              <a:gd name="connsiteY3" fmla="*/ 49261 h 1060026"/>
              <a:gd name="connsiteX4" fmla="*/ 1044199 w 2951302"/>
              <a:gd name="connsiteY4" fmla="*/ 809642 h 1060026"/>
              <a:gd name="connsiteX5" fmla="*/ 700696 w 2951302"/>
              <a:gd name="connsiteY5" fmla="*/ 1043701 h 1060026"/>
              <a:gd name="connsiteX6" fmla="*/ 6640 w 2951302"/>
              <a:gd name="connsiteY6" fmla="*/ 1060026 h 1060026"/>
              <a:gd name="connsiteX0" fmla="*/ 6640 w 2951302"/>
              <a:gd name="connsiteY0" fmla="*/ 1060026 h 1060026"/>
              <a:gd name="connsiteX1" fmla="*/ 591164 w 2951302"/>
              <a:gd name="connsiteY1" fmla="*/ 697041 h 1060026"/>
              <a:gd name="connsiteX2" fmla="*/ 2579948 w 2951302"/>
              <a:gd name="connsiteY2" fmla="*/ 0 h 1060026"/>
              <a:gd name="connsiteX3" fmla="*/ 2951302 w 2951302"/>
              <a:gd name="connsiteY3" fmla="*/ 49261 h 1060026"/>
              <a:gd name="connsiteX4" fmla="*/ 1044199 w 2951302"/>
              <a:gd name="connsiteY4" fmla="*/ 809642 h 1060026"/>
              <a:gd name="connsiteX5" fmla="*/ 693394 w 2951302"/>
              <a:gd name="connsiteY5" fmla="*/ 1031748 h 1060026"/>
              <a:gd name="connsiteX6" fmla="*/ 6640 w 2951302"/>
              <a:gd name="connsiteY6" fmla="*/ 1060026 h 1060026"/>
              <a:gd name="connsiteX0" fmla="*/ 6640 w 2951302"/>
              <a:gd name="connsiteY0" fmla="*/ 1060026 h 1060026"/>
              <a:gd name="connsiteX1" fmla="*/ 591164 w 2951302"/>
              <a:gd name="connsiteY1" fmla="*/ 697041 h 1060026"/>
              <a:gd name="connsiteX2" fmla="*/ 2579948 w 2951302"/>
              <a:gd name="connsiteY2" fmla="*/ 0 h 1060026"/>
              <a:gd name="connsiteX3" fmla="*/ 2951302 w 2951302"/>
              <a:gd name="connsiteY3" fmla="*/ 49261 h 1060026"/>
              <a:gd name="connsiteX4" fmla="*/ 1077059 w 2951302"/>
              <a:gd name="connsiteY4" fmla="*/ 797689 h 1060026"/>
              <a:gd name="connsiteX5" fmla="*/ 693394 w 2951302"/>
              <a:gd name="connsiteY5" fmla="*/ 1031748 h 1060026"/>
              <a:gd name="connsiteX6" fmla="*/ 6640 w 2951302"/>
              <a:gd name="connsiteY6" fmla="*/ 1060026 h 1060026"/>
              <a:gd name="connsiteX0" fmla="*/ 6640 w 2951302"/>
              <a:gd name="connsiteY0" fmla="*/ 1060026 h 1060026"/>
              <a:gd name="connsiteX1" fmla="*/ 591164 w 2951302"/>
              <a:gd name="connsiteY1" fmla="*/ 697041 h 1060026"/>
              <a:gd name="connsiteX2" fmla="*/ 2579948 w 2951302"/>
              <a:gd name="connsiteY2" fmla="*/ 0 h 1060026"/>
              <a:gd name="connsiteX3" fmla="*/ 2951302 w 2951302"/>
              <a:gd name="connsiteY3" fmla="*/ 49261 h 1060026"/>
              <a:gd name="connsiteX4" fmla="*/ 1077059 w 2951302"/>
              <a:gd name="connsiteY4" fmla="*/ 797689 h 1060026"/>
              <a:gd name="connsiteX5" fmla="*/ 693394 w 2951302"/>
              <a:gd name="connsiteY5" fmla="*/ 1031748 h 1060026"/>
              <a:gd name="connsiteX6" fmla="*/ 6640 w 2951302"/>
              <a:gd name="connsiteY6" fmla="*/ 1060026 h 1060026"/>
              <a:gd name="connsiteX0" fmla="*/ 6640 w 2951302"/>
              <a:gd name="connsiteY0" fmla="*/ 1060026 h 1060026"/>
              <a:gd name="connsiteX1" fmla="*/ 591164 w 2951302"/>
              <a:gd name="connsiteY1" fmla="*/ 697041 h 1060026"/>
              <a:gd name="connsiteX2" fmla="*/ 2579948 w 2951302"/>
              <a:gd name="connsiteY2" fmla="*/ 0 h 1060026"/>
              <a:gd name="connsiteX3" fmla="*/ 2951302 w 2951302"/>
              <a:gd name="connsiteY3" fmla="*/ 49261 h 1060026"/>
              <a:gd name="connsiteX4" fmla="*/ 1077059 w 2951302"/>
              <a:gd name="connsiteY4" fmla="*/ 797689 h 1060026"/>
              <a:gd name="connsiteX5" fmla="*/ 693394 w 2951302"/>
              <a:gd name="connsiteY5" fmla="*/ 1031748 h 1060026"/>
              <a:gd name="connsiteX6" fmla="*/ 6640 w 2951302"/>
              <a:gd name="connsiteY6" fmla="*/ 1060026 h 1060026"/>
              <a:gd name="connsiteX0" fmla="*/ 6640 w 2951302"/>
              <a:gd name="connsiteY0" fmla="*/ 1060026 h 1060026"/>
              <a:gd name="connsiteX1" fmla="*/ 591164 w 2951302"/>
              <a:gd name="connsiteY1" fmla="*/ 697041 h 1060026"/>
              <a:gd name="connsiteX2" fmla="*/ 2579948 w 2951302"/>
              <a:gd name="connsiteY2" fmla="*/ 0 h 1060026"/>
              <a:gd name="connsiteX3" fmla="*/ 2951302 w 2951302"/>
              <a:gd name="connsiteY3" fmla="*/ 49261 h 1060026"/>
              <a:gd name="connsiteX4" fmla="*/ 1077059 w 2951302"/>
              <a:gd name="connsiteY4" fmla="*/ 797689 h 1060026"/>
              <a:gd name="connsiteX5" fmla="*/ 693394 w 2951302"/>
              <a:gd name="connsiteY5" fmla="*/ 1031748 h 1060026"/>
              <a:gd name="connsiteX6" fmla="*/ 6640 w 2951302"/>
              <a:gd name="connsiteY6" fmla="*/ 1060026 h 1060026"/>
              <a:gd name="connsiteX0" fmla="*/ 6640 w 2951302"/>
              <a:gd name="connsiteY0" fmla="*/ 1060026 h 1079852"/>
              <a:gd name="connsiteX1" fmla="*/ 591164 w 2951302"/>
              <a:gd name="connsiteY1" fmla="*/ 697041 h 1079852"/>
              <a:gd name="connsiteX2" fmla="*/ 2579948 w 2951302"/>
              <a:gd name="connsiteY2" fmla="*/ 0 h 1079852"/>
              <a:gd name="connsiteX3" fmla="*/ 2951302 w 2951302"/>
              <a:gd name="connsiteY3" fmla="*/ 49261 h 1079852"/>
              <a:gd name="connsiteX4" fmla="*/ 1077059 w 2951302"/>
              <a:gd name="connsiteY4" fmla="*/ 797689 h 1079852"/>
              <a:gd name="connsiteX5" fmla="*/ 609418 w 2951302"/>
              <a:gd name="connsiteY5" fmla="*/ 1079852 h 1079852"/>
              <a:gd name="connsiteX6" fmla="*/ 6640 w 2951302"/>
              <a:gd name="connsiteY6" fmla="*/ 1060026 h 1079852"/>
              <a:gd name="connsiteX0" fmla="*/ 6403 w 2972972"/>
              <a:gd name="connsiteY0" fmla="*/ 1084078 h 1084078"/>
              <a:gd name="connsiteX1" fmla="*/ 612834 w 2972972"/>
              <a:gd name="connsiteY1" fmla="*/ 697041 h 1084078"/>
              <a:gd name="connsiteX2" fmla="*/ 2601618 w 2972972"/>
              <a:gd name="connsiteY2" fmla="*/ 0 h 1084078"/>
              <a:gd name="connsiteX3" fmla="*/ 2972972 w 2972972"/>
              <a:gd name="connsiteY3" fmla="*/ 49261 h 1084078"/>
              <a:gd name="connsiteX4" fmla="*/ 1098729 w 2972972"/>
              <a:gd name="connsiteY4" fmla="*/ 797689 h 1084078"/>
              <a:gd name="connsiteX5" fmla="*/ 631088 w 2972972"/>
              <a:gd name="connsiteY5" fmla="*/ 1079852 h 1084078"/>
              <a:gd name="connsiteX6" fmla="*/ 6403 w 2972972"/>
              <a:gd name="connsiteY6" fmla="*/ 1084078 h 1084078"/>
              <a:gd name="connsiteX0" fmla="*/ 6403 w 2972972"/>
              <a:gd name="connsiteY0" fmla="*/ 1084078 h 1084078"/>
              <a:gd name="connsiteX1" fmla="*/ 612834 w 2972972"/>
              <a:gd name="connsiteY1" fmla="*/ 697041 h 1084078"/>
              <a:gd name="connsiteX2" fmla="*/ 2601618 w 2972972"/>
              <a:gd name="connsiteY2" fmla="*/ 0 h 1084078"/>
              <a:gd name="connsiteX3" fmla="*/ 2972972 w 2972972"/>
              <a:gd name="connsiteY3" fmla="*/ 49261 h 1084078"/>
              <a:gd name="connsiteX4" fmla="*/ 1098729 w 2972972"/>
              <a:gd name="connsiteY4" fmla="*/ 797689 h 1084078"/>
              <a:gd name="connsiteX5" fmla="*/ 536613 w 2972972"/>
              <a:gd name="connsiteY5" fmla="*/ 968614 h 1084078"/>
              <a:gd name="connsiteX6" fmla="*/ 6403 w 2972972"/>
              <a:gd name="connsiteY6" fmla="*/ 1084078 h 1084078"/>
              <a:gd name="connsiteX0" fmla="*/ 6403 w 2972972"/>
              <a:gd name="connsiteY0" fmla="*/ 1084078 h 1084078"/>
              <a:gd name="connsiteX1" fmla="*/ 612834 w 2972972"/>
              <a:gd name="connsiteY1" fmla="*/ 697041 h 1084078"/>
              <a:gd name="connsiteX2" fmla="*/ 2601618 w 2972972"/>
              <a:gd name="connsiteY2" fmla="*/ 0 h 1084078"/>
              <a:gd name="connsiteX3" fmla="*/ 2972972 w 2972972"/>
              <a:gd name="connsiteY3" fmla="*/ 49261 h 1084078"/>
              <a:gd name="connsiteX4" fmla="*/ 1077892 w 2972972"/>
              <a:gd name="connsiteY4" fmla="*/ 671445 h 1084078"/>
              <a:gd name="connsiteX5" fmla="*/ 536613 w 2972972"/>
              <a:gd name="connsiteY5" fmla="*/ 968614 h 1084078"/>
              <a:gd name="connsiteX6" fmla="*/ 6403 w 2972972"/>
              <a:gd name="connsiteY6" fmla="*/ 1084078 h 1084078"/>
              <a:gd name="connsiteX0" fmla="*/ 6403 w 2972972"/>
              <a:gd name="connsiteY0" fmla="*/ 1084078 h 1084078"/>
              <a:gd name="connsiteX1" fmla="*/ 612834 w 2972972"/>
              <a:gd name="connsiteY1" fmla="*/ 697041 h 1084078"/>
              <a:gd name="connsiteX2" fmla="*/ 2601618 w 2972972"/>
              <a:gd name="connsiteY2" fmla="*/ 0 h 1084078"/>
              <a:gd name="connsiteX3" fmla="*/ 2972972 w 2972972"/>
              <a:gd name="connsiteY3" fmla="*/ 49261 h 1084078"/>
              <a:gd name="connsiteX4" fmla="*/ 1077892 w 2972972"/>
              <a:gd name="connsiteY4" fmla="*/ 671445 h 1084078"/>
              <a:gd name="connsiteX5" fmla="*/ 536613 w 2972972"/>
              <a:gd name="connsiteY5" fmla="*/ 968614 h 1084078"/>
              <a:gd name="connsiteX6" fmla="*/ 6403 w 2972972"/>
              <a:gd name="connsiteY6" fmla="*/ 1084078 h 1084078"/>
              <a:gd name="connsiteX0" fmla="*/ 6403 w 2972972"/>
              <a:gd name="connsiteY0" fmla="*/ 1143924 h 1143924"/>
              <a:gd name="connsiteX1" fmla="*/ 612834 w 2972972"/>
              <a:gd name="connsiteY1" fmla="*/ 756887 h 1143924"/>
              <a:gd name="connsiteX2" fmla="*/ 2575123 w 2972972"/>
              <a:gd name="connsiteY2" fmla="*/ 0 h 1143924"/>
              <a:gd name="connsiteX3" fmla="*/ 2972972 w 2972972"/>
              <a:gd name="connsiteY3" fmla="*/ 109107 h 1143924"/>
              <a:gd name="connsiteX4" fmla="*/ 1077892 w 2972972"/>
              <a:gd name="connsiteY4" fmla="*/ 731291 h 1143924"/>
              <a:gd name="connsiteX5" fmla="*/ 536613 w 2972972"/>
              <a:gd name="connsiteY5" fmla="*/ 1028460 h 1143924"/>
              <a:gd name="connsiteX6" fmla="*/ 6403 w 2972972"/>
              <a:gd name="connsiteY6" fmla="*/ 1143924 h 1143924"/>
              <a:gd name="connsiteX0" fmla="*/ 6403 w 2972972"/>
              <a:gd name="connsiteY0" fmla="*/ 1143924 h 1143924"/>
              <a:gd name="connsiteX1" fmla="*/ 612834 w 2972972"/>
              <a:gd name="connsiteY1" fmla="*/ 756887 h 1143924"/>
              <a:gd name="connsiteX2" fmla="*/ 2575123 w 2972972"/>
              <a:gd name="connsiteY2" fmla="*/ 0 h 1143924"/>
              <a:gd name="connsiteX3" fmla="*/ 2972972 w 2972972"/>
              <a:gd name="connsiteY3" fmla="*/ 109107 h 1143924"/>
              <a:gd name="connsiteX4" fmla="*/ 1077892 w 2972972"/>
              <a:gd name="connsiteY4" fmla="*/ 731291 h 1143924"/>
              <a:gd name="connsiteX5" fmla="*/ 536613 w 2972972"/>
              <a:gd name="connsiteY5" fmla="*/ 1028460 h 1143924"/>
              <a:gd name="connsiteX6" fmla="*/ 6403 w 2972972"/>
              <a:gd name="connsiteY6" fmla="*/ 1143924 h 1143924"/>
              <a:gd name="connsiteX0" fmla="*/ 6403 w 2972972"/>
              <a:gd name="connsiteY0" fmla="*/ 1226816 h 1226816"/>
              <a:gd name="connsiteX1" fmla="*/ 612834 w 2972972"/>
              <a:gd name="connsiteY1" fmla="*/ 839779 h 1226816"/>
              <a:gd name="connsiteX2" fmla="*/ 2564098 w 2972972"/>
              <a:gd name="connsiteY2" fmla="*/ 0 h 1226816"/>
              <a:gd name="connsiteX3" fmla="*/ 2972972 w 2972972"/>
              <a:gd name="connsiteY3" fmla="*/ 191999 h 1226816"/>
              <a:gd name="connsiteX4" fmla="*/ 1077892 w 2972972"/>
              <a:gd name="connsiteY4" fmla="*/ 814183 h 1226816"/>
              <a:gd name="connsiteX5" fmla="*/ 536613 w 2972972"/>
              <a:gd name="connsiteY5" fmla="*/ 1111352 h 1226816"/>
              <a:gd name="connsiteX6" fmla="*/ 6403 w 2972972"/>
              <a:gd name="connsiteY6" fmla="*/ 1226816 h 1226816"/>
              <a:gd name="connsiteX0" fmla="*/ 6403 w 3004054"/>
              <a:gd name="connsiteY0" fmla="*/ 1226816 h 1226816"/>
              <a:gd name="connsiteX1" fmla="*/ 612834 w 3004054"/>
              <a:gd name="connsiteY1" fmla="*/ 839779 h 1226816"/>
              <a:gd name="connsiteX2" fmla="*/ 2564098 w 3004054"/>
              <a:gd name="connsiteY2" fmla="*/ 0 h 1226816"/>
              <a:gd name="connsiteX3" fmla="*/ 3004054 w 3004054"/>
              <a:gd name="connsiteY3" fmla="*/ 36610 h 1226816"/>
              <a:gd name="connsiteX4" fmla="*/ 1077892 w 3004054"/>
              <a:gd name="connsiteY4" fmla="*/ 814183 h 1226816"/>
              <a:gd name="connsiteX5" fmla="*/ 536613 w 3004054"/>
              <a:gd name="connsiteY5" fmla="*/ 1111352 h 1226816"/>
              <a:gd name="connsiteX6" fmla="*/ 6403 w 3004054"/>
              <a:gd name="connsiteY6" fmla="*/ 1226816 h 1226816"/>
              <a:gd name="connsiteX0" fmla="*/ 6403 w 3004054"/>
              <a:gd name="connsiteY0" fmla="*/ 1226816 h 1226816"/>
              <a:gd name="connsiteX1" fmla="*/ 612834 w 3004054"/>
              <a:gd name="connsiteY1" fmla="*/ 839779 h 1226816"/>
              <a:gd name="connsiteX2" fmla="*/ 2564098 w 3004054"/>
              <a:gd name="connsiteY2" fmla="*/ 0 h 1226816"/>
              <a:gd name="connsiteX3" fmla="*/ 3004054 w 3004054"/>
              <a:gd name="connsiteY3" fmla="*/ 36610 h 1226816"/>
              <a:gd name="connsiteX4" fmla="*/ 1077892 w 3004054"/>
              <a:gd name="connsiteY4" fmla="*/ 814183 h 1226816"/>
              <a:gd name="connsiteX5" fmla="*/ 536613 w 3004054"/>
              <a:gd name="connsiteY5" fmla="*/ 1111352 h 1226816"/>
              <a:gd name="connsiteX6" fmla="*/ 6403 w 3004054"/>
              <a:gd name="connsiteY6" fmla="*/ 1226816 h 1226816"/>
              <a:gd name="connsiteX0" fmla="*/ 6403 w 3071682"/>
              <a:gd name="connsiteY0" fmla="*/ 1389463 h 1389463"/>
              <a:gd name="connsiteX1" fmla="*/ 612834 w 3071682"/>
              <a:gd name="connsiteY1" fmla="*/ 1002426 h 1389463"/>
              <a:gd name="connsiteX2" fmla="*/ 2954321 w 3071682"/>
              <a:gd name="connsiteY2" fmla="*/ 0 h 1389463"/>
              <a:gd name="connsiteX3" fmla="*/ 3004054 w 3071682"/>
              <a:gd name="connsiteY3" fmla="*/ 199257 h 1389463"/>
              <a:gd name="connsiteX4" fmla="*/ 1077892 w 3071682"/>
              <a:gd name="connsiteY4" fmla="*/ 976830 h 1389463"/>
              <a:gd name="connsiteX5" fmla="*/ 536613 w 3071682"/>
              <a:gd name="connsiteY5" fmla="*/ 1273999 h 1389463"/>
              <a:gd name="connsiteX6" fmla="*/ 6403 w 3071682"/>
              <a:gd name="connsiteY6" fmla="*/ 1389463 h 1389463"/>
              <a:gd name="connsiteX0" fmla="*/ 6403 w 3114872"/>
              <a:gd name="connsiteY0" fmla="*/ 1389463 h 1389463"/>
              <a:gd name="connsiteX1" fmla="*/ 612834 w 3114872"/>
              <a:gd name="connsiteY1" fmla="*/ 1002426 h 1389463"/>
              <a:gd name="connsiteX2" fmla="*/ 2954321 w 3114872"/>
              <a:gd name="connsiteY2" fmla="*/ 0 h 1389463"/>
              <a:gd name="connsiteX3" fmla="*/ 3114872 w 3114872"/>
              <a:gd name="connsiteY3" fmla="*/ 166427 h 1389463"/>
              <a:gd name="connsiteX4" fmla="*/ 1077892 w 3114872"/>
              <a:gd name="connsiteY4" fmla="*/ 976830 h 1389463"/>
              <a:gd name="connsiteX5" fmla="*/ 536613 w 3114872"/>
              <a:gd name="connsiteY5" fmla="*/ 1273999 h 1389463"/>
              <a:gd name="connsiteX6" fmla="*/ 6403 w 3114872"/>
              <a:gd name="connsiteY6" fmla="*/ 1389463 h 1389463"/>
              <a:gd name="connsiteX0" fmla="*/ 6403 w 3162568"/>
              <a:gd name="connsiteY0" fmla="*/ 1395002 h 1395002"/>
              <a:gd name="connsiteX1" fmla="*/ 612834 w 3162568"/>
              <a:gd name="connsiteY1" fmla="*/ 1007965 h 1395002"/>
              <a:gd name="connsiteX2" fmla="*/ 2954321 w 3162568"/>
              <a:gd name="connsiteY2" fmla="*/ 5539 h 1395002"/>
              <a:gd name="connsiteX3" fmla="*/ 3114872 w 3162568"/>
              <a:gd name="connsiteY3" fmla="*/ 171966 h 1395002"/>
              <a:gd name="connsiteX4" fmla="*/ 1077892 w 3162568"/>
              <a:gd name="connsiteY4" fmla="*/ 982369 h 1395002"/>
              <a:gd name="connsiteX5" fmla="*/ 536613 w 3162568"/>
              <a:gd name="connsiteY5" fmla="*/ 1279538 h 1395002"/>
              <a:gd name="connsiteX6" fmla="*/ 6403 w 3162568"/>
              <a:gd name="connsiteY6" fmla="*/ 1395002 h 1395002"/>
              <a:gd name="connsiteX0" fmla="*/ 6403 w 3114872"/>
              <a:gd name="connsiteY0" fmla="*/ 1389463 h 1389463"/>
              <a:gd name="connsiteX1" fmla="*/ 612834 w 3114872"/>
              <a:gd name="connsiteY1" fmla="*/ 1002426 h 1389463"/>
              <a:gd name="connsiteX2" fmla="*/ 2954321 w 3114872"/>
              <a:gd name="connsiteY2" fmla="*/ 0 h 1389463"/>
              <a:gd name="connsiteX3" fmla="*/ 3114872 w 3114872"/>
              <a:gd name="connsiteY3" fmla="*/ 166427 h 1389463"/>
              <a:gd name="connsiteX4" fmla="*/ 1077892 w 3114872"/>
              <a:gd name="connsiteY4" fmla="*/ 976830 h 1389463"/>
              <a:gd name="connsiteX5" fmla="*/ 536613 w 3114872"/>
              <a:gd name="connsiteY5" fmla="*/ 1273999 h 1389463"/>
              <a:gd name="connsiteX6" fmla="*/ 6403 w 3114872"/>
              <a:gd name="connsiteY6" fmla="*/ 1389463 h 1389463"/>
              <a:gd name="connsiteX0" fmla="*/ 6403 w 3114872"/>
              <a:gd name="connsiteY0" fmla="*/ 1469198 h 1469198"/>
              <a:gd name="connsiteX1" fmla="*/ 612834 w 3114872"/>
              <a:gd name="connsiteY1" fmla="*/ 1082161 h 1469198"/>
              <a:gd name="connsiteX2" fmla="*/ 3098416 w 3114872"/>
              <a:gd name="connsiteY2" fmla="*/ 0 h 1469198"/>
              <a:gd name="connsiteX3" fmla="*/ 3114872 w 3114872"/>
              <a:gd name="connsiteY3" fmla="*/ 246162 h 1469198"/>
              <a:gd name="connsiteX4" fmla="*/ 1077892 w 3114872"/>
              <a:gd name="connsiteY4" fmla="*/ 1056565 h 1469198"/>
              <a:gd name="connsiteX5" fmla="*/ 536613 w 3114872"/>
              <a:gd name="connsiteY5" fmla="*/ 1353734 h 1469198"/>
              <a:gd name="connsiteX6" fmla="*/ 6403 w 3114872"/>
              <a:gd name="connsiteY6" fmla="*/ 1469198 h 1469198"/>
              <a:gd name="connsiteX0" fmla="*/ 6403 w 3114872"/>
              <a:gd name="connsiteY0" fmla="*/ 1432588 h 1432588"/>
              <a:gd name="connsiteX1" fmla="*/ 612834 w 3114872"/>
              <a:gd name="connsiteY1" fmla="*/ 1045551 h 1432588"/>
              <a:gd name="connsiteX2" fmla="*/ 3060082 w 3114872"/>
              <a:gd name="connsiteY2" fmla="*/ 0 h 1432588"/>
              <a:gd name="connsiteX3" fmla="*/ 3114872 w 3114872"/>
              <a:gd name="connsiteY3" fmla="*/ 209552 h 1432588"/>
              <a:gd name="connsiteX4" fmla="*/ 1077892 w 3114872"/>
              <a:gd name="connsiteY4" fmla="*/ 1019955 h 1432588"/>
              <a:gd name="connsiteX5" fmla="*/ 536613 w 3114872"/>
              <a:gd name="connsiteY5" fmla="*/ 1317124 h 1432588"/>
              <a:gd name="connsiteX6" fmla="*/ 6403 w 3114872"/>
              <a:gd name="connsiteY6" fmla="*/ 1432588 h 1432588"/>
              <a:gd name="connsiteX0" fmla="*/ 6403 w 3066853"/>
              <a:gd name="connsiteY0" fmla="*/ 1432588 h 1432588"/>
              <a:gd name="connsiteX1" fmla="*/ 612834 w 3066853"/>
              <a:gd name="connsiteY1" fmla="*/ 1045551 h 1432588"/>
              <a:gd name="connsiteX2" fmla="*/ 3060082 w 3066853"/>
              <a:gd name="connsiteY2" fmla="*/ 0 h 1432588"/>
              <a:gd name="connsiteX3" fmla="*/ 3066384 w 3066853"/>
              <a:gd name="connsiteY3" fmla="*/ 227600 h 1432588"/>
              <a:gd name="connsiteX4" fmla="*/ 1077892 w 3066853"/>
              <a:gd name="connsiteY4" fmla="*/ 1019955 h 1432588"/>
              <a:gd name="connsiteX5" fmla="*/ 536613 w 3066853"/>
              <a:gd name="connsiteY5" fmla="*/ 1317124 h 1432588"/>
              <a:gd name="connsiteX6" fmla="*/ 6403 w 3066853"/>
              <a:gd name="connsiteY6" fmla="*/ 1432588 h 1432588"/>
              <a:gd name="connsiteX0" fmla="*/ 8627 w 2909649"/>
              <a:gd name="connsiteY0" fmla="*/ 1092653 h 1317130"/>
              <a:gd name="connsiteX1" fmla="*/ 455630 w 2909649"/>
              <a:gd name="connsiteY1" fmla="*/ 1045551 h 1317130"/>
              <a:gd name="connsiteX2" fmla="*/ 2902878 w 2909649"/>
              <a:gd name="connsiteY2" fmla="*/ 0 h 1317130"/>
              <a:gd name="connsiteX3" fmla="*/ 2909180 w 2909649"/>
              <a:gd name="connsiteY3" fmla="*/ 227600 h 1317130"/>
              <a:gd name="connsiteX4" fmla="*/ 920688 w 2909649"/>
              <a:gd name="connsiteY4" fmla="*/ 1019955 h 1317130"/>
              <a:gd name="connsiteX5" fmla="*/ 379409 w 2909649"/>
              <a:gd name="connsiteY5" fmla="*/ 1317124 h 1317130"/>
              <a:gd name="connsiteX6" fmla="*/ 8627 w 2909649"/>
              <a:gd name="connsiteY6" fmla="*/ 1092653 h 1317130"/>
              <a:gd name="connsiteX0" fmla="*/ 8627 w 2903058"/>
              <a:gd name="connsiteY0" fmla="*/ 1092653 h 1317130"/>
              <a:gd name="connsiteX1" fmla="*/ 455630 w 2903058"/>
              <a:gd name="connsiteY1" fmla="*/ 1045551 h 1317130"/>
              <a:gd name="connsiteX2" fmla="*/ 2902878 w 2903058"/>
              <a:gd name="connsiteY2" fmla="*/ 0 h 1317130"/>
              <a:gd name="connsiteX3" fmla="*/ 1559482 w 2903058"/>
              <a:gd name="connsiteY3" fmla="*/ 754384 h 1317130"/>
              <a:gd name="connsiteX4" fmla="*/ 920688 w 2903058"/>
              <a:gd name="connsiteY4" fmla="*/ 1019955 h 1317130"/>
              <a:gd name="connsiteX5" fmla="*/ 379409 w 2903058"/>
              <a:gd name="connsiteY5" fmla="*/ 1317124 h 1317130"/>
              <a:gd name="connsiteX6" fmla="*/ 8627 w 2903058"/>
              <a:gd name="connsiteY6" fmla="*/ 1092653 h 1317130"/>
              <a:gd name="connsiteX0" fmla="*/ 8627 w 1559482"/>
              <a:gd name="connsiteY0" fmla="*/ 560200 h 784677"/>
              <a:gd name="connsiteX1" fmla="*/ 455630 w 1559482"/>
              <a:gd name="connsiteY1" fmla="*/ 513098 h 784677"/>
              <a:gd name="connsiteX2" fmla="*/ 1528688 w 1559482"/>
              <a:gd name="connsiteY2" fmla="*/ 0 h 784677"/>
              <a:gd name="connsiteX3" fmla="*/ 1559482 w 1559482"/>
              <a:gd name="connsiteY3" fmla="*/ 221931 h 784677"/>
              <a:gd name="connsiteX4" fmla="*/ 920688 w 1559482"/>
              <a:gd name="connsiteY4" fmla="*/ 487502 h 784677"/>
              <a:gd name="connsiteX5" fmla="*/ 379409 w 1559482"/>
              <a:gd name="connsiteY5" fmla="*/ 784671 h 784677"/>
              <a:gd name="connsiteX6" fmla="*/ 8627 w 1559482"/>
              <a:gd name="connsiteY6" fmla="*/ 560200 h 784677"/>
              <a:gd name="connsiteX0" fmla="*/ 8627 w 1548710"/>
              <a:gd name="connsiteY0" fmla="*/ 560200 h 784677"/>
              <a:gd name="connsiteX1" fmla="*/ 455630 w 1548710"/>
              <a:gd name="connsiteY1" fmla="*/ 513098 h 784677"/>
              <a:gd name="connsiteX2" fmla="*/ 1528688 w 1548710"/>
              <a:gd name="connsiteY2" fmla="*/ 0 h 784677"/>
              <a:gd name="connsiteX3" fmla="*/ 1548710 w 1548710"/>
              <a:gd name="connsiteY3" fmla="*/ 230730 h 784677"/>
              <a:gd name="connsiteX4" fmla="*/ 920688 w 1548710"/>
              <a:gd name="connsiteY4" fmla="*/ 487502 h 784677"/>
              <a:gd name="connsiteX5" fmla="*/ 379409 w 1548710"/>
              <a:gd name="connsiteY5" fmla="*/ 784671 h 784677"/>
              <a:gd name="connsiteX6" fmla="*/ 8627 w 1548710"/>
              <a:gd name="connsiteY6" fmla="*/ 560200 h 784677"/>
              <a:gd name="connsiteX0" fmla="*/ 8627 w 1548710"/>
              <a:gd name="connsiteY0" fmla="*/ 560200 h 784677"/>
              <a:gd name="connsiteX1" fmla="*/ 455630 w 1548710"/>
              <a:gd name="connsiteY1" fmla="*/ 513098 h 784677"/>
              <a:gd name="connsiteX2" fmla="*/ 1528688 w 1548710"/>
              <a:gd name="connsiteY2" fmla="*/ 0 h 784677"/>
              <a:gd name="connsiteX3" fmla="*/ 1548710 w 1548710"/>
              <a:gd name="connsiteY3" fmla="*/ 230730 h 784677"/>
              <a:gd name="connsiteX4" fmla="*/ 920688 w 1548710"/>
              <a:gd name="connsiteY4" fmla="*/ 487502 h 784677"/>
              <a:gd name="connsiteX5" fmla="*/ 379409 w 1548710"/>
              <a:gd name="connsiteY5" fmla="*/ 784671 h 784677"/>
              <a:gd name="connsiteX6" fmla="*/ 8627 w 1548710"/>
              <a:gd name="connsiteY6" fmla="*/ 560200 h 784677"/>
              <a:gd name="connsiteX0" fmla="*/ 8627 w 1548710"/>
              <a:gd name="connsiteY0" fmla="*/ 560200 h 784677"/>
              <a:gd name="connsiteX1" fmla="*/ 455630 w 1548710"/>
              <a:gd name="connsiteY1" fmla="*/ 513098 h 784677"/>
              <a:gd name="connsiteX2" fmla="*/ 1528688 w 1548710"/>
              <a:gd name="connsiteY2" fmla="*/ 0 h 784677"/>
              <a:gd name="connsiteX3" fmla="*/ 1548710 w 1548710"/>
              <a:gd name="connsiteY3" fmla="*/ 230730 h 784677"/>
              <a:gd name="connsiteX4" fmla="*/ 920688 w 1548710"/>
              <a:gd name="connsiteY4" fmla="*/ 487502 h 784677"/>
              <a:gd name="connsiteX5" fmla="*/ 379409 w 1548710"/>
              <a:gd name="connsiteY5" fmla="*/ 784671 h 784677"/>
              <a:gd name="connsiteX6" fmla="*/ 8627 w 1548710"/>
              <a:gd name="connsiteY6" fmla="*/ 560200 h 784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48710" h="784677">
                <a:moveTo>
                  <a:pt x="8627" y="560200"/>
                </a:moveTo>
                <a:cubicBezTo>
                  <a:pt x="-63836" y="511549"/>
                  <a:pt x="340740" y="570233"/>
                  <a:pt x="455630" y="513098"/>
                </a:cubicBezTo>
                <a:cubicBezTo>
                  <a:pt x="1191207" y="73447"/>
                  <a:pt x="1132913" y="182113"/>
                  <a:pt x="1528688" y="0"/>
                </a:cubicBezTo>
                <a:cubicBezTo>
                  <a:pt x="1546967" y="280279"/>
                  <a:pt x="1534574" y="-33695"/>
                  <a:pt x="1548710" y="230730"/>
                </a:cubicBezTo>
                <a:cubicBezTo>
                  <a:pt x="1076489" y="425587"/>
                  <a:pt x="1101813" y="404832"/>
                  <a:pt x="920688" y="487502"/>
                </a:cubicBezTo>
                <a:cubicBezTo>
                  <a:pt x="742902" y="601383"/>
                  <a:pt x="454965" y="754467"/>
                  <a:pt x="379409" y="784671"/>
                </a:cubicBezTo>
                <a:cubicBezTo>
                  <a:pt x="171181" y="786080"/>
                  <a:pt x="216855" y="558791"/>
                  <a:pt x="8627" y="560200"/>
                </a:cubicBezTo>
                <a:close/>
              </a:path>
            </a:pathLst>
          </a:custGeom>
          <a:solidFill>
            <a:srgbClr val="003C6C"/>
          </a:solidFill>
          <a:ln w="9525" cap="flat" cmpd="sng" algn="ctr">
            <a:noFill/>
            <a:prstDash val="solid"/>
            <a:headEnd type="none" w="med" len="med"/>
            <a:tailEnd type="none" w="med" len="med"/>
          </a:ln>
          <a:effectLst/>
        </p:spPr>
        <p:txBody>
          <a:bodyPr rot="0" spcFirstLastPara="0" vertOverflow="overflow" horzOverflow="overflow" vert="horz" wrap="square" lIns="190154" tIns="152123" rIns="190154" bIns="152123" numCol="1" spcCol="0" rtlCol="0" fromWordArt="0" anchor="t" anchorCtr="0" forceAA="0" compatLnSpc="1">
            <a:prstTxWarp prst="textNoShape">
              <a:avLst/>
            </a:prstTxWarp>
            <a:noAutofit/>
          </a:bodyPr>
          <a:lstStyle/>
          <a:p>
            <a:pPr algn="ctr" defTabSz="969388">
              <a:lnSpc>
                <a:spcPct val="90000"/>
              </a:lnSpc>
              <a:defRPr/>
            </a:pPr>
            <a:endParaRPr lang="en-US" sz="2496" kern="0" dirty="0">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13">
            <a:extLst>
              <a:ext uri="{FF2B5EF4-FFF2-40B4-BE49-F238E27FC236}">
                <a16:creationId xmlns:a16="http://schemas.microsoft.com/office/drawing/2014/main" id="{901C9C74-E841-4F9B-BA17-612DADF55418}"/>
              </a:ext>
            </a:extLst>
          </p:cNvPr>
          <p:cNvSpPr/>
          <p:nvPr/>
        </p:nvSpPr>
        <p:spPr>
          <a:xfrm>
            <a:off x="425503" y="3688971"/>
            <a:ext cx="3728297" cy="1750877"/>
          </a:xfrm>
          <a:prstGeom prst="rect">
            <a:avLst/>
          </a:prstGeom>
          <a:noFill/>
          <a:ln w="10795" cap="flat" cmpd="sng" algn="ctr">
            <a:noFill/>
            <a:prstDash val="solid"/>
          </a:ln>
          <a:effectLst/>
        </p:spPr>
        <p:txBody>
          <a:bodyPr rtlCol="0" anchor="ctr"/>
          <a:lstStyle/>
          <a:p>
            <a:pPr algn="ctr" defTabSz="931874">
              <a:defRPr/>
            </a:pPr>
            <a:endParaRPr lang="en-US" sz="2600" kern="0">
              <a:solidFill>
                <a:srgbClr val="FFFFFF"/>
              </a:solidFill>
              <a:ea typeface="MS PGothic" charset="0"/>
            </a:endParaRPr>
          </a:p>
        </p:txBody>
      </p:sp>
      <p:grpSp>
        <p:nvGrpSpPr>
          <p:cNvPr id="18" name="Group 17">
            <a:extLst>
              <a:ext uri="{FF2B5EF4-FFF2-40B4-BE49-F238E27FC236}">
                <a16:creationId xmlns:a16="http://schemas.microsoft.com/office/drawing/2014/main" id="{CEF4E520-41A3-44C2-BD69-94E77422494F}"/>
              </a:ext>
            </a:extLst>
          </p:cNvPr>
          <p:cNvGrpSpPr/>
          <p:nvPr/>
        </p:nvGrpSpPr>
        <p:grpSpPr>
          <a:xfrm>
            <a:off x="1893169" y="5748097"/>
            <a:ext cx="694839" cy="467958"/>
            <a:chOff x="1988250" y="5255802"/>
            <a:chExt cx="668263" cy="450060"/>
          </a:xfrm>
        </p:grpSpPr>
        <p:sp>
          <p:nvSpPr>
            <p:cNvPr id="16" name="Rectangle 15">
              <a:extLst>
                <a:ext uri="{FF2B5EF4-FFF2-40B4-BE49-F238E27FC236}">
                  <a16:creationId xmlns:a16="http://schemas.microsoft.com/office/drawing/2014/main" id="{90D7ECCD-CCC9-404A-9D78-E32B4EAE7112}"/>
                </a:ext>
              </a:extLst>
            </p:cNvPr>
            <p:cNvSpPr/>
            <p:nvPr/>
          </p:nvSpPr>
          <p:spPr bwMode="auto">
            <a:xfrm>
              <a:off x="1988250" y="5454658"/>
              <a:ext cx="668263" cy="25120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algn="ctr" defTabSz="969042">
                <a:defRPr/>
              </a:pPr>
              <a:r>
                <a:rPr lang="en-US" sz="832" b="1" kern="0">
                  <a:solidFill>
                    <a:prstClr val="white"/>
                  </a:solidFill>
                  <a:latin typeface="Calibri" panose="020F0502020204030204"/>
                  <a:ea typeface="Segoe UI" pitchFamily="34" charset="0"/>
                  <a:cs typeface="Segoe UI" pitchFamily="34" charset="0"/>
                </a:rPr>
                <a:t>Point of </a:t>
              </a:r>
              <a:br>
                <a:rPr lang="en-US" sz="832" b="1" kern="0">
                  <a:solidFill>
                    <a:prstClr val="white"/>
                  </a:solidFill>
                  <a:latin typeface="Calibri" panose="020F0502020204030204"/>
                  <a:ea typeface="Segoe UI" pitchFamily="34" charset="0"/>
                  <a:cs typeface="Segoe UI" pitchFamily="34" charset="0"/>
                </a:rPr>
              </a:br>
              <a:r>
                <a:rPr lang="en-US" sz="832" b="1" kern="0">
                  <a:solidFill>
                    <a:prstClr val="white"/>
                  </a:solidFill>
                  <a:latin typeface="Calibri" panose="020F0502020204030204"/>
                  <a:ea typeface="Segoe UI" pitchFamily="34" charset="0"/>
                  <a:cs typeface="Segoe UI" pitchFamily="34" charset="0"/>
                </a:rPr>
                <a:t>Service Devices</a:t>
              </a:r>
            </a:p>
          </p:txBody>
        </p:sp>
        <p:sp>
          <p:nvSpPr>
            <p:cNvPr id="17" name="Rounded Rectangle 6">
              <a:extLst>
                <a:ext uri="{FF2B5EF4-FFF2-40B4-BE49-F238E27FC236}">
                  <a16:creationId xmlns:a16="http://schemas.microsoft.com/office/drawing/2014/main" id="{6430F37E-9576-4C5C-A90A-03C2B381E797}"/>
                </a:ext>
              </a:extLst>
            </p:cNvPr>
            <p:cNvSpPr>
              <a:spLocks noChangeAspect="1"/>
            </p:cNvSpPr>
            <p:nvPr/>
          </p:nvSpPr>
          <p:spPr bwMode="auto">
            <a:xfrm rot="16200000">
              <a:off x="2219942" y="5221059"/>
              <a:ext cx="176928" cy="246413"/>
            </a:xfrm>
            <a:custGeom>
              <a:avLst/>
              <a:gdLst/>
              <a:ahLst/>
              <a:cxnLst/>
              <a:rect l="l" t="t" r="r" b="b"/>
              <a:pathLst>
                <a:path w="3286897" h="4658497">
                  <a:moveTo>
                    <a:pt x="1600200" y="4382531"/>
                  </a:moveTo>
                  <a:cubicBezTo>
                    <a:pt x="1600200" y="4367744"/>
                    <a:pt x="1588213" y="4355757"/>
                    <a:pt x="1573426" y="4355757"/>
                  </a:cubicBezTo>
                  <a:lnTo>
                    <a:pt x="811428" y="4355757"/>
                  </a:lnTo>
                  <a:cubicBezTo>
                    <a:pt x="796641" y="4355757"/>
                    <a:pt x="784654" y="4367744"/>
                    <a:pt x="784654" y="4382531"/>
                  </a:cubicBezTo>
                  <a:lnTo>
                    <a:pt x="784654" y="4489621"/>
                  </a:lnTo>
                  <a:cubicBezTo>
                    <a:pt x="784654" y="4504408"/>
                    <a:pt x="796641" y="4516395"/>
                    <a:pt x="811428" y="4516395"/>
                  </a:cubicBezTo>
                  <a:lnTo>
                    <a:pt x="1573426" y="4516395"/>
                  </a:lnTo>
                  <a:cubicBezTo>
                    <a:pt x="1588213" y="4516395"/>
                    <a:pt x="1600200" y="4504408"/>
                    <a:pt x="1600200" y="4489621"/>
                  </a:cubicBezTo>
                  <a:close/>
                  <a:moveTo>
                    <a:pt x="2502243" y="4382531"/>
                  </a:moveTo>
                  <a:cubicBezTo>
                    <a:pt x="2502243" y="4367744"/>
                    <a:pt x="2490256" y="4355757"/>
                    <a:pt x="2475469" y="4355757"/>
                  </a:cubicBezTo>
                  <a:lnTo>
                    <a:pt x="1713471" y="4355757"/>
                  </a:lnTo>
                  <a:cubicBezTo>
                    <a:pt x="1698684" y="4355757"/>
                    <a:pt x="1686697" y="4367744"/>
                    <a:pt x="1686697" y="4382531"/>
                  </a:cubicBezTo>
                  <a:lnTo>
                    <a:pt x="1686697" y="4489621"/>
                  </a:lnTo>
                  <a:cubicBezTo>
                    <a:pt x="1686697" y="4504408"/>
                    <a:pt x="1698684" y="4516395"/>
                    <a:pt x="1713471" y="4516395"/>
                  </a:cubicBezTo>
                  <a:lnTo>
                    <a:pt x="2475469" y="4516395"/>
                  </a:lnTo>
                  <a:cubicBezTo>
                    <a:pt x="2490256" y="4516395"/>
                    <a:pt x="2502243" y="4504408"/>
                    <a:pt x="2502243" y="4489621"/>
                  </a:cubicBezTo>
                  <a:close/>
                  <a:moveTo>
                    <a:pt x="3021231" y="480896"/>
                  </a:moveTo>
                  <a:cubicBezTo>
                    <a:pt x="3021231" y="375524"/>
                    <a:pt x="2935811" y="290104"/>
                    <a:pt x="2830439" y="290104"/>
                  </a:cubicBezTo>
                  <a:lnTo>
                    <a:pt x="444108" y="290104"/>
                  </a:lnTo>
                  <a:cubicBezTo>
                    <a:pt x="338736" y="290104"/>
                    <a:pt x="253316" y="375524"/>
                    <a:pt x="253316" y="480896"/>
                  </a:cubicBezTo>
                  <a:lnTo>
                    <a:pt x="253316" y="4029043"/>
                  </a:lnTo>
                  <a:cubicBezTo>
                    <a:pt x="253316" y="4134415"/>
                    <a:pt x="338736" y="4219835"/>
                    <a:pt x="444108" y="4219835"/>
                  </a:cubicBezTo>
                  <a:lnTo>
                    <a:pt x="2830439" y="4219835"/>
                  </a:lnTo>
                  <a:cubicBezTo>
                    <a:pt x="2935811" y="4219835"/>
                    <a:pt x="3021231" y="4134415"/>
                    <a:pt x="3021231" y="4029043"/>
                  </a:cubicBezTo>
                  <a:close/>
                  <a:moveTo>
                    <a:pt x="3286897" y="226566"/>
                  </a:moveTo>
                  <a:lnTo>
                    <a:pt x="3286897" y="4431931"/>
                  </a:lnTo>
                  <a:cubicBezTo>
                    <a:pt x="3286897" y="4557060"/>
                    <a:pt x="3185460" y="4658497"/>
                    <a:pt x="3060331" y="4658497"/>
                  </a:cubicBezTo>
                  <a:lnTo>
                    <a:pt x="226566" y="4658497"/>
                  </a:lnTo>
                  <a:cubicBezTo>
                    <a:pt x="101437" y="4658497"/>
                    <a:pt x="0" y="4557060"/>
                    <a:pt x="0" y="4431931"/>
                  </a:cubicBezTo>
                  <a:lnTo>
                    <a:pt x="0" y="226566"/>
                  </a:lnTo>
                  <a:cubicBezTo>
                    <a:pt x="0" y="101437"/>
                    <a:pt x="101437" y="0"/>
                    <a:pt x="226566" y="0"/>
                  </a:cubicBezTo>
                  <a:lnTo>
                    <a:pt x="3060331" y="0"/>
                  </a:lnTo>
                  <a:cubicBezTo>
                    <a:pt x="3185460" y="0"/>
                    <a:pt x="3286897" y="101437"/>
                    <a:pt x="3286897" y="226566"/>
                  </a:cubicBezTo>
                  <a:close/>
                </a:path>
              </a:pathLst>
            </a:custGeom>
            <a:solidFill>
              <a:srgbClr val="FFFFFF"/>
            </a:solidFill>
            <a:ln w="10795" cap="flat" cmpd="sng" algn="ctr">
              <a:noFill/>
              <a:prstDash val="solid"/>
              <a:headEnd type="none" w="med" len="med"/>
              <a:tailEnd type="none" w="med" len="med"/>
            </a:ln>
            <a:effectLst/>
          </p:spPr>
          <p:txBody>
            <a:bodyPr vert="horz" wrap="square" lIns="95059" tIns="47529" rIns="95059" bIns="47529" numCol="1" rtlCol="0" anchor="ctr" anchorCtr="0" compatLnSpc="1">
              <a:prstTxWarp prst="textNoShape">
                <a:avLst/>
              </a:prstTxWarp>
            </a:bodyPr>
            <a:lstStyle/>
            <a:p>
              <a:pPr algn="ctr" defTabSz="855370">
                <a:defRPr/>
              </a:pPr>
              <a:endParaRPr lang="en-US" sz="832" kern="0">
                <a:solidFill>
                  <a:srgbClr val="00188F"/>
                </a:solidFill>
                <a:latin typeface="Calibri" panose="020F0502020204030204"/>
                <a:ea typeface="MS PGothic" charset="0"/>
                <a:sym typeface="Segoe UI Light" panose="020B0502040204020203" pitchFamily="34" charset="0"/>
              </a:endParaRPr>
            </a:p>
          </p:txBody>
        </p:sp>
      </p:grpSp>
      <p:sp>
        <p:nvSpPr>
          <p:cNvPr id="24" name="Rectangle 23">
            <a:extLst>
              <a:ext uri="{FF2B5EF4-FFF2-40B4-BE49-F238E27FC236}">
                <a16:creationId xmlns:a16="http://schemas.microsoft.com/office/drawing/2014/main" id="{F9073031-157C-4AA6-BD25-4ADB51256F6D}"/>
              </a:ext>
            </a:extLst>
          </p:cNvPr>
          <p:cNvSpPr/>
          <p:nvPr/>
        </p:nvSpPr>
        <p:spPr bwMode="auto">
          <a:xfrm>
            <a:off x="1938377" y="5537267"/>
            <a:ext cx="284477" cy="1305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algn="ctr" defTabSz="969042">
              <a:defRPr/>
            </a:pPr>
            <a:r>
              <a:rPr lang="en-US" sz="832" b="1" kern="0">
                <a:solidFill>
                  <a:prstClr val="white"/>
                </a:solidFill>
                <a:latin typeface="Calibri" panose="020F0502020204030204"/>
                <a:ea typeface="Segoe UI" pitchFamily="34" charset="0"/>
                <a:cs typeface="Segoe UI" pitchFamily="34" charset="0"/>
              </a:rPr>
              <a:t>Kiosks</a:t>
            </a:r>
          </a:p>
        </p:txBody>
      </p:sp>
      <p:sp>
        <p:nvSpPr>
          <p:cNvPr id="26" name="Freeform 19">
            <a:extLst>
              <a:ext uri="{FF2B5EF4-FFF2-40B4-BE49-F238E27FC236}">
                <a16:creationId xmlns:a16="http://schemas.microsoft.com/office/drawing/2014/main" id="{9D8F9313-38EF-437E-A5B7-B80E9001E73A}"/>
              </a:ext>
            </a:extLst>
          </p:cNvPr>
          <p:cNvSpPr>
            <a:spLocks noChangeAspect="1"/>
          </p:cNvSpPr>
          <p:nvPr/>
        </p:nvSpPr>
        <p:spPr bwMode="auto">
          <a:xfrm>
            <a:off x="2017795" y="5185245"/>
            <a:ext cx="125650" cy="277642"/>
          </a:xfrm>
          <a:custGeom>
            <a:avLst/>
            <a:gdLst/>
            <a:ahLst/>
            <a:cxnLst/>
            <a:rect l="l" t="t" r="r" b="b"/>
            <a:pathLst>
              <a:path w="3071644" h="6669704">
                <a:moveTo>
                  <a:pt x="860406" y="4841277"/>
                </a:moveTo>
                <a:cubicBezTo>
                  <a:pt x="876771" y="5049420"/>
                  <a:pt x="904898" y="5401782"/>
                  <a:pt x="927912" y="5547022"/>
                </a:cubicBezTo>
                <a:lnTo>
                  <a:pt x="298878" y="5013110"/>
                </a:lnTo>
                <a:close/>
                <a:moveTo>
                  <a:pt x="2888783" y="2603830"/>
                </a:moveTo>
                <a:lnTo>
                  <a:pt x="2869766" y="2761484"/>
                </a:lnTo>
                <a:lnTo>
                  <a:pt x="1477181" y="2960684"/>
                </a:lnTo>
                <a:cubicBezTo>
                  <a:pt x="1478211" y="2909198"/>
                  <a:pt x="1480809" y="2821309"/>
                  <a:pt x="1481839" y="2769823"/>
                </a:cubicBezTo>
                <a:close/>
                <a:moveTo>
                  <a:pt x="1060895" y="2540585"/>
                </a:moveTo>
                <a:lnTo>
                  <a:pt x="1462560" y="2769786"/>
                </a:lnTo>
                <a:cubicBezTo>
                  <a:pt x="1463590" y="2821272"/>
                  <a:pt x="1458813" y="2901787"/>
                  <a:pt x="1459843" y="2953273"/>
                </a:cubicBezTo>
                <a:lnTo>
                  <a:pt x="1060035" y="2733754"/>
                </a:lnTo>
                <a:cubicBezTo>
                  <a:pt x="1060322" y="2669364"/>
                  <a:pt x="1060608" y="2604975"/>
                  <a:pt x="1060895" y="2540585"/>
                </a:cubicBezTo>
                <a:close/>
                <a:moveTo>
                  <a:pt x="2453306" y="2418107"/>
                </a:moveTo>
                <a:lnTo>
                  <a:pt x="2874878" y="2588611"/>
                </a:lnTo>
                <a:lnTo>
                  <a:pt x="1471343" y="2758029"/>
                </a:lnTo>
                <a:lnTo>
                  <a:pt x="1077043" y="2535568"/>
                </a:lnTo>
                <a:close/>
                <a:moveTo>
                  <a:pt x="915637" y="549838"/>
                </a:moveTo>
                <a:lnTo>
                  <a:pt x="1072299" y="1688042"/>
                </a:lnTo>
                <a:lnTo>
                  <a:pt x="2223293" y="1710422"/>
                </a:lnTo>
                <a:lnTo>
                  <a:pt x="2066629" y="648952"/>
                </a:lnTo>
                <a:close/>
                <a:moveTo>
                  <a:pt x="544162" y="135800"/>
                </a:moveTo>
                <a:cubicBezTo>
                  <a:pt x="886245" y="2248264"/>
                  <a:pt x="1137978" y="4212682"/>
                  <a:pt x="1096884" y="6277248"/>
                </a:cubicBezTo>
                <a:lnTo>
                  <a:pt x="258412" y="5469800"/>
                </a:lnTo>
                <a:lnTo>
                  <a:pt x="239362" y="5022125"/>
                </a:lnTo>
                <a:lnTo>
                  <a:pt x="953737" y="5612675"/>
                </a:lnTo>
                <a:lnTo>
                  <a:pt x="391490" y="255815"/>
                </a:lnTo>
                <a:close/>
                <a:moveTo>
                  <a:pt x="504792" y="0"/>
                </a:moveTo>
                <a:lnTo>
                  <a:pt x="2087212" y="192950"/>
                </a:lnTo>
                <a:cubicBezTo>
                  <a:pt x="2235439" y="221344"/>
                  <a:pt x="2238523" y="258446"/>
                  <a:pt x="2264831" y="371022"/>
                </a:cubicBezTo>
                <a:cubicBezTo>
                  <a:pt x="2373931" y="1119500"/>
                  <a:pt x="2475964" y="1783285"/>
                  <a:pt x="2556820" y="2435034"/>
                </a:cubicBezTo>
                <a:lnTo>
                  <a:pt x="2466852" y="2395673"/>
                </a:lnTo>
                <a:lnTo>
                  <a:pt x="1029938" y="2519770"/>
                </a:lnTo>
                <a:lnTo>
                  <a:pt x="1036469" y="2725510"/>
                </a:lnTo>
                <a:lnTo>
                  <a:pt x="1464278" y="2970439"/>
                </a:lnTo>
                <a:lnTo>
                  <a:pt x="2601940" y="2812795"/>
                </a:lnTo>
                <a:cubicBezTo>
                  <a:pt x="2699015" y="3663122"/>
                  <a:pt x="2756062" y="4516807"/>
                  <a:pt x="2744437" y="5536475"/>
                </a:cubicBezTo>
                <a:lnTo>
                  <a:pt x="3034646" y="5733861"/>
                </a:lnTo>
                <a:cubicBezTo>
                  <a:pt x="3111682" y="5796350"/>
                  <a:pt x="3054469" y="5889234"/>
                  <a:pt x="2989659" y="5936525"/>
                </a:cubicBezTo>
                <a:cubicBezTo>
                  <a:pt x="2537516" y="6397551"/>
                  <a:pt x="2006852" y="6506495"/>
                  <a:pt x="1420462" y="6650900"/>
                </a:cubicBezTo>
                <a:cubicBezTo>
                  <a:pt x="1257253" y="6680012"/>
                  <a:pt x="1094044" y="6681261"/>
                  <a:pt x="938434" y="6611587"/>
                </a:cubicBezTo>
                <a:cubicBezTo>
                  <a:pt x="610230" y="6325564"/>
                  <a:pt x="332686" y="6009146"/>
                  <a:pt x="29812" y="5707925"/>
                </a:cubicBezTo>
                <a:cubicBezTo>
                  <a:pt x="-18315" y="5643853"/>
                  <a:pt x="-584" y="5602578"/>
                  <a:pt x="29812" y="5584100"/>
                </a:cubicBezTo>
                <a:cubicBezTo>
                  <a:pt x="121209" y="5539078"/>
                  <a:pt x="182212" y="5529518"/>
                  <a:pt x="258412" y="5507293"/>
                </a:cubicBezTo>
                <a:lnTo>
                  <a:pt x="1106137" y="6336575"/>
                </a:lnTo>
                <a:cubicBezTo>
                  <a:pt x="1260894" y="4582981"/>
                  <a:pt x="772285" y="1192312"/>
                  <a:pt x="568362" y="151255"/>
                </a:cubicBezTo>
                <a:cubicBezTo>
                  <a:pt x="563521" y="121327"/>
                  <a:pt x="566348" y="126886"/>
                  <a:pt x="504792"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5063" tIns="47531" rIns="47531" bIns="95063" numCol="1" spcCol="0" rtlCol="0" fromWordArt="0" anchor="b" anchorCtr="0" forceAA="0" compatLnSpc="1">
            <a:prstTxWarp prst="textNoShape">
              <a:avLst/>
            </a:prstTxWarp>
            <a:noAutofit/>
          </a:bodyPr>
          <a:lstStyle/>
          <a:p>
            <a:pPr marL="0" lvl="1" algn="ctr" defTabSz="950603">
              <a:defRPr/>
            </a:pPr>
            <a:endParaRPr lang="en-US" sz="832" kern="0">
              <a:solidFill>
                <a:srgbClr val="FFFFFF"/>
              </a:solidFill>
              <a:latin typeface="Calibri" panose="020F0502020204030204"/>
              <a:ea typeface="MS PGothic" charset="0"/>
            </a:endParaRPr>
          </a:p>
        </p:txBody>
      </p:sp>
      <p:grpSp>
        <p:nvGrpSpPr>
          <p:cNvPr id="30" name="Group 29">
            <a:extLst>
              <a:ext uri="{FF2B5EF4-FFF2-40B4-BE49-F238E27FC236}">
                <a16:creationId xmlns:a16="http://schemas.microsoft.com/office/drawing/2014/main" id="{E23FAEAB-9607-40A2-97E6-0AE118BFCBEC}"/>
              </a:ext>
            </a:extLst>
          </p:cNvPr>
          <p:cNvGrpSpPr/>
          <p:nvPr/>
        </p:nvGrpSpPr>
        <p:grpSpPr>
          <a:xfrm>
            <a:off x="1890754" y="4552306"/>
            <a:ext cx="333523" cy="560249"/>
            <a:chOff x="1699874" y="4342125"/>
            <a:chExt cx="320766" cy="538821"/>
          </a:xfrm>
        </p:grpSpPr>
        <p:sp>
          <p:nvSpPr>
            <p:cNvPr id="28" name="TextBox 27">
              <a:extLst>
                <a:ext uri="{FF2B5EF4-FFF2-40B4-BE49-F238E27FC236}">
                  <a16:creationId xmlns:a16="http://schemas.microsoft.com/office/drawing/2014/main" id="{DD425FA1-E80C-41D6-ABA4-93E9D509A9F4}"/>
                </a:ext>
              </a:extLst>
            </p:cNvPr>
            <p:cNvSpPr txBox="1"/>
            <p:nvPr/>
          </p:nvSpPr>
          <p:spPr>
            <a:xfrm>
              <a:off x="1699874" y="4629742"/>
              <a:ext cx="320766" cy="251204"/>
            </a:xfrm>
            <a:prstGeom prst="rect">
              <a:avLst/>
            </a:prstGeom>
            <a:noFill/>
          </p:spPr>
          <p:txBody>
            <a:bodyPr wrap="none" lIns="0" tIns="0" rIns="0" bIns="0" rtlCol="0" anchor="t">
              <a:spAutoFit/>
            </a:bodyPr>
            <a:lstStyle/>
            <a:p>
              <a:pPr algn="ctr" defTabSz="950380">
                <a:defRPr/>
              </a:pPr>
              <a:r>
                <a:rPr lang="en-US" sz="832" b="1" kern="0">
                  <a:solidFill>
                    <a:prstClr val="white"/>
                  </a:solidFill>
                  <a:latin typeface="Calibri" panose="020F0502020204030204"/>
                  <a:ea typeface="MS PGothic" charset="0"/>
                </a:rPr>
                <a:t>Smart </a:t>
              </a:r>
              <a:br>
                <a:rPr lang="en-US" sz="832" b="1" kern="0">
                  <a:solidFill>
                    <a:prstClr val="white"/>
                  </a:solidFill>
                  <a:latin typeface="Calibri" panose="020F0502020204030204"/>
                  <a:ea typeface="MS PGothic" charset="0"/>
                </a:rPr>
              </a:br>
              <a:r>
                <a:rPr lang="en-US" sz="832" b="1" kern="0">
                  <a:solidFill>
                    <a:prstClr val="white"/>
                  </a:solidFill>
                  <a:latin typeface="Calibri" panose="020F0502020204030204"/>
                  <a:ea typeface="MS PGothic" charset="0"/>
                </a:rPr>
                <a:t>Phones</a:t>
              </a:r>
            </a:p>
          </p:txBody>
        </p:sp>
        <p:pic>
          <p:nvPicPr>
            <p:cNvPr id="29" name="Picture 28">
              <a:extLst>
                <a:ext uri="{FF2B5EF4-FFF2-40B4-BE49-F238E27FC236}">
                  <a16:creationId xmlns:a16="http://schemas.microsoft.com/office/drawing/2014/main" id="{591853DE-002F-4E66-8B52-74B01B0DB083}"/>
                </a:ext>
              </a:extLst>
            </p:cNvPr>
            <p:cNvPicPr>
              <a:picLocks noChangeAspect="1"/>
            </p:cNvPicPr>
            <p:nvPr/>
          </p:nvPicPr>
          <p:blipFill>
            <a:blip r:embed="rId4" cstate="print">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799888" y="4342125"/>
              <a:ext cx="120736" cy="242580"/>
            </a:xfrm>
            <a:prstGeom prst="rect">
              <a:avLst/>
            </a:prstGeom>
          </p:spPr>
        </p:pic>
      </p:grpSp>
      <p:grpSp>
        <p:nvGrpSpPr>
          <p:cNvPr id="41" name="Group 40">
            <a:extLst>
              <a:ext uri="{FF2B5EF4-FFF2-40B4-BE49-F238E27FC236}">
                <a16:creationId xmlns:a16="http://schemas.microsoft.com/office/drawing/2014/main" id="{F04B54A9-AA94-4F40-A7B5-822F75BEB1AF}"/>
              </a:ext>
            </a:extLst>
          </p:cNvPr>
          <p:cNvGrpSpPr/>
          <p:nvPr/>
        </p:nvGrpSpPr>
        <p:grpSpPr>
          <a:xfrm>
            <a:off x="599803" y="5045757"/>
            <a:ext cx="358047" cy="501293"/>
            <a:chOff x="458307" y="4816703"/>
            <a:chExt cx="344353" cy="482118"/>
          </a:xfrm>
        </p:grpSpPr>
        <p:sp>
          <p:nvSpPr>
            <p:cNvPr id="36" name="TextBox 35">
              <a:extLst>
                <a:ext uri="{FF2B5EF4-FFF2-40B4-BE49-F238E27FC236}">
                  <a16:creationId xmlns:a16="http://schemas.microsoft.com/office/drawing/2014/main" id="{3DA7CA73-ADBB-4B24-9845-28D2A9D2C943}"/>
                </a:ext>
              </a:extLst>
            </p:cNvPr>
            <p:cNvSpPr txBox="1"/>
            <p:nvPr/>
          </p:nvSpPr>
          <p:spPr>
            <a:xfrm>
              <a:off x="458307" y="5047617"/>
              <a:ext cx="344353" cy="251204"/>
            </a:xfrm>
            <a:prstGeom prst="rect">
              <a:avLst/>
            </a:prstGeom>
            <a:noFill/>
          </p:spPr>
          <p:txBody>
            <a:bodyPr wrap="none" lIns="0" tIns="0" rIns="0" bIns="0" rtlCol="0" anchor="t">
              <a:spAutoFit/>
            </a:bodyPr>
            <a:lstStyle/>
            <a:p>
              <a:pPr algn="ctr" defTabSz="950380">
                <a:defRPr/>
              </a:pPr>
              <a:r>
                <a:rPr lang="en-US" sz="832" b="1" kern="0">
                  <a:solidFill>
                    <a:prstClr val="white"/>
                  </a:solidFill>
                  <a:latin typeface="Calibri" panose="020F0502020204030204"/>
                  <a:ea typeface="MS PGothic" charset="0"/>
                </a:rPr>
                <a:t>PCs/</a:t>
              </a:r>
              <a:br>
                <a:rPr lang="en-US" sz="832" b="1" kern="0">
                  <a:solidFill>
                    <a:prstClr val="white"/>
                  </a:solidFill>
                  <a:latin typeface="Calibri" panose="020F0502020204030204"/>
                  <a:ea typeface="MS PGothic" charset="0"/>
                </a:rPr>
              </a:br>
              <a:r>
                <a:rPr lang="en-US" sz="832" b="1" kern="0">
                  <a:solidFill>
                    <a:prstClr val="white"/>
                  </a:solidFill>
                  <a:latin typeface="Calibri" panose="020F0502020204030204"/>
                  <a:ea typeface="MS PGothic" charset="0"/>
                </a:rPr>
                <a:t>Laptops</a:t>
              </a:r>
            </a:p>
          </p:txBody>
        </p:sp>
        <p:grpSp>
          <p:nvGrpSpPr>
            <p:cNvPr id="37" name="Group 36">
              <a:extLst>
                <a:ext uri="{FF2B5EF4-FFF2-40B4-BE49-F238E27FC236}">
                  <a16:creationId xmlns:a16="http://schemas.microsoft.com/office/drawing/2014/main" id="{31890B39-4956-4F07-898C-6233CF757266}"/>
                </a:ext>
              </a:extLst>
            </p:cNvPr>
            <p:cNvGrpSpPr>
              <a:grpSpLocks noChangeAspect="1"/>
            </p:cNvGrpSpPr>
            <p:nvPr/>
          </p:nvGrpSpPr>
          <p:grpSpPr>
            <a:xfrm>
              <a:off x="506455" y="4816703"/>
              <a:ext cx="248061" cy="181352"/>
              <a:chOff x="2043410" y="2952873"/>
              <a:chExt cx="666391" cy="465858"/>
            </a:xfrm>
          </p:grpSpPr>
          <p:sp>
            <p:nvSpPr>
              <p:cNvPr id="38" name="Round Same Side Corner Rectangle 11">
                <a:extLst>
                  <a:ext uri="{FF2B5EF4-FFF2-40B4-BE49-F238E27FC236}">
                    <a16:creationId xmlns:a16="http://schemas.microsoft.com/office/drawing/2014/main" id="{0AAC5199-1E6D-4C9C-8B61-1A6A0D62001B}"/>
                  </a:ext>
                </a:extLst>
              </p:cNvPr>
              <p:cNvSpPr/>
              <p:nvPr/>
            </p:nvSpPr>
            <p:spPr>
              <a:xfrm>
                <a:off x="2094347" y="2952873"/>
                <a:ext cx="564521" cy="361773"/>
              </a:xfrm>
              <a:custGeom>
                <a:avLst/>
                <a:gdLst/>
                <a:ahLst/>
                <a:cxnLst/>
                <a:rect l="l" t="t" r="r" b="b"/>
                <a:pathLst>
                  <a:path w="564520" h="361776">
                    <a:moveTo>
                      <a:pt x="21117" y="19360"/>
                    </a:moveTo>
                    <a:lnTo>
                      <a:pt x="21117" y="345592"/>
                    </a:lnTo>
                    <a:lnTo>
                      <a:pt x="543404" y="345592"/>
                    </a:lnTo>
                    <a:lnTo>
                      <a:pt x="543404" y="19360"/>
                    </a:lnTo>
                    <a:close/>
                    <a:moveTo>
                      <a:pt x="17539" y="0"/>
                    </a:moveTo>
                    <a:lnTo>
                      <a:pt x="546981" y="0"/>
                    </a:lnTo>
                    <a:cubicBezTo>
                      <a:pt x="556668" y="0"/>
                      <a:pt x="564520" y="7852"/>
                      <a:pt x="564520" y="17539"/>
                    </a:cubicBezTo>
                    <a:lnTo>
                      <a:pt x="564520" y="361776"/>
                    </a:lnTo>
                    <a:lnTo>
                      <a:pt x="0" y="361776"/>
                    </a:lnTo>
                    <a:lnTo>
                      <a:pt x="0" y="17539"/>
                    </a:lnTo>
                    <a:cubicBezTo>
                      <a:pt x="0" y="7852"/>
                      <a:pt x="7852" y="0"/>
                      <a:pt x="17539" y="0"/>
                    </a:cubicBezTo>
                    <a:close/>
                  </a:path>
                </a:pathLst>
              </a:custGeom>
              <a:solidFill>
                <a:srgbClr val="FFFFFF"/>
              </a:solidFill>
              <a:ln w="25400" cap="flat" cmpd="sng" algn="ctr">
                <a:noFill/>
                <a:prstDash val="solid"/>
              </a:ln>
              <a:effectLst/>
            </p:spPr>
            <p:txBody>
              <a:bodyPr rtlCol="0" anchor="ctr"/>
              <a:lstStyle/>
              <a:p>
                <a:pPr algn="ctr" defTabSz="950603">
                  <a:defRPr/>
                </a:pPr>
                <a:endParaRPr lang="en-US" sz="832" kern="0">
                  <a:solidFill>
                    <a:sysClr val="window" lastClr="FFFFFF"/>
                  </a:solidFill>
                  <a:latin typeface="Calibri" panose="020F0502020204030204"/>
                  <a:ea typeface="MS PGothic" charset="0"/>
                </a:endParaRPr>
              </a:p>
            </p:txBody>
          </p:sp>
          <p:sp>
            <p:nvSpPr>
              <p:cNvPr id="39" name="Trapezoid 12">
                <a:extLst>
                  <a:ext uri="{FF2B5EF4-FFF2-40B4-BE49-F238E27FC236}">
                    <a16:creationId xmlns:a16="http://schemas.microsoft.com/office/drawing/2014/main" id="{287BE3DE-775A-4759-BB42-11E385CEF5D2}"/>
                  </a:ext>
                </a:extLst>
              </p:cNvPr>
              <p:cNvSpPr/>
              <p:nvPr/>
            </p:nvSpPr>
            <p:spPr>
              <a:xfrm>
                <a:off x="2043410" y="3304287"/>
                <a:ext cx="666391" cy="84128"/>
              </a:xfrm>
              <a:custGeom>
                <a:avLst/>
                <a:gdLst/>
                <a:ahLst/>
                <a:cxnLst/>
                <a:rect l="l" t="t" r="r" b="b"/>
                <a:pathLst>
                  <a:path w="666391" h="84127">
                    <a:moveTo>
                      <a:pt x="257990" y="52557"/>
                    </a:moveTo>
                    <a:lnTo>
                      <a:pt x="241755" y="79989"/>
                    </a:lnTo>
                    <a:lnTo>
                      <a:pt x="424635" y="79989"/>
                    </a:lnTo>
                    <a:lnTo>
                      <a:pt x="408400" y="52557"/>
                    </a:lnTo>
                    <a:close/>
                    <a:moveTo>
                      <a:pt x="49787" y="0"/>
                    </a:moveTo>
                    <a:lnTo>
                      <a:pt x="616604" y="0"/>
                    </a:lnTo>
                    <a:lnTo>
                      <a:pt x="666391" y="84127"/>
                    </a:lnTo>
                    <a:lnTo>
                      <a:pt x="0" y="84127"/>
                    </a:lnTo>
                    <a:close/>
                  </a:path>
                </a:pathLst>
              </a:custGeom>
              <a:solidFill>
                <a:srgbClr val="FFFFFF"/>
              </a:solidFill>
              <a:ln w="25400" cap="flat" cmpd="sng" algn="ctr">
                <a:noFill/>
                <a:prstDash val="solid"/>
              </a:ln>
              <a:effectLst/>
            </p:spPr>
            <p:txBody>
              <a:bodyPr rtlCol="0" anchor="ctr"/>
              <a:lstStyle/>
              <a:p>
                <a:pPr algn="ctr" defTabSz="950603">
                  <a:defRPr/>
                </a:pPr>
                <a:endParaRPr lang="en-US" sz="832" kern="0">
                  <a:solidFill>
                    <a:sysClr val="window" lastClr="FFFFFF"/>
                  </a:solidFill>
                  <a:latin typeface="Calibri" panose="020F0502020204030204"/>
                  <a:ea typeface="MS PGothic" charset="0"/>
                </a:endParaRPr>
              </a:p>
            </p:txBody>
          </p:sp>
          <p:sp>
            <p:nvSpPr>
              <p:cNvPr id="40" name="Rectangle 39">
                <a:extLst>
                  <a:ext uri="{FF2B5EF4-FFF2-40B4-BE49-F238E27FC236}">
                    <a16:creationId xmlns:a16="http://schemas.microsoft.com/office/drawing/2014/main" id="{B9E14772-EC3B-4167-8485-12D5BB26A2E1}"/>
                  </a:ext>
                </a:extLst>
              </p:cNvPr>
              <p:cNvSpPr/>
              <p:nvPr/>
            </p:nvSpPr>
            <p:spPr>
              <a:xfrm>
                <a:off x="2043710" y="3391300"/>
                <a:ext cx="665797" cy="27431"/>
              </a:xfrm>
              <a:prstGeom prst="rect">
                <a:avLst/>
              </a:prstGeom>
              <a:solidFill>
                <a:srgbClr val="FFFFFF"/>
              </a:solidFill>
              <a:ln w="25400" cap="flat" cmpd="sng" algn="ctr">
                <a:noFill/>
                <a:prstDash val="solid"/>
              </a:ln>
              <a:effectLst/>
            </p:spPr>
            <p:txBody>
              <a:bodyPr rtlCol="0" anchor="ctr"/>
              <a:lstStyle/>
              <a:p>
                <a:pPr algn="ctr" defTabSz="950603">
                  <a:defRPr/>
                </a:pPr>
                <a:endParaRPr lang="en-US" sz="832" kern="0">
                  <a:solidFill>
                    <a:sysClr val="window" lastClr="FFFFFF"/>
                  </a:solidFill>
                  <a:latin typeface="Calibri" panose="020F0502020204030204"/>
                  <a:ea typeface="MS PGothic" charset="0"/>
                </a:endParaRPr>
              </a:p>
            </p:txBody>
          </p:sp>
        </p:grpSp>
      </p:grpSp>
      <p:grpSp>
        <p:nvGrpSpPr>
          <p:cNvPr id="45" name="Group 44">
            <a:extLst>
              <a:ext uri="{FF2B5EF4-FFF2-40B4-BE49-F238E27FC236}">
                <a16:creationId xmlns:a16="http://schemas.microsoft.com/office/drawing/2014/main" id="{435FEA57-4656-4A70-9D99-FB9A5A3E88AC}"/>
              </a:ext>
            </a:extLst>
          </p:cNvPr>
          <p:cNvGrpSpPr/>
          <p:nvPr/>
        </p:nvGrpSpPr>
        <p:grpSpPr>
          <a:xfrm>
            <a:off x="2909143" y="4435712"/>
            <a:ext cx="335158" cy="531236"/>
            <a:chOff x="2679323" y="4229992"/>
            <a:chExt cx="322339" cy="510918"/>
          </a:xfrm>
        </p:grpSpPr>
        <p:sp>
          <p:nvSpPr>
            <p:cNvPr id="43" name="Rectangle 42">
              <a:extLst>
                <a:ext uri="{FF2B5EF4-FFF2-40B4-BE49-F238E27FC236}">
                  <a16:creationId xmlns:a16="http://schemas.microsoft.com/office/drawing/2014/main" id="{5F8020DC-32B2-4C89-98F2-74D97BEB561E}"/>
                </a:ext>
              </a:extLst>
            </p:cNvPr>
            <p:cNvSpPr/>
            <p:nvPr/>
          </p:nvSpPr>
          <p:spPr bwMode="auto">
            <a:xfrm>
              <a:off x="2679323" y="4615308"/>
              <a:ext cx="322339" cy="125602"/>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algn="ctr" defTabSz="969484">
                <a:defRPr/>
              </a:pPr>
              <a:r>
                <a:rPr lang="en-US" sz="832" b="1" kern="0">
                  <a:solidFill>
                    <a:prstClr val="white"/>
                  </a:solidFill>
                  <a:latin typeface="Calibri" panose="020F0502020204030204"/>
                  <a:ea typeface="Segoe UI" pitchFamily="34" charset="0"/>
                  <a:cs typeface="Segoe UI" pitchFamily="34" charset="0"/>
                </a:rPr>
                <a:t>Servers</a:t>
              </a:r>
            </a:p>
          </p:txBody>
        </p:sp>
        <p:pic>
          <p:nvPicPr>
            <p:cNvPr id="44" name="Picture 2" descr="\\MAGNUM\Projects\Microsoft\Cloud Power FY12\Design\ICONS_PNG\Next_Gen_Application.png">
              <a:extLst>
                <a:ext uri="{FF2B5EF4-FFF2-40B4-BE49-F238E27FC236}">
                  <a16:creationId xmlns:a16="http://schemas.microsoft.com/office/drawing/2014/main" id="{D2E8FB9F-245C-4529-AA5B-9952849D377E}"/>
                </a:ext>
              </a:extLst>
            </p:cNvPr>
            <p:cNvPicPr>
              <a:picLocks noChangeAspect="1" noChangeArrowheads="1"/>
            </p:cNvPicPr>
            <p:nvPr/>
          </p:nvPicPr>
          <p:blipFill rotWithShape="1">
            <a:blip r:embed="rId6" cstate="print">
              <a:lum bright="100000"/>
              <a:extLst>
                <a:ext uri="{28A0092B-C50C-407E-A947-70E740481C1C}">
                  <a14:useLocalDpi xmlns:a14="http://schemas.microsoft.com/office/drawing/2010/main" val="0"/>
                </a:ext>
              </a:extLst>
            </a:blip>
            <a:srcRect/>
            <a:stretch/>
          </p:blipFill>
          <p:spPr bwMode="auto">
            <a:xfrm>
              <a:off x="2687925" y="4229992"/>
              <a:ext cx="305131" cy="340278"/>
            </a:xfrm>
            <a:prstGeom prst="rect">
              <a:avLst/>
            </a:prstGeom>
            <a:noFill/>
          </p:spPr>
        </p:pic>
      </p:grpSp>
      <p:grpSp>
        <p:nvGrpSpPr>
          <p:cNvPr id="49" name="Group 48">
            <a:extLst>
              <a:ext uri="{FF2B5EF4-FFF2-40B4-BE49-F238E27FC236}">
                <a16:creationId xmlns:a16="http://schemas.microsoft.com/office/drawing/2014/main" id="{EFDD1606-3FA1-4EA3-831F-17CB07BD1D89}"/>
              </a:ext>
            </a:extLst>
          </p:cNvPr>
          <p:cNvGrpSpPr/>
          <p:nvPr/>
        </p:nvGrpSpPr>
        <p:grpSpPr>
          <a:xfrm>
            <a:off x="3139621" y="5085641"/>
            <a:ext cx="315539" cy="527239"/>
            <a:chOff x="2988499" y="5716656"/>
            <a:chExt cx="303468" cy="507072"/>
          </a:xfrm>
        </p:grpSpPr>
        <p:sp>
          <p:nvSpPr>
            <p:cNvPr id="47" name="Rectangle 46">
              <a:extLst>
                <a:ext uri="{FF2B5EF4-FFF2-40B4-BE49-F238E27FC236}">
                  <a16:creationId xmlns:a16="http://schemas.microsoft.com/office/drawing/2014/main" id="{138C4439-0D39-4222-B5BB-7125499E9BF6}"/>
                </a:ext>
              </a:extLst>
            </p:cNvPr>
            <p:cNvSpPr/>
            <p:nvPr/>
          </p:nvSpPr>
          <p:spPr bwMode="auto">
            <a:xfrm>
              <a:off x="2988499" y="5972524"/>
              <a:ext cx="303468" cy="25120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algn="ctr" defTabSz="969042">
                <a:defRPr/>
              </a:pPr>
              <a:r>
                <a:rPr lang="en-US" sz="832" b="1" kern="0">
                  <a:solidFill>
                    <a:prstClr val="white"/>
                  </a:solidFill>
                  <a:latin typeface="Calibri" panose="020F0502020204030204"/>
                  <a:ea typeface="Segoe UI" pitchFamily="34" charset="0"/>
                  <a:cs typeface="Segoe UI" pitchFamily="34" charset="0"/>
                </a:rPr>
                <a:t>Digital </a:t>
              </a:r>
              <a:br>
                <a:rPr lang="en-US" sz="832" b="1" kern="0">
                  <a:solidFill>
                    <a:prstClr val="white"/>
                  </a:solidFill>
                  <a:latin typeface="Calibri" panose="020F0502020204030204"/>
                  <a:ea typeface="Segoe UI" pitchFamily="34" charset="0"/>
                  <a:cs typeface="Segoe UI" pitchFamily="34" charset="0"/>
                </a:rPr>
              </a:br>
              <a:r>
                <a:rPr lang="en-US" sz="832" b="1" kern="0">
                  <a:solidFill>
                    <a:prstClr val="white"/>
                  </a:solidFill>
                  <a:latin typeface="Calibri" panose="020F0502020204030204"/>
                  <a:ea typeface="Segoe UI" pitchFamily="34" charset="0"/>
                  <a:cs typeface="Segoe UI" pitchFamily="34" charset="0"/>
                </a:rPr>
                <a:t>Signs</a:t>
              </a:r>
            </a:p>
          </p:txBody>
        </p:sp>
        <p:sp>
          <p:nvSpPr>
            <p:cNvPr id="48" name="Rounded Rectangle 94">
              <a:extLst>
                <a:ext uri="{FF2B5EF4-FFF2-40B4-BE49-F238E27FC236}">
                  <a16:creationId xmlns:a16="http://schemas.microsoft.com/office/drawing/2014/main" id="{9287283C-741B-481E-A8C8-75C5ABC3121F}"/>
                </a:ext>
              </a:extLst>
            </p:cNvPr>
            <p:cNvSpPr>
              <a:spLocks noChangeAspect="1"/>
            </p:cNvSpPr>
            <p:nvPr/>
          </p:nvSpPr>
          <p:spPr bwMode="auto">
            <a:xfrm>
              <a:off x="3050965" y="5716656"/>
              <a:ext cx="178537" cy="208112"/>
            </a:xfrm>
            <a:custGeom>
              <a:avLst/>
              <a:gdLst/>
              <a:ahLst/>
              <a:cxnLst/>
              <a:rect l="l" t="t" r="r" b="b"/>
              <a:pathLst>
                <a:path w="3843338" h="4402366">
                  <a:moveTo>
                    <a:pt x="2974980" y="3679979"/>
                  </a:moveTo>
                  <a:cubicBezTo>
                    <a:pt x="2936403" y="3679979"/>
                    <a:pt x="2905130" y="3714726"/>
                    <a:pt x="2905130" y="3757589"/>
                  </a:cubicBezTo>
                  <a:cubicBezTo>
                    <a:pt x="2905130" y="3800452"/>
                    <a:pt x="2936403" y="3835199"/>
                    <a:pt x="2974980" y="3835199"/>
                  </a:cubicBezTo>
                  <a:lnTo>
                    <a:pt x="2987428" y="3835200"/>
                  </a:lnTo>
                  <a:cubicBezTo>
                    <a:pt x="3026005" y="3835200"/>
                    <a:pt x="3057278" y="3800453"/>
                    <a:pt x="3057278" y="3757589"/>
                  </a:cubicBezTo>
                  <a:lnTo>
                    <a:pt x="3057279" y="3757589"/>
                  </a:lnTo>
                  <a:cubicBezTo>
                    <a:pt x="3057279" y="3714726"/>
                    <a:pt x="3026006" y="3679979"/>
                    <a:pt x="2987429" y="3679979"/>
                  </a:cubicBezTo>
                  <a:close/>
                  <a:moveTo>
                    <a:pt x="2766049" y="3679979"/>
                  </a:moveTo>
                  <a:cubicBezTo>
                    <a:pt x="2727472" y="3679979"/>
                    <a:pt x="2696199" y="3714726"/>
                    <a:pt x="2696199" y="3757589"/>
                  </a:cubicBezTo>
                  <a:cubicBezTo>
                    <a:pt x="2696199" y="3800452"/>
                    <a:pt x="2727472" y="3835199"/>
                    <a:pt x="2766049" y="3835199"/>
                  </a:cubicBezTo>
                  <a:lnTo>
                    <a:pt x="2779639" y="3835200"/>
                  </a:lnTo>
                  <a:cubicBezTo>
                    <a:pt x="2818216" y="3835200"/>
                    <a:pt x="2849489" y="3800453"/>
                    <a:pt x="2849489" y="3757589"/>
                  </a:cubicBezTo>
                  <a:lnTo>
                    <a:pt x="2849490" y="3757589"/>
                  </a:lnTo>
                  <a:cubicBezTo>
                    <a:pt x="2849490" y="3714726"/>
                    <a:pt x="2818217" y="3679979"/>
                    <a:pt x="2779640" y="3679979"/>
                  </a:cubicBezTo>
                  <a:close/>
                  <a:moveTo>
                    <a:pt x="2239716" y="3679979"/>
                  </a:moveTo>
                  <a:cubicBezTo>
                    <a:pt x="2201139" y="3679979"/>
                    <a:pt x="2169866" y="3714726"/>
                    <a:pt x="2169866" y="3757589"/>
                  </a:cubicBezTo>
                  <a:cubicBezTo>
                    <a:pt x="2169866" y="3800452"/>
                    <a:pt x="2201139" y="3835199"/>
                    <a:pt x="2239716" y="3835199"/>
                  </a:cubicBezTo>
                  <a:lnTo>
                    <a:pt x="2570709" y="3835200"/>
                  </a:lnTo>
                  <a:cubicBezTo>
                    <a:pt x="2609286" y="3835200"/>
                    <a:pt x="2640559" y="3800453"/>
                    <a:pt x="2640559" y="3757589"/>
                  </a:cubicBezTo>
                  <a:lnTo>
                    <a:pt x="2640560" y="3757589"/>
                  </a:lnTo>
                  <a:cubicBezTo>
                    <a:pt x="2640560" y="3714726"/>
                    <a:pt x="2609287" y="3679979"/>
                    <a:pt x="2570710" y="3679979"/>
                  </a:cubicBezTo>
                  <a:close/>
                  <a:moveTo>
                    <a:pt x="588168" y="332699"/>
                  </a:moveTo>
                  <a:lnTo>
                    <a:pt x="588168" y="3490051"/>
                  </a:lnTo>
                  <a:lnTo>
                    <a:pt x="3255168" y="3490051"/>
                  </a:lnTo>
                  <a:lnTo>
                    <a:pt x="3255168" y="332699"/>
                  </a:lnTo>
                  <a:close/>
                  <a:moveTo>
                    <a:pt x="423466" y="0"/>
                  </a:moveTo>
                  <a:lnTo>
                    <a:pt x="3419873" y="0"/>
                  </a:lnTo>
                  <a:cubicBezTo>
                    <a:pt x="3494314" y="0"/>
                    <a:pt x="3554660" y="67051"/>
                    <a:pt x="3554660" y="149763"/>
                  </a:cubicBezTo>
                  <a:lnTo>
                    <a:pt x="3554660" y="3910698"/>
                  </a:lnTo>
                  <a:cubicBezTo>
                    <a:pt x="3554660" y="3993410"/>
                    <a:pt x="3494314" y="4060461"/>
                    <a:pt x="3419873" y="4060461"/>
                  </a:cubicBezTo>
                  <a:lnTo>
                    <a:pt x="2251861" y="4060461"/>
                  </a:lnTo>
                  <a:lnTo>
                    <a:pt x="2251861" y="4206670"/>
                  </a:lnTo>
                  <a:lnTo>
                    <a:pt x="3553070" y="4206670"/>
                  </a:lnTo>
                  <a:cubicBezTo>
                    <a:pt x="3610378" y="4206670"/>
                    <a:pt x="3656836" y="4171150"/>
                    <a:pt x="3656836" y="4127335"/>
                  </a:cubicBezTo>
                  <a:lnTo>
                    <a:pt x="3656836" y="3926364"/>
                  </a:lnTo>
                  <a:lnTo>
                    <a:pt x="3739572" y="3926364"/>
                  </a:lnTo>
                  <a:cubicBezTo>
                    <a:pt x="3796880" y="3926364"/>
                    <a:pt x="3843338" y="3961884"/>
                    <a:pt x="3843338" y="4005699"/>
                  </a:cubicBezTo>
                  <a:lnTo>
                    <a:pt x="3843338" y="4323031"/>
                  </a:lnTo>
                  <a:cubicBezTo>
                    <a:pt x="3843338" y="4366846"/>
                    <a:pt x="3796880" y="4402366"/>
                    <a:pt x="3739572" y="4402366"/>
                  </a:cubicBezTo>
                  <a:lnTo>
                    <a:pt x="103766" y="4402366"/>
                  </a:lnTo>
                  <a:cubicBezTo>
                    <a:pt x="46458" y="4402366"/>
                    <a:pt x="0" y="4366846"/>
                    <a:pt x="0" y="4323031"/>
                  </a:cubicBezTo>
                  <a:lnTo>
                    <a:pt x="0" y="4005699"/>
                  </a:lnTo>
                  <a:cubicBezTo>
                    <a:pt x="0" y="3961884"/>
                    <a:pt x="46458" y="3926364"/>
                    <a:pt x="103766" y="3926364"/>
                  </a:cubicBezTo>
                  <a:lnTo>
                    <a:pt x="186502" y="3926364"/>
                  </a:lnTo>
                  <a:lnTo>
                    <a:pt x="186502" y="4127335"/>
                  </a:lnTo>
                  <a:cubicBezTo>
                    <a:pt x="186502" y="4171150"/>
                    <a:pt x="232960" y="4206670"/>
                    <a:pt x="290268" y="4206670"/>
                  </a:cubicBezTo>
                  <a:lnTo>
                    <a:pt x="1591477" y="4206670"/>
                  </a:lnTo>
                  <a:lnTo>
                    <a:pt x="1591477" y="4060461"/>
                  </a:lnTo>
                  <a:lnTo>
                    <a:pt x="423466" y="4060461"/>
                  </a:lnTo>
                  <a:cubicBezTo>
                    <a:pt x="349025" y="4060461"/>
                    <a:pt x="288679" y="3993410"/>
                    <a:pt x="288679" y="3910698"/>
                  </a:cubicBezTo>
                  <a:lnTo>
                    <a:pt x="288679" y="149763"/>
                  </a:lnTo>
                  <a:cubicBezTo>
                    <a:pt x="288679" y="67051"/>
                    <a:pt x="349025" y="0"/>
                    <a:pt x="4234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5063" tIns="47531" rIns="47531" bIns="95063" numCol="1" spcCol="0" rtlCol="0" fromWordArt="0" anchor="b" anchorCtr="0" forceAA="0" compatLnSpc="1">
              <a:prstTxWarp prst="textNoShape">
                <a:avLst/>
              </a:prstTxWarp>
              <a:noAutofit/>
            </a:bodyPr>
            <a:lstStyle/>
            <a:p>
              <a:pPr algn="ctr" defTabSz="950106">
                <a:defRPr/>
              </a:pPr>
              <a:endParaRPr lang="en-US" sz="832" kern="0"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grpSp>
      <p:grpSp>
        <p:nvGrpSpPr>
          <p:cNvPr id="53" name="Group 52">
            <a:extLst>
              <a:ext uri="{FF2B5EF4-FFF2-40B4-BE49-F238E27FC236}">
                <a16:creationId xmlns:a16="http://schemas.microsoft.com/office/drawing/2014/main" id="{6AF7723F-2F23-4BD2-9D28-11A56C7544BD}"/>
              </a:ext>
            </a:extLst>
          </p:cNvPr>
          <p:cNvGrpSpPr/>
          <p:nvPr/>
        </p:nvGrpSpPr>
        <p:grpSpPr>
          <a:xfrm>
            <a:off x="1206233" y="5414514"/>
            <a:ext cx="495379" cy="551251"/>
            <a:chOff x="4667793" y="5693563"/>
            <a:chExt cx="476434" cy="530165"/>
          </a:xfrm>
        </p:grpSpPr>
        <p:sp>
          <p:nvSpPr>
            <p:cNvPr id="51" name="Rectangle 50">
              <a:extLst>
                <a:ext uri="{FF2B5EF4-FFF2-40B4-BE49-F238E27FC236}">
                  <a16:creationId xmlns:a16="http://schemas.microsoft.com/office/drawing/2014/main" id="{21E7240C-DA78-47C0-BFDF-31607FCB4D04}"/>
                </a:ext>
              </a:extLst>
            </p:cNvPr>
            <p:cNvSpPr/>
            <p:nvPr/>
          </p:nvSpPr>
          <p:spPr>
            <a:xfrm>
              <a:off x="4667793" y="5972524"/>
              <a:ext cx="476434" cy="251204"/>
            </a:xfrm>
            <a:prstGeom prst="rect">
              <a:avLst/>
            </a:prstGeom>
            <a:noFill/>
            <a:ln w="25400" cap="flat" cmpd="sng" algn="ctr">
              <a:noFill/>
              <a:prstDash val="solid"/>
              <a:miter lim="800000"/>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txBody>
            <a:bodyPr wrap="none" lIns="0" tIns="0" rIns="0" bIns="0" rtlCol="0" anchor="t">
              <a:spAutoFit/>
            </a:bodyPr>
            <a:lstStyle>
              <a:defPPr>
                <a:defRPr lang="en-US"/>
              </a:defPPr>
              <a:lvl1pPr marL="0" algn="l" defTabSz="686047" rtl="0" eaLnBrk="1" latinLnBrk="0" hangingPunct="1">
                <a:defRPr sz="1400" kern="1200">
                  <a:solidFill>
                    <a:schemeClr val="lt1"/>
                  </a:solidFill>
                  <a:latin typeface="+mn-lt"/>
                  <a:ea typeface="+mn-ea"/>
                  <a:cs typeface="+mn-cs"/>
                </a:defRPr>
              </a:lvl1pPr>
              <a:lvl2pPr marL="343024" algn="l" defTabSz="686047" rtl="0" eaLnBrk="1" latinLnBrk="0" hangingPunct="1">
                <a:defRPr sz="1400" kern="1200">
                  <a:solidFill>
                    <a:schemeClr val="lt1"/>
                  </a:solidFill>
                  <a:latin typeface="+mn-lt"/>
                  <a:ea typeface="+mn-ea"/>
                  <a:cs typeface="+mn-cs"/>
                </a:defRPr>
              </a:lvl2pPr>
              <a:lvl3pPr marL="686047" algn="l" defTabSz="686047" rtl="0" eaLnBrk="1" latinLnBrk="0" hangingPunct="1">
                <a:defRPr sz="1400" kern="1200">
                  <a:solidFill>
                    <a:schemeClr val="lt1"/>
                  </a:solidFill>
                  <a:latin typeface="+mn-lt"/>
                  <a:ea typeface="+mn-ea"/>
                  <a:cs typeface="+mn-cs"/>
                </a:defRPr>
              </a:lvl3pPr>
              <a:lvl4pPr marL="1029070" algn="l" defTabSz="686047" rtl="0" eaLnBrk="1" latinLnBrk="0" hangingPunct="1">
                <a:defRPr sz="1400" kern="1200">
                  <a:solidFill>
                    <a:schemeClr val="lt1"/>
                  </a:solidFill>
                  <a:latin typeface="+mn-lt"/>
                  <a:ea typeface="+mn-ea"/>
                  <a:cs typeface="+mn-cs"/>
                </a:defRPr>
              </a:lvl4pPr>
              <a:lvl5pPr marL="1372094" algn="l" defTabSz="686047" rtl="0" eaLnBrk="1" latinLnBrk="0" hangingPunct="1">
                <a:defRPr sz="1400" kern="1200">
                  <a:solidFill>
                    <a:schemeClr val="lt1"/>
                  </a:solidFill>
                  <a:latin typeface="+mn-lt"/>
                  <a:ea typeface="+mn-ea"/>
                  <a:cs typeface="+mn-cs"/>
                </a:defRPr>
              </a:lvl5pPr>
              <a:lvl6pPr marL="1715118" algn="l" defTabSz="686047" rtl="0" eaLnBrk="1" latinLnBrk="0" hangingPunct="1">
                <a:defRPr sz="1400" kern="1200">
                  <a:solidFill>
                    <a:schemeClr val="lt1"/>
                  </a:solidFill>
                  <a:latin typeface="+mn-lt"/>
                  <a:ea typeface="+mn-ea"/>
                  <a:cs typeface="+mn-cs"/>
                </a:defRPr>
              </a:lvl6pPr>
              <a:lvl7pPr marL="2058140" algn="l" defTabSz="686047" rtl="0" eaLnBrk="1" latinLnBrk="0" hangingPunct="1">
                <a:defRPr sz="1400" kern="1200">
                  <a:solidFill>
                    <a:schemeClr val="lt1"/>
                  </a:solidFill>
                  <a:latin typeface="+mn-lt"/>
                  <a:ea typeface="+mn-ea"/>
                  <a:cs typeface="+mn-cs"/>
                </a:defRPr>
              </a:lvl7pPr>
              <a:lvl8pPr marL="2401164" algn="l" defTabSz="686047" rtl="0" eaLnBrk="1" latinLnBrk="0" hangingPunct="1">
                <a:defRPr sz="1400" kern="1200">
                  <a:solidFill>
                    <a:schemeClr val="lt1"/>
                  </a:solidFill>
                  <a:latin typeface="+mn-lt"/>
                  <a:ea typeface="+mn-ea"/>
                  <a:cs typeface="+mn-cs"/>
                </a:defRPr>
              </a:lvl8pPr>
              <a:lvl9pPr marL="2744188" algn="l" defTabSz="686047" rtl="0" eaLnBrk="1" latinLnBrk="0" hangingPunct="1">
                <a:defRPr sz="1400" kern="1200">
                  <a:solidFill>
                    <a:schemeClr val="lt1"/>
                  </a:solidFill>
                  <a:latin typeface="+mn-lt"/>
                  <a:ea typeface="+mn-ea"/>
                  <a:cs typeface="+mn-cs"/>
                </a:defRPr>
              </a:lvl9pPr>
            </a:lstStyle>
            <a:p>
              <a:pPr algn="ctr" defTabSz="712792">
                <a:defRPr/>
              </a:pPr>
              <a:r>
                <a:rPr lang="en-US" sz="832" b="1">
                  <a:solidFill>
                    <a:prstClr val="white"/>
                  </a:solidFill>
                  <a:latin typeface="Calibri" panose="020F0502020204030204"/>
                </a:rPr>
                <a:t>Diagnostic</a:t>
              </a:r>
              <a:br>
                <a:rPr lang="en-US" sz="832" b="1">
                  <a:solidFill>
                    <a:prstClr val="white"/>
                  </a:solidFill>
                  <a:latin typeface="Calibri" panose="020F0502020204030204"/>
                </a:rPr>
              </a:br>
              <a:r>
                <a:rPr lang="en-US" sz="832" b="1">
                  <a:solidFill>
                    <a:prstClr val="white"/>
                  </a:solidFill>
                  <a:latin typeface="Calibri" panose="020F0502020204030204"/>
                </a:rPr>
                <a:t>Equipment</a:t>
              </a:r>
            </a:p>
          </p:txBody>
        </p:sp>
        <p:sp>
          <p:nvSpPr>
            <p:cNvPr id="52" name="Freeform 83">
              <a:extLst>
                <a:ext uri="{FF2B5EF4-FFF2-40B4-BE49-F238E27FC236}">
                  <a16:creationId xmlns:a16="http://schemas.microsoft.com/office/drawing/2014/main" id="{ED173D95-34C2-488B-89AA-A6584CDB441F}"/>
                </a:ext>
              </a:extLst>
            </p:cNvPr>
            <p:cNvSpPr>
              <a:spLocks noChangeAspect="1" noEditPoints="1"/>
            </p:cNvSpPr>
            <p:nvPr/>
          </p:nvSpPr>
          <p:spPr bwMode="black">
            <a:xfrm>
              <a:off x="4801264" y="5693563"/>
              <a:ext cx="209490" cy="231204"/>
            </a:xfrm>
            <a:custGeom>
              <a:avLst/>
              <a:gdLst>
                <a:gd name="T0" fmla="*/ 502 w 2107"/>
                <a:gd name="T1" fmla="*/ 1162 h 2221"/>
                <a:gd name="T2" fmla="*/ 239 w 2107"/>
                <a:gd name="T3" fmla="*/ 2072 h 2221"/>
                <a:gd name="T4" fmla="*/ 1587 w 2107"/>
                <a:gd name="T5" fmla="*/ 1800 h 2221"/>
                <a:gd name="T6" fmla="*/ 1487 w 2107"/>
                <a:gd name="T7" fmla="*/ 1835 h 2221"/>
                <a:gd name="T8" fmla="*/ 1579 w 2107"/>
                <a:gd name="T9" fmla="*/ 1870 h 2221"/>
                <a:gd name="T10" fmla="*/ 1470 w 2107"/>
                <a:gd name="T11" fmla="*/ 1847 h 2221"/>
                <a:gd name="T12" fmla="*/ 983 w 2107"/>
                <a:gd name="T13" fmla="*/ 1837 h 2221"/>
                <a:gd name="T14" fmla="*/ 1062 w 2107"/>
                <a:gd name="T15" fmla="*/ 1872 h 2221"/>
                <a:gd name="T16" fmla="*/ 956 w 2107"/>
                <a:gd name="T17" fmla="*/ 1951 h 2221"/>
                <a:gd name="T18" fmla="*/ 1046 w 2107"/>
                <a:gd name="T19" fmla="*/ 1970 h 2221"/>
                <a:gd name="T20" fmla="*/ 820 w 2107"/>
                <a:gd name="T21" fmla="*/ 1872 h 2221"/>
                <a:gd name="T22" fmla="*/ 899 w 2107"/>
                <a:gd name="T23" fmla="*/ 1836 h 2221"/>
                <a:gd name="T24" fmla="*/ 841 w 2107"/>
                <a:gd name="T25" fmla="*/ 1886 h 2221"/>
                <a:gd name="T26" fmla="*/ 905 w 2107"/>
                <a:gd name="T27" fmla="*/ 1920 h 2221"/>
                <a:gd name="T28" fmla="*/ 882 w 2107"/>
                <a:gd name="T29" fmla="*/ 1971 h 2221"/>
                <a:gd name="T30" fmla="*/ 687 w 2107"/>
                <a:gd name="T31" fmla="*/ 1847 h 2221"/>
                <a:gd name="T32" fmla="*/ 780 w 2107"/>
                <a:gd name="T33" fmla="*/ 1844 h 2221"/>
                <a:gd name="T34" fmla="*/ 760 w 2107"/>
                <a:gd name="T35" fmla="*/ 1882 h 2221"/>
                <a:gd name="T36" fmla="*/ 703 w 2107"/>
                <a:gd name="T37" fmla="*/ 1912 h 2221"/>
                <a:gd name="T38" fmla="*/ 682 w 2107"/>
                <a:gd name="T39" fmla="*/ 1972 h 2221"/>
                <a:gd name="T40" fmla="*/ 647 w 2107"/>
                <a:gd name="T41" fmla="*/ 1928 h 2221"/>
                <a:gd name="T42" fmla="*/ 631 w 2107"/>
                <a:gd name="T43" fmla="*/ 1862 h 2221"/>
                <a:gd name="T44" fmla="*/ 545 w 2107"/>
                <a:gd name="T45" fmla="*/ 2017 h 2221"/>
                <a:gd name="T46" fmla="*/ 416 w 2107"/>
                <a:gd name="T47" fmla="*/ 2078 h 2221"/>
                <a:gd name="T48" fmla="*/ 435 w 2107"/>
                <a:gd name="T49" fmla="*/ 2014 h 2221"/>
                <a:gd name="T50" fmla="*/ 538 w 2107"/>
                <a:gd name="T51" fmla="*/ 2006 h 2221"/>
                <a:gd name="T52" fmla="*/ 520 w 2107"/>
                <a:gd name="T53" fmla="*/ 1973 h 2221"/>
                <a:gd name="T54" fmla="*/ 490 w 2107"/>
                <a:gd name="T55" fmla="*/ 1930 h 2221"/>
                <a:gd name="T56" fmla="*/ 587 w 2107"/>
                <a:gd name="T57" fmla="*/ 1913 h 2221"/>
                <a:gd name="T58" fmla="*/ 1055 w 2107"/>
                <a:gd name="T59" fmla="*/ 2071 h 2221"/>
                <a:gd name="T60" fmla="*/ 605 w 2107"/>
                <a:gd name="T61" fmla="*/ 2078 h 2221"/>
                <a:gd name="T62" fmla="*/ 613 w 2107"/>
                <a:gd name="T63" fmla="*/ 2010 h 2221"/>
                <a:gd name="T64" fmla="*/ 1046 w 2107"/>
                <a:gd name="T65" fmla="*/ 2003 h 2221"/>
                <a:gd name="T66" fmla="*/ 1113 w 2107"/>
                <a:gd name="T67" fmla="*/ 1877 h 2221"/>
                <a:gd name="T68" fmla="*/ 1176 w 2107"/>
                <a:gd name="T69" fmla="*/ 1835 h 2221"/>
                <a:gd name="T70" fmla="*/ 1137 w 2107"/>
                <a:gd name="T71" fmla="*/ 1885 h 2221"/>
                <a:gd name="T72" fmla="*/ 1115 w 2107"/>
                <a:gd name="T73" fmla="*/ 1926 h 2221"/>
                <a:gd name="T74" fmla="*/ 1215 w 2107"/>
                <a:gd name="T75" fmla="*/ 1968 h 2221"/>
                <a:gd name="T76" fmla="*/ 1135 w 2107"/>
                <a:gd name="T77" fmla="*/ 1970 h 2221"/>
                <a:gd name="T78" fmla="*/ 1146 w 2107"/>
                <a:gd name="T79" fmla="*/ 2075 h 2221"/>
                <a:gd name="T80" fmla="*/ 1122 w 2107"/>
                <a:gd name="T81" fmla="*/ 2019 h 2221"/>
                <a:gd name="T82" fmla="*/ 1139 w 2107"/>
                <a:gd name="T83" fmla="*/ 2003 h 2221"/>
                <a:gd name="T84" fmla="*/ 1217 w 2107"/>
                <a:gd name="T85" fmla="*/ 2003 h 2221"/>
                <a:gd name="T86" fmla="*/ 1337 w 2107"/>
                <a:gd name="T87" fmla="*/ 1868 h 2221"/>
                <a:gd name="T88" fmla="*/ 1411 w 2107"/>
                <a:gd name="T89" fmla="*/ 1838 h 2221"/>
                <a:gd name="T90" fmla="*/ 1425 w 2107"/>
                <a:gd name="T91" fmla="*/ 1883 h 2221"/>
                <a:gd name="T92" fmla="*/ 1359 w 2107"/>
                <a:gd name="T93" fmla="*/ 1927 h 2221"/>
                <a:gd name="T94" fmla="*/ 1476 w 2107"/>
                <a:gd name="T95" fmla="*/ 1956 h 2221"/>
                <a:gd name="T96" fmla="*/ 1461 w 2107"/>
                <a:gd name="T97" fmla="*/ 1970 h 2221"/>
                <a:gd name="T98" fmla="*/ 1511 w 2107"/>
                <a:gd name="T99" fmla="*/ 2075 h 2221"/>
                <a:gd name="T100" fmla="*/ 1393 w 2107"/>
                <a:gd name="T101" fmla="*/ 2019 h 2221"/>
                <a:gd name="T102" fmla="*/ 1475 w 2107"/>
                <a:gd name="T103" fmla="*/ 2001 h 2221"/>
                <a:gd name="T104" fmla="*/ 1681 w 2107"/>
                <a:gd name="T105" fmla="*/ 2018 h 2221"/>
                <a:gd name="T106" fmla="*/ 1623 w 2107"/>
                <a:gd name="T107" fmla="*/ 2075 h 2221"/>
                <a:gd name="T108" fmla="*/ 1639 w 2107"/>
                <a:gd name="T109" fmla="*/ 2000 h 2221"/>
                <a:gd name="T110" fmla="*/ 1630 w 2107"/>
                <a:gd name="T111" fmla="*/ 1969 h 2221"/>
                <a:gd name="T112" fmla="*/ 1532 w 2107"/>
                <a:gd name="T113" fmla="*/ 1910 h 2221"/>
                <a:gd name="T114" fmla="*/ 933 w 2107"/>
                <a:gd name="T115" fmla="*/ 1308 h 2221"/>
                <a:gd name="T116" fmla="*/ 9 w 2107"/>
                <a:gd name="T117" fmla="*/ 909 h 2221"/>
                <a:gd name="T118" fmla="*/ 413 w 2107"/>
                <a:gd name="T119" fmla="*/ 386 h 2221"/>
                <a:gd name="T120" fmla="*/ 1700 w 2107"/>
                <a:gd name="T121" fmla="*/ 556 h 2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107" h="2221">
                  <a:moveTo>
                    <a:pt x="2107" y="809"/>
                  </a:moveTo>
                  <a:cubicBezTo>
                    <a:pt x="2106" y="786"/>
                    <a:pt x="2103" y="764"/>
                    <a:pt x="2098" y="742"/>
                  </a:cubicBezTo>
                  <a:cubicBezTo>
                    <a:pt x="2098" y="745"/>
                    <a:pt x="2098" y="747"/>
                    <a:pt x="2098" y="749"/>
                  </a:cubicBezTo>
                  <a:cubicBezTo>
                    <a:pt x="2096" y="810"/>
                    <a:pt x="2076" y="869"/>
                    <a:pt x="2040" y="926"/>
                  </a:cubicBezTo>
                  <a:cubicBezTo>
                    <a:pt x="2018" y="961"/>
                    <a:pt x="1988" y="995"/>
                    <a:pt x="1953" y="1027"/>
                  </a:cubicBezTo>
                  <a:cubicBezTo>
                    <a:pt x="1918" y="1064"/>
                    <a:pt x="1873" y="1098"/>
                    <a:pt x="1819" y="1131"/>
                  </a:cubicBezTo>
                  <a:cubicBezTo>
                    <a:pt x="1777" y="1156"/>
                    <a:pt x="1731" y="1178"/>
                    <a:pt x="1682" y="1198"/>
                  </a:cubicBezTo>
                  <a:cubicBezTo>
                    <a:pt x="1682" y="1061"/>
                    <a:pt x="1682" y="1061"/>
                    <a:pt x="1682" y="1061"/>
                  </a:cubicBezTo>
                  <a:cubicBezTo>
                    <a:pt x="1682" y="1059"/>
                    <a:pt x="1682" y="1058"/>
                    <a:pt x="1682" y="1056"/>
                  </a:cubicBezTo>
                  <a:cubicBezTo>
                    <a:pt x="1680" y="988"/>
                    <a:pt x="1624" y="933"/>
                    <a:pt x="1554" y="933"/>
                  </a:cubicBezTo>
                  <a:cubicBezTo>
                    <a:pt x="555" y="933"/>
                    <a:pt x="555" y="933"/>
                    <a:pt x="555" y="933"/>
                  </a:cubicBezTo>
                  <a:cubicBezTo>
                    <a:pt x="484" y="933"/>
                    <a:pt x="426" y="990"/>
                    <a:pt x="426" y="1061"/>
                  </a:cubicBezTo>
                  <a:cubicBezTo>
                    <a:pt x="426" y="1141"/>
                    <a:pt x="426" y="1141"/>
                    <a:pt x="426" y="1141"/>
                  </a:cubicBezTo>
                  <a:cubicBezTo>
                    <a:pt x="430" y="1142"/>
                    <a:pt x="430" y="1142"/>
                    <a:pt x="430" y="1142"/>
                  </a:cubicBezTo>
                  <a:cubicBezTo>
                    <a:pt x="430" y="1143"/>
                    <a:pt x="459" y="1152"/>
                    <a:pt x="502" y="1162"/>
                  </a:cubicBezTo>
                  <a:cubicBezTo>
                    <a:pt x="502" y="1069"/>
                    <a:pt x="502" y="1069"/>
                    <a:pt x="502" y="1069"/>
                  </a:cubicBezTo>
                  <a:cubicBezTo>
                    <a:pt x="502" y="1032"/>
                    <a:pt x="531" y="1003"/>
                    <a:pt x="568" y="1003"/>
                  </a:cubicBezTo>
                  <a:cubicBezTo>
                    <a:pt x="1541" y="1003"/>
                    <a:pt x="1541" y="1003"/>
                    <a:pt x="1541" y="1003"/>
                  </a:cubicBezTo>
                  <a:cubicBezTo>
                    <a:pt x="1577" y="1003"/>
                    <a:pt x="1607" y="1032"/>
                    <a:pt x="1607" y="1069"/>
                  </a:cubicBezTo>
                  <a:cubicBezTo>
                    <a:pt x="1607" y="1668"/>
                    <a:pt x="1607" y="1668"/>
                    <a:pt x="1607" y="1668"/>
                  </a:cubicBezTo>
                  <a:cubicBezTo>
                    <a:pt x="1607" y="1704"/>
                    <a:pt x="1577" y="1734"/>
                    <a:pt x="1541" y="1734"/>
                  </a:cubicBezTo>
                  <a:cubicBezTo>
                    <a:pt x="568" y="1734"/>
                    <a:pt x="568" y="1734"/>
                    <a:pt x="568" y="1734"/>
                  </a:cubicBezTo>
                  <a:cubicBezTo>
                    <a:pt x="531" y="1734"/>
                    <a:pt x="502" y="1704"/>
                    <a:pt x="502" y="1668"/>
                  </a:cubicBezTo>
                  <a:cubicBezTo>
                    <a:pt x="502" y="1541"/>
                    <a:pt x="502" y="1541"/>
                    <a:pt x="502" y="1541"/>
                  </a:cubicBezTo>
                  <a:cubicBezTo>
                    <a:pt x="476" y="1535"/>
                    <a:pt x="451" y="1528"/>
                    <a:pt x="426" y="1520"/>
                  </a:cubicBezTo>
                  <a:cubicBezTo>
                    <a:pt x="426" y="1676"/>
                    <a:pt x="426" y="1676"/>
                    <a:pt x="426" y="1676"/>
                  </a:cubicBezTo>
                  <a:cubicBezTo>
                    <a:pt x="426" y="1736"/>
                    <a:pt x="467" y="1786"/>
                    <a:pt x="523" y="1800"/>
                  </a:cubicBezTo>
                  <a:cubicBezTo>
                    <a:pt x="491" y="1802"/>
                    <a:pt x="456" y="1813"/>
                    <a:pt x="435" y="1837"/>
                  </a:cubicBezTo>
                  <a:cubicBezTo>
                    <a:pt x="419" y="1857"/>
                    <a:pt x="403" y="1876"/>
                    <a:pt x="387" y="1895"/>
                  </a:cubicBezTo>
                  <a:cubicBezTo>
                    <a:pt x="337" y="1954"/>
                    <a:pt x="288" y="2013"/>
                    <a:pt x="239" y="2072"/>
                  </a:cubicBezTo>
                  <a:cubicBezTo>
                    <a:pt x="227" y="2086"/>
                    <a:pt x="203" y="2107"/>
                    <a:pt x="203" y="2127"/>
                  </a:cubicBezTo>
                  <a:cubicBezTo>
                    <a:pt x="203" y="2183"/>
                    <a:pt x="203" y="2183"/>
                    <a:pt x="203" y="2183"/>
                  </a:cubicBezTo>
                  <a:cubicBezTo>
                    <a:pt x="204" y="2190"/>
                    <a:pt x="206" y="2197"/>
                    <a:pt x="209" y="2202"/>
                  </a:cubicBezTo>
                  <a:cubicBezTo>
                    <a:pt x="222" y="2220"/>
                    <a:pt x="247" y="2221"/>
                    <a:pt x="267" y="2221"/>
                  </a:cubicBezTo>
                  <a:cubicBezTo>
                    <a:pt x="295" y="2221"/>
                    <a:pt x="1759" y="2221"/>
                    <a:pt x="1804" y="2221"/>
                  </a:cubicBezTo>
                  <a:cubicBezTo>
                    <a:pt x="1826" y="2221"/>
                    <a:pt x="1850" y="2219"/>
                    <a:pt x="1871" y="2214"/>
                  </a:cubicBezTo>
                  <a:cubicBezTo>
                    <a:pt x="1886" y="2211"/>
                    <a:pt x="1903" y="2203"/>
                    <a:pt x="1905" y="2186"/>
                  </a:cubicBezTo>
                  <a:cubicBezTo>
                    <a:pt x="1905" y="2126"/>
                    <a:pt x="1905" y="2126"/>
                    <a:pt x="1905" y="2126"/>
                  </a:cubicBezTo>
                  <a:cubicBezTo>
                    <a:pt x="1907" y="2113"/>
                    <a:pt x="1899" y="2100"/>
                    <a:pt x="1891" y="2091"/>
                  </a:cubicBezTo>
                  <a:cubicBezTo>
                    <a:pt x="1887" y="2086"/>
                    <a:pt x="1883" y="2081"/>
                    <a:pt x="1879" y="2077"/>
                  </a:cubicBezTo>
                  <a:cubicBezTo>
                    <a:pt x="1858" y="2052"/>
                    <a:pt x="1837" y="2027"/>
                    <a:pt x="1816" y="2003"/>
                  </a:cubicBezTo>
                  <a:cubicBezTo>
                    <a:pt x="1770" y="1948"/>
                    <a:pt x="1724" y="1894"/>
                    <a:pt x="1678" y="1840"/>
                  </a:cubicBezTo>
                  <a:cubicBezTo>
                    <a:pt x="1676" y="1837"/>
                    <a:pt x="1674" y="1834"/>
                    <a:pt x="1671" y="1832"/>
                  </a:cubicBezTo>
                  <a:cubicBezTo>
                    <a:pt x="1662" y="1820"/>
                    <a:pt x="1647" y="1813"/>
                    <a:pt x="1633" y="1809"/>
                  </a:cubicBezTo>
                  <a:cubicBezTo>
                    <a:pt x="1618" y="1804"/>
                    <a:pt x="1603" y="1801"/>
                    <a:pt x="1587" y="1800"/>
                  </a:cubicBezTo>
                  <a:cubicBezTo>
                    <a:pt x="1642" y="1785"/>
                    <a:pt x="1682" y="1735"/>
                    <a:pt x="1682" y="1676"/>
                  </a:cubicBezTo>
                  <a:cubicBezTo>
                    <a:pt x="1682" y="1462"/>
                    <a:pt x="1682" y="1462"/>
                    <a:pt x="1682" y="1462"/>
                  </a:cubicBezTo>
                  <a:cubicBezTo>
                    <a:pt x="1698" y="1455"/>
                    <a:pt x="1714" y="1448"/>
                    <a:pt x="1730" y="1441"/>
                  </a:cubicBezTo>
                  <a:cubicBezTo>
                    <a:pt x="1801" y="1408"/>
                    <a:pt x="1863" y="1368"/>
                    <a:pt x="1916" y="1325"/>
                  </a:cubicBezTo>
                  <a:cubicBezTo>
                    <a:pt x="1946" y="1300"/>
                    <a:pt x="1972" y="1273"/>
                    <a:pt x="1995" y="1246"/>
                  </a:cubicBezTo>
                  <a:cubicBezTo>
                    <a:pt x="2018" y="1218"/>
                    <a:pt x="2037" y="1187"/>
                    <a:pt x="2054" y="1154"/>
                  </a:cubicBezTo>
                  <a:cubicBezTo>
                    <a:pt x="2068" y="1124"/>
                    <a:pt x="2079" y="1090"/>
                    <a:pt x="2084" y="1054"/>
                  </a:cubicBezTo>
                  <a:cubicBezTo>
                    <a:pt x="2086" y="1040"/>
                    <a:pt x="2087" y="1026"/>
                    <a:pt x="2089" y="1013"/>
                  </a:cubicBezTo>
                  <a:cubicBezTo>
                    <a:pt x="2089" y="1008"/>
                    <a:pt x="2090" y="1003"/>
                    <a:pt x="2090" y="998"/>
                  </a:cubicBezTo>
                  <a:cubicBezTo>
                    <a:pt x="2102" y="877"/>
                    <a:pt x="2102" y="877"/>
                    <a:pt x="2102" y="877"/>
                  </a:cubicBezTo>
                  <a:cubicBezTo>
                    <a:pt x="2103" y="874"/>
                    <a:pt x="2103" y="870"/>
                    <a:pt x="2103" y="867"/>
                  </a:cubicBezTo>
                  <a:cubicBezTo>
                    <a:pt x="2105" y="848"/>
                    <a:pt x="2107" y="829"/>
                    <a:pt x="2107" y="809"/>
                  </a:cubicBezTo>
                  <a:close/>
                  <a:moveTo>
                    <a:pt x="1474" y="1837"/>
                  </a:moveTo>
                  <a:cubicBezTo>
                    <a:pt x="1475" y="1836"/>
                    <a:pt x="1476" y="1836"/>
                    <a:pt x="1478" y="1836"/>
                  </a:cubicBezTo>
                  <a:cubicBezTo>
                    <a:pt x="1481" y="1835"/>
                    <a:pt x="1483" y="1835"/>
                    <a:pt x="1487" y="1835"/>
                  </a:cubicBezTo>
                  <a:cubicBezTo>
                    <a:pt x="1492" y="1835"/>
                    <a:pt x="1492" y="1835"/>
                    <a:pt x="1492" y="1835"/>
                  </a:cubicBezTo>
                  <a:cubicBezTo>
                    <a:pt x="1492" y="1835"/>
                    <a:pt x="1492" y="1835"/>
                    <a:pt x="1492" y="1835"/>
                  </a:cubicBezTo>
                  <a:cubicBezTo>
                    <a:pt x="1502" y="1835"/>
                    <a:pt x="1511" y="1835"/>
                    <a:pt x="1521" y="1835"/>
                  </a:cubicBezTo>
                  <a:cubicBezTo>
                    <a:pt x="1521" y="1835"/>
                    <a:pt x="1521" y="1835"/>
                    <a:pt x="1521" y="1835"/>
                  </a:cubicBezTo>
                  <a:cubicBezTo>
                    <a:pt x="1531" y="1835"/>
                    <a:pt x="1531" y="1835"/>
                    <a:pt x="1531" y="1835"/>
                  </a:cubicBezTo>
                  <a:cubicBezTo>
                    <a:pt x="1534" y="1834"/>
                    <a:pt x="1538" y="1835"/>
                    <a:pt x="1541" y="1835"/>
                  </a:cubicBezTo>
                  <a:cubicBezTo>
                    <a:pt x="1543" y="1836"/>
                    <a:pt x="1546" y="1836"/>
                    <a:pt x="1548" y="1837"/>
                  </a:cubicBezTo>
                  <a:cubicBezTo>
                    <a:pt x="1548" y="1837"/>
                    <a:pt x="1548" y="1837"/>
                    <a:pt x="1548" y="1837"/>
                  </a:cubicBezTo>
                  <a:cubicBezTo>
                    <a:pt x="1549" y="1837"/>
                    <a:pt x="1549" y="1838"/>
                    <a:pt x="1549" y="1838"/>
                  </a:cubicBezTo>
                  <a:cubicBezTo>
                    <a:pt x="1550" y="1838"/>
                    <a:pt x="1550" y="1838"/>
                    <a:pt x="1550" y="1838"/>
                  </a:cubicBezTo>
                  <a:cubicBezTo>
                    <a:pt x="1553" y="1839"/>
                    <a:pt x="1556" y="1840"/>
                    <a:pt x="1558" y="1842"/>
                  </a:cubicBezTo>
                  <a:cubicBezTo>
                    <a:pt x="1560" y="1843"/>
                    <a:pt x="1562" y="1845"/>
                    <a:pt x="1563" y="1847"/>
                  </a:cubicBezTo>
                  <a:cubicBezTo>
                    <a:pt x="1571" y="1858"/>
                    <a:pt x="1571" y="1858"/>
                    <a:pt x="1571" y="1858"/>
                  </a:cubicBezTo>
                  <a:cubicBezTo>
                    <a:pt x="1573" y="1861"/>
                    <a:pt x="1577" y="1865"/>
                    <a:pt x="1579" y="1870"/>
                  </a:cubicBezTo>
                  <a:cubicBezTo>
                    <a:pt x="1579" y="1870"/>
                    <a:pt x="1579" y="1870"/>
                    <a:pt x="1579" y="1870"/>
                  </a:cubicBezTo>
                  <a:cubicBezTo>
                    <a:pt x="1581" y="1872"/>
                    <a:pt x="1581" y="1874"/>
                    <a:pt x="1581" y="1876"/>
                  </a:cubicBezTo>
                  <a:cubicBezTo>
                    <a:pt x="1581" y="1877"/>
                    <a:pt x="1580" y="1878"/>
                    <a:pt x="1579" y="1879"/>
                  </a:cubicBezTo>
                  <a:cubicBezTo>
                    <a:pt x="1579" y="1879"/>
                    <a:pt x="1579" y="1880"/>
                    <a:pt x="1579" y="1880"/>
                  </a:cubicBezTo>
                  <a:cubicBezTo>
                    <a:pt x="1579" y="1880"/>
                    <a:pt x="1579" y="1880"/>
                    <a:pt x="1579" y="1880"/>
                  </a:cubicBezTo>
                  <a:cubicBezTo>
                    <a:pt x="1578" y="1880"/>
                    <a:pt x="1578" y="1880"/>
                    <a:pt x="1578" y="1880"/>
                  </a:cubicBezTo>
                  <a:cubicBezTo>
                    <a:pt x="1578" y="1880"/>
                    <a:pt x="1578" y="1881"/>
                    <a:pt x="1577" y="1881"/>
                  </a:cubicBezTo>
                  <a:cubicBezTo>
                    <a:pt x="1577" y="1881"/>
                    <a:pt x="1577" y="1881"/>
                    <a:pt x="1576" y="1881"/>
                  </a:cubicBezTo>
                  <a:cubicBezTo>
                    <a:pt x="1576" y="1881"/>
                    <a:pt x="1576" y="1882"/>
                    <a:pt x="1575" y="1882"/>
                  </a:cubicBezTo>
                  <a:cubicBezTo>
                    <a:pt x="1569" y="1885"/>
                    <a:pt x="1560" y="1884"/>
                    <a:pt x="1553" y="1884"/>
                  </a:cubicBezTo>
                  <a:cubicBezTo>
                    <a:pt x="1516" y="1884"/>
                    <a:pt x="1516" y="1884"/>
                    <a:pt x="1516" y="1884"/>
                  </a:cubicBezTo>
                  <a:cubicBezTo>
                    <a:pt x="1509" y="1884"/>
                    <a:pt x="1501" y="1883"/>
                    <a:pt x="1494" y="1879"/>
                  </a:cubicBezTo>
                  <a:cubicBezTo>
                    <a:pt x="1492" y="1878"/>
                    <a:pt x="1490" y="1877"/>
                    <a:pt x="1488" y="1876"/>
                  </a:cubicBezTo>
                  <a:cubicBezTo>
                    <a:pt x="1486" y="1874"/>
                    <a:pt x="1484" y="1872"/>
                    <a:pt x="1483" y="1871"/>
                  </a:cubicBezTo>
                  <a:cubicBezTo>
                    <a:pt x="1481" y="1868"/>
                    <a:pt x="1481" y="1868"/>
                    <a:pt x="1481" y="1868"/>
                  </a:cubicBezTo>
                  <a:cubicBezTo>
                    <a:pt x="1478" y="1861"/>
                    <a:pt x="1473" y="1854"/>
                    <a:pt x="1470" y="1847"/>
                  </a:cubicBezTo>
                  <a:cubicBezTo>
                    <a:pt x="1467" y="1842"/>
                    <a:pt x="1469" y="1839"/>
                    <a:pt x="1474" y="1837"/>
                  </a:cubicBezTo>
                  <a:close/>
                  <a:moveTo>
                    <a:pt x="965" y="1871"/>
                  </a:moveTo>
                  <a:cubicBezTo>
                    <a:pt x="966" y="1869"/>
                    <a:pt x="966" y="1868"/>
                    <a:pt x="966" y="1866"/>
                  </a:cubicBezTo>
                  <a:cubicBezTo>
                    <a:pt x="966" y="1866"/>
                    <a:pt x="966" y="1866"/>
                    <a:pt x="966" y="1866"/>
                  </a:cubicBezTo>
                  <a:cubicBezTo>
                    <a:pt x="967" y="1861"/>
                    <a:pt x="966" y="1855"/>
                    <a:pt x="968" y="1850"/>
                  </a:cubicBezTo>
                  <a:cubicBezTo>
                    <a:pt x="968" y="1848"/>
                    <a:pt x="968" y="1848"/>
                    <a:pt x="968" y="1848"/>
                  </a:cubicBezTo>
                  <a:cubicBezTo>
                    <a:pt x="968" y="1846"/>
                    <a:pt x="969" y="1845"/>
                    <a:pt x="970" y="1843"/>
                  </a:cubicBezTo>
                  <a:cubicBezTo>
                    <a:pt x="971" y="1842"/>
                    <a:pt x="973" y="1841"/>
                    <a:pt x="974" y="1841"/>
                  </a:cubicBezTo>
                  <a:cubicBezTo>
                    <a:pt x="974" y="1840"/>
                    <a:pt x="974" y="1840"/>
                    <a:pt x="974" y="1840"/>
                  </a:cubicBezTo>
                  <a:cubicBezTo>
                    <a:pt x="975" y="1840"/>
                    <a:pt x="975" y="1840"/>
                    <a:pt x="975" y="1840"/>
                  </a:cubicBezTo>
                  <a:cubicBezTo>
                    <a:pt x="976" y="1840"/>
                    <a:pt x="976" y="1839"/>
                    <a:pt x="976" y="1839"/>
                  </a:cubicBezTo>
                  <a:cubicBezTo>
                    <a:pt x="976" y="1839"/>
                    <a:pt x="977" y="1839"/>
                    <a:pt x="977" y="1839"/>
                  </a:cubicBezTo>
                  <a:cubicBezTo>
                    <a:pt x="978" y="1839"/>
                    <a:pt x="978" y="1838"/>
                    <a:pt x="979" y="1838"/>
                  </a:cubicBezTo>
                  <a:cubicBezTo>
                    <a:pt x="980" y="1838"/>
                    <a:pt x="980" y="1838"/>
                    <a:pt x="980" y="1838"/>
                  </a:cubicBezTo>
                  <a:cubicBezTo>
                    <a:pt x="981" y="1837"/>
                    <a:pt x="982" y="1837"/>
                    <a:pt x="983" y="1837"/>
                  </a:cubicBezTo>
                  <a:cubicBezTo>
                    <a:pt x="983" y="1837"/>
                    <a:pt x="984" y="1837"/>
                    <a:pt x="984" y="1837"/>
                  </a:cubicBezTo>
                  <a:cubicBezTo>
                    <a:pt x="984" y="1837"/>
                    <a:pt x="984" y="1837"/>
                    <a:pt x="985" y="1837"/>
                  </a:cubicBezTo>
                  <a:cubicBezTo>
                    <a:pt x="985" y="1837"/>
                    <a:pt x="985" y="1837"/>
                    <a:pt x="986" y="1836"/>
                  </a:cubicBezTo>
                  <a:cubicBezTo>
                    <a:pt x="988" y="1836"/>
                    <a:pt x="991" y="1836"/>
                    <a:pt x="993" y="1836"/>
                  </a:cubicBezTo>
                  <a:cubicBezTo>
                    <a:pt x="995" y="1836"/>
                    <a:pt x="995" y="1836"/>
                    <a:pt x="995" y="1836"/>
                  </a:cubicBezTo>
                  <a:cubicBezTo>
                    <a:pt x="998" y="1836"/>
                    <a:pt x="1000" y="1836"/>
                    <a:pt x="1003" y="1836"/>
                  </a:cubicBezTo>
                  <a:cubicBezTo>
                    <a:pt x="1038" y="1836"/>
                    <a:pt x="1038" y="1836"/>
                    <a:pt x="1038" y="1836"/>
                  </a:cubicBezTo>
                  <a:cubicBezTo>
                    <a:pt x="1038" y="1836"/>
                    <a:pt x="1039" y="1836"/>
                    <a:pt x="1040" y="1836"/>
                  </a:cubicBezTo>
                  <a:cubicBezTo>
                    <a:pt x="1040" y="1836"/>
                    <a:pt x="1040" y="1836"/>
                    <a:pt x="1041" y="1836"/>
                  </a:cubicBezTo>
                  <a:cubicBezTo>
                    <a:pt x="1042" y="1836"/>
                    <a:pt x="1042" y="1836"/>
                    <a:pt x="1043" y="1836"/>
                  </a:cubicBezTo>
                  <a:cubicBezTo>
                    <a:pt x="1050" y="1837"/>
                    <a:pt x="1058" y="1839"/>
                    <a:pt x="1061" y="1844"/>
                  </a:cubicBezTo>
                  <a:cubicBezTo>
                    <a:pt x="1061" y="1845"/>
                    <a:pt x="1061" y="1845"/>
                    <a:pt x="1061" y="1846"/>
                  </a:cubicBezTo>
                  <a:cubicBezTo>
                    <a:pt x="1061" y="1846"/>
                    <a:pt x="1061" y="1846"/>
                    <a:pt x="1061" y="1846"/>
                  </a:cubicBezTo>
                  <a:cubicBezTo>
                    <a:pt x="1063" y="1853"/>
                    <a:pt x="1062" y="1863"/>
                    <a:pt x="1062" y="1870"/>
                  </a:cubicBezTo>
                  <a:cubicBezTo>
                    <a:pt x="1062" y="1872"/>
                    <a:pt x="1062" y="1872"/>
                    <a:pt x="1062" y="1872"/>
                  </a:cubicBezTo>
                  <a:cubicBezTo>
                    <a:pt x="1062" y="1873"/>
                    <a:pt x="1062" y="1874"/>
                    <a:pt x="1061" y="1876"/>
                  </a:cubicBezTo>
                  <a:cubicBezTo>
                    <a:pt x="1054" y="1889"/>
                    <a:pt x="1022" y="1885"/>
                    <a:pt x="1010" y="1885"/>
                  </a:cubicBezTo>
                  <a:cubicBezTo>
                    <a:pt x="1003" y="1885"/>
                    <a:pt x="996" y="1885"/>
                    <a:pt x="989" y="1885"/>
                  </a:cubicBezTo>
                  <a:cubicBezTo>
                    <a:pt x="983" y="1885"/>
                    <a:pt x="974" y="1884"/>
                    <a:pt x="969" y="1879"/>
                  </a:cubicBezTo>
                  <a:cubicBezTo>
                    <a:pt x="969" y="1879"/>
                    <a:pt x="969" y="1879"/>
                    <a:pt x="968" y="1879"/>
                  </a:cubicBezTo>
                  <a:cubicBezTo>
                    <a:pt x="968" y="1879"/>
                    <a:pt x="968" y="1878"/>
                    <a:pt x="968" y="1878"/>
                  </a:cubicBezTo>
                  <a:cubicBezTo>
                    <a:pt x="967" y="1878"/>
                    <a:pt x="967" y="1878"/>
                    <a:pt x="967" y="1877"/>
                  </a:cubicBezTo>
                  <a:cubicBezTo>
                    <a:pt x="967" y="1877"/>
                    <a:pt x="967" y="1877"/>
                    <a:pt x="967" y="1877"/>
                  </a:cubicBezTo>
                  <a:cubicBezTo>
                    <a:pt x="967" y="1877"/>
                    <a:pt x="967" y="1877"/>
                    <a:pt x="967" y="1877"/>
                  </a:cubicBezTo>
                  <a:cubicBezTo>
                    <a:pt x="966" y="1876"/>
                    <a:pt x="966" y="1876"/>
                    <a:pt x="966" y="1875"/>
                  </a:cubicBezTo>
                  <a:cubicBezTo>
                    <a:pt x="965" y="1874"/>
                    <a:pt x="965" y="1873"/>
                    <a:pt x="965" y="1872"/>
                  </a:cubicBezTo>
                  <a:lnTo>
                    <a:pt x="965" y="1871"/>
                  </a:lnTo>
                  <a:close/>
                  <a:moveTo>
                    <a:pt x="956" y="1955"/>
                  </a:moveTo>
                  <a:cubicBezTo>
                    <a:pt x="956" y="1952"/>
                    <a:pt x="956" y="1952"/>
                    <a:pt x="956" y="1952"/>
                  </a:cubicBezTo>
                  <a:cubicBezTo>
                    <a:pt x="956" y="1952"/>
                    <a:pt x="956" y="1951"/>
                    <a:pt x="956" y="1951"/>
                  </a:cubicBezTo>
                  <a:cubicBezTo>
                    <a:pt x="957" y="1943"/>
                    <a:pt x="958" y="1935"/>
                    <a:pt x="959" y="1926"/>
                  </a:cubicBezTo>
                  <a:cubicBezTo>
                    <a:pt x="959" y="1926"/>
                    <a:pt x="959" y="1926"/>
                    <a:pt x="959" y="1926"/>
                  </a:cubicBezTo>
                  <a:cubicBezTo>
                    <a:pt x="959" y="1926"/>
                    <a:pt x="959" y="1926"/>
                    <a:pt x="959" y="1925"/>
                  </a:cubicBezTo>
                  <a:cubicBezTo>
                    <a:pt x="963" y="1907"/>
                    <a:pt x="999" y="1911"/>
                    <a:pt x="1013" y="1911"/>
                  </a:cubicBezTo>
                  <a:cubicBezTo>
                    <a:pt x="1025" y="1911"/>
                    <a:pt x="1055" y="1908"/>
                    <a:pt x="1061" y="1921"/>
                  </a:cubicBezTo>
                  <a:cubicBezTo>
                    <a:pt x="1062" y="1923"/>
                    <a:pt x="1063" y="1924"/>
                    <a:pt x="1063" y="1926"/>
                  </a:cubicBezTo>
                  <a:cubicBezTo>
                    <a:pt x="1063" y="1940"/>
                    <a:pt x="1063" y="1940"/>
                    <a:pt x="1063" y="1940"/>
                  </a:cubicBezTo>
                  <a:cubicBezTo>
                    <a:pt x="1063" y="1945"/>
                    <a:pt x="1063" y="1949"/>
                    <a:pt x="1063" y="1953"/>
                  </a:cubicBezTo>
                  <a:cubicBezTo>
                    <a:pt x="1063" y="1953"/>
                    <a:pt x="1063" y="1953"/>
                    <a:pt x="1063" y="1953"/>
                  </a:cubicBezTo>
                  <a:cubicBezTo>
                    <a:pt x="1063" y="1955"/>
                    <a:pt x="1063" y="1955"/>
                    <a:pt x="1063" y="1955"/>
                  </a:cubicBezTo>
                  <a:cubicBezTo>
                    <a:pt x="1063" y="1957"/>
                    <a:pt x="1062" y="1959"/>
                    <a:pt x="1061" y="1961"/>
                  </a:cubicBezTo>
                  <a:cubicBezTo>
                    <a:pt x="1061" y="1962"/>
                    <a:pt x="1060" y="1962"/>
                    <a:pt x="1060" y="1962"/>
                  </a:cubicBezTo>
                  <a:cubicBezTo>
                    <a:pt x="1060" y="1963"/>
                    <a:pt x="1059" y="1963"/>
                    <a:pt x="1059" y="1964"/>
                  </a:cubicBezTo>
                  <a:cubicBezTo>
                    <a:pt x="1058" y="1964"/>
                    <a:pt x="1058" y="1964"/>
                    <a:pt x="1058" y="1964"/>
                  </a:cubicBezTo>
                  <a:cubicBezTo>
                    <a:pt x="1055" y="1967"/>
                    <a:pt x="1051" y="1969"/>
                    <a:pt x="1046" y="1970"/>
                  </a:cubicBezTo>
                  <a:cubicBezTo>
                    <a:pt x="1046" y="1970"/>
                    <a:pt x="1046" y="1970"/>
                    <a:pt x="1046" y="1970"/>
                  </a:cubicBezTo>
                  <a:cubicBezTo>
                    <a:pt x="1046" y="1970"/>
                    <a:pt x="1046" y="1970"/>
                    <a:pt x="1046" y="1970"/>
                  </a:cubicBezTo>
                  <a:cubicBezTo>
                    <a:pt x="1044" y="1971"/>
                    <a:pt x="1043" y="1971"/>
                    <a:pt x="1041" y="1971"/>
                  </a:cubicBezTo>
                  <a:cubicBezTo>
                    <a:pt x="1041" y="1971"/>
                    <a:pt x="1040" y="1971"/>
                    <a:pt x="1040" y="1971"/>
                  </a:cubicBezTo>
                  <a:cubicBezTo>
                    <a:pt x="1038" y="1971"/>
                    <a:pt x="1037" y="1972"/>
                    <a:pt x="1035" y="1972"/>
                  </a:cubicBezTo>
                  <a:cubicBezTo>
                    <a:pt x="1035" y="1972"/>
                    <a:pt x="1035" y="1972"/>
                    <a:pt x="1035" y="1972"/>
                  </a:cubicBezTo>
                  <a:cubicBezTo>
                    <a:pt x="982" y="1972"/>
                    <a:pt x="982" y="1972"/>
                    <a:pt x="982" y="1972"/>
                  </a:cubicBezTo>
                  <a:cubicBezTo>
                    <a:pt x="976" y="1972"/>
                    <a:pt x="969" y="1971"/>
                    <a:pt x="963" y="1967"/>
                  </a:cubicBezTo>
                  <a:cubicBezTo>
                    <a:pt x="963" y="1967"/>
                    <a:pt x="963" y="1967"/>
                    <a:pt x="963" y="1967"/>
                  </a:cubicBezTo>
                  <a:cubicBezTo>
                    <a:pt x="963" y="1967"/>
                    <a:pt x="963" y="1967"/>
                    <a:pt x="963" y="1967"/>
                  </a:cubicBezTo>
                  <a:cubicBezTo>
                    <a:pt x="962" y="1966"/>
                    <a:pt x="961" y="1965"/>
                    <a:pt x="960" y="1964"/>
                  </a:cubicBezTo>
                  <a:cubicBezTo>
                    <a:pt x="959" y="1964"/>
                    <a:pt x="958" y="1963"/>
                    <a:pt x="958" y="1962"/>
                  </a:cubicBezTo>
                  <a:cubicBezTo>
                    <a:pt x="958" y="1962"/>
                    <a:pt x="958" y="1962"/>
                    <a:pt x="957" y="1962"/>
                  </a:cubicBezTo>
                  <a:cubicBezTo>
                    <a:pt x="956" y="1960"/>
                    <a:pt x="956" y="1957"/>
                    <a:pt x="956" y="1955"/>
                  </a:cubicBezTo>
                  <a:close/>
                  <a:moveTo>
                    <a:pt x="820" y="1872"/>
                  </a:moveTo>
                  <a:cubicBezTo>
                    <a:pt x="820" y="1872"/>
                    <a:pt x="820" y="1872"/>
                    <a:pt x="820" y="1872"/>
                  </a:cubicBezTo>
                  <a:cubicBezTo>
                    <a:pt x="820" y="1872"/>
                    <a:pt x="820" y="1872"/>
                    <a:pt x="820" y="1872"/>
                  </a:cubicBezTo>
                  <a:cubicBezTo>
                    <a:pt x="820" y="1870"/>
                    <a:pt x="821" y="1868"/>
                    <a:pt x="822" y="1866"/>
                  </a:cubicBezTo>
                  <a:cubicBezTo>
                    <a:pt x="823" y="1861"/>
                    <a:pt x="824" y="1854"/>
                    <a:pt x="827" y="1849"/>
                  </a:cubicBezTo>
                  <a:cubicBezTo>
                    <a:pt x="827" y="1848"/>
                    <a:pt x="827" y="1848"/>
                    <a:pt x="827" y="1848"/>
                  </a:cubicBezTo>
                  <a:cubicBezTo>
                    <a:pt x="827" y="1847"/>
                    <a:pt x="829" y="1845"/>
                    <a:pt x="830" y="1844"/>
                  </a:cubicBezTo>
                  <a:cubicBezTo>
                    <a:pt x="831" y="1843"/>
                    <a:pt x="832" y="1842"/>
                    <a:pt x="833" y="1841"/>
                  </a:cubicBezTo>
                  <a:cubicBezTo>
                    <a:pt x="837" y="1839"/>
                    <a:pt x="840" y="1838"/>
                    <a:pt x="844" y="1837"/>
                  </a:cubicBezTo>
                  <a:cubicBezTo>
                    <a:pt x="845" y="1837"/>
                    <a:pt x="845" y="1837"/>
                    <a:pt x="845" y="1837"/>
                  </a:cubicBezTo>
                  <a:cubicBezTo>
                    <a:pt x="848" y="1836"/>
                    <a:pt x="851" y="1836"/>
                    <a:pt x="855" y="1836"/>
                  </a:cubicBezTo>
                  <a:cubicBezTo>
                    <a:pt x="859" y="1836"/>
                    <a:pt x="859" y="1836"/>
                    <a:pt x="859" y="1836"/>
                  </a:cubicBezTo>
                  <a:cubicBezTo>
                    <a:pt x="861" y="1836"/>
                    <a:pt x="862" y="1836"/>
                    <a:pt x="864" y="1836"/>
                  </a:cubicBezTo>
                  <a:cubicBezTo>
                    <a:pt x="873" y="1836"/>
                    <a:pt x="883" y="1836"/>
                    <a:pt x="893" y="1836"/>
                  </a:cubicBezTo>
                  <a:cubicBezTo>
                    <a:pt x="894" y="1836"/>
                    <a:pt x="896" y="1836"/>
                    <a:pt x="897" y="1836"/>
                  </a:cubicBezTo>
                  <a:cubicBezTo>
                    <a:pt x="899" y="1836"/>
                    <a:pt x="899" y="1836"/>
                    <a:pt x="899" y="1836"/>
                  </a:cubicBezTo>
                  <a:cubicBezTo>
                    <a:pt x="899" y="1836"/>
                    <a:pt x="899" y="1836"/>
                    <a:pt x="900" y="1836"/>
                  </a:cubicBezTo>
                  <a:cubicBezTo>
                    <a:pt x="901" y="1836"/>
                    <a:pt x="902" y="1836"/>
                    <a:pt x="904" y="1836"/>
                  </a:cubicBezTo>
                  <a:cubicBezTo>
                    <a:pt x="904" y="1836"/>
                    <a:pt x="904" y="1836"/>
                    <a:pt x="904" y="1836"/>
                  </a:cubicBezTo>
                  <a:cubicBezTo>
                    <a:pt x="911" y="1837"/>
                    <a:pt x="919" y="1839"/>
                    <a:pt x="921" y="1846"/>
                  </a:cubicBezTo>
                  <a:cubicBezTo>
                    <a:pt x="921" y="1846"/>
                    <a:pt x="921" y="1846"/>
                    <a:pt x="921" y="1846"/>
                  </a:cubicBezTo>
                  <a:cubicBezTo>
                    <a:pt x="921" y="1846"/>
                    <a:pt x="921" y="1846"/>
                    <a:pt x="921" y="1846"/>
                  </a:cubicBezTo>
                  <a:cubicBezTo>
                    <a:pt x="921" y="1854"/>
                    <a:pt x="918" y="1863"/>
                    <a:pt x="917" y="1870"/>
                  </a:cubicBezTo>
                  <a:cubicBezTo>
                    <a:pt x="917" y="1870"/>
                    <a:pt x="917" y="1870"/>
                    <a:pt x="917" y="1870"/>
                  </a:cubicBezTo>
                  <a:cubicBezTo>
                    <a:pt x="917" y="1872"/>
                    <a:pt x="917" y="1872"/>
                    <a:pt x="917" y="1872"/>
                  </a:cubicBezTo>
                  <a:cubicBezTo>
                    <a:pt x="916" y="1873"/>
                    <a:pt x="916" y="1875"/>
                    <a:pt x="914" y="1876"/>
                  </a:cubicBezTo>
                  <a:cubicBezTo>
                    <a:pt x="914" y="1876"/>
                    <a:pt x="914" y="1877"/>
                    <a:pt x="914" y="1877"/>
                  </a:cubicBezTo>
                  <a:cubicBezTo>
                    <a:pt x="914" y="1877"/>
                    <a:pt x="914" y="1877"/>
                    <a:pt x="914" y="1877"/>
                  </a:cubicBezTo>
                  <a:cubicBezTo>
                    <a:pt x="914" y="1877"/>
                    <a:pt x="914" y="1877"/>
                    <a:pt x="914" y="1877"/>
                  </a:cubicBezTo>
                  <a:cubicBezTo>
                    <a:pt x="904" y="1889"/>
                    <a:pt x="878" y="1886"/>
                    <a:pt x="865" y="1886"/>
                  </a:cubicBezTo>
                  <a:cubicBezTo>
                    <a:pt x="857" y="1886"/>
                    <a:pt x="849" y="1886"/>
                    <a:pt x="841" y="1886"/>
                  </a:cubicBezTo>
                  <a:cubicBezTo>
                    <a:pt x="834" y="1886"/>
                    <a:pt x="824" y="1884"/>
                    <a:pt x="820" y="1877"/>
                  </a:cubicBezTo>
                  <a:cubicBezTo>
                    <a:pt x="820" y="1877"/>
                    <a:pt x="820" y="1876"/>
                    <a:pt x="820" y="1875"/>
                  </a:cubicBezTo>
                  <a:cubicBezTo>
                    <a:pt x="820" y="1875"/>
                    <a:pt x="820" y="1875"/>
                    <a:pt x="820" y="1874"/>
                  </a:cubicBezTo>
                  <a:cubicBezTo>
                    <a:pt x="820" y="1873"/>
                    <a:pt x="820" y="1873"/>
                    <a:pt x="820" y="1872"/>
                  </a:cubicBezTo>
                  <a:close/>
                  <a:moveTo>
                    <a:pt x="795" y="1956"/>
                  </a:moveTo>
                  <a:cubicBezTo>
                    <a:pt x="796" y="1952"/>
                    <a:pt x="796" y="1952"/>
                    <a:pt x="796" y="1952"/>
                  </a:cubicBezTo>
                  <a:cubicBezTo>
                    <a:pt x="796" y="1952"/>
                    <a:pt x="796" y="1952"/>
                    <a:pt x="796" y="1952"/>
                  </a:cubicBezTo>
                  <a:cubicBezTo>
                    <a:pt x="796" y="1951"/>
                    <a:pt x="796" y="1951"/>
                    <a:pt x="796" y="1950"/>
                  </a:cubicBezTo>
                  <a:cubicBezTo>
                    <a:pt x="803" y="1926"/>
                    <a:pt x="803" y="1926"/>
                    <a:pt x="803" y="1926"/>
                  </a:cubicBezTo>
                  <a:cubicBezTo>
                    <a:pt x="804" y="1926"/>
                    <a:pt x="804" y="1926"/>
                    <a:pt x="804" y="1925"/>
                  </a:cubicBezTo>
                  <a:cubicBezTo>
                    <a:pt x="811" y="1908"/>
                    <a:pt x="843" y="1911"/>
                    <a:pt x="859" y="1911"/>
                  </a:cubicBezTo>
                  <a:cubicBezTo>
                    <a:pt x="865" y="1911"/>
                    <a:pt x="877" y="1910"/>
                    <a:pt x="888" y="1912"/>
                  </a:cubicBezTo>
                  <a:cubicBezTo>
                    <a:pt x="890" y="1912"/>
                    <a:pt x="891" y="1912"/>
                    <a:pt x="893" y="1913"/>
                  </a:cubicBezTo>
                  <a:cubicBezTo>
                    <a:pt x="894" y="1913"/>
                    <a:pt x="894" y="1913"/>
                    <a:pt x="894" y="1913"/>
                  </a:cubicBezTo>
                  <a:cubicBezTo>
                    <a:pt x="899" y="1914"/>
                    <a:pt x="903" y="1916"/>
                    <a:pt x="905" y="1920"/>
                  </a:cubicBezTo>
                  <a:cubicBezTo>
                    <a:pt x="906" y="1920"/>
                    <a:pt x="906" y="1920"/>
                    <a:pt x="906" y="1920"/>
                  </a:cubicBezTo>
                  <a:cubicBezTo>
                    <a:pt x="906" y="1921"/>
                    <a:pt x="906" y="1921"/>
                    <a:pt x="906" y="1921"/>
                  </a:cubicBezTo>
                  <a:cubicBezTo>
                    <a:pt x="906" y="1921"/>
                    <a:pt x="906" y="1921"/>
                    <a:pt x="906" y="1921"/>
                  </a:cubicBezTo>
                  <a:cubicBezTo>
                    <a:pt x="907" y="1923"/>
                    <a:pt x="907" y="1924"/>
                    <a:pt x="907" y="1926"/>
                  </a:cubicBezTo>
                  <a:cubicBezTo>
                    <a:pt x="907" y="1928"/>
                    <a:pt x="907" y="1928"/>
                    <a:pt x="907" y="1928"/>
                  </a:cubicBezTo>
                  <a:cubicBezTo>
                    <a:pt x="907" y="1928"/>
                    <a:pt x="907" y="1928"/>
                    <a:pt x="907" y="1928"/>
                  </a:cubicBezTo>
                  <a:cubicBezTo>
                    <a:pt x="906" y="1932"/>
                    <a:pt x="905" y="1936"/>
                    <a:pt x="904" y="1941"/>
                  </a:cubicBezTo>
                  <a:cubicBezTo>
                    <a:pt x="902" y="1955"/>
                    <a:pt x="902" y="1955"/>
                    <a:pt x="902" y="1955"/>
                  </a:cubicBezTo>
                  <a:cubicBezTo>
                    <a:pt x="901" y="1958"/>
                    <a:pt x="900" y="1960"/>
                    <a:pt x="899" y="1962"/>
                  </a:cubicBezTo>
                  <a:cubicBezTo>
                    <a:pt x="898" y="1962"/>
                    <a:pt x="898" y="1962"/>
                    <a:pt x="898" y="1962"/>
                  </a:cubicBezTo>
                  <a:cubicBezTo>
                    <a:pt x="898" y="1963"/>
                    <a:pt x="897" y="1963"/>
                    <a:pt x="897" y="1963"/>
                  </a:cubicBezTo>
                  <a:cubicBezTo>
                    <a:pt x="897" y="1964"/>
                    <a:pt x="896" y="1964"/>
                    <a:pt x="895" y="1965"/>
                  </a:cubicBezTo>
                  <a:cubicBezTo>
                    <a:pt x="891" y="1968"/>
                    <a:pt x="887" y="1969"/>
                    <a:pt x="882" y="1971"/>
                  </a:cubicBezTo>
                  <a:cubicBezTo>
                    <a:pt x="882" y="1971"/>
                    <a:pt x="882" y="1971"/>
                    <a:pt x="882" y="1971"/>
                  </a:cubicBezTo>
                  <a:cubicBezTo>
                    <a:pt x="882" y="1971"/>
                    <a:pt x="882" y="1971"/>
                    <a:pt x="882" y="1971"/>
                  </a:cubicBezTo>
                  <a:cubicBezTo>
                    <a:pt x="880" y="1971"/>
                    <a:pt x="879" y="1971"/>
                    <a:pt x="877" y="1971"/>
                  </a:cubicBezTo>
                  <a:cubicBezTo>
                    <a:pt x="877" y="1972"/>
                    <a:pt x="876" y="1972"/>
                    <a:pt x="876" y="1972"/>
                  </a:cubicBezTo>
                  <a:cubicBezTo>
                    <a:pt x="874" y="1972"/>
                    <a:pt x="872" y="1972"/>
                    <a:pt x="871" y="1972"/>
                  </a:cubicBezTo>
                  <a:cubicBezTo>
                    <a:pt x="871" y="1972"/>
                    <a:pt x="871" y="1972"/>
                    <a:pt x="871" y="1972"/>
                  </a:cubicBezTo>
                  <a:cubicBezTo>
                    <a:pt x="818" y="1972"/>
                    <a:pt x="818" y="1972"/>
                    <a:pt x="818" y="1972"/>
                  </a:cubicBezTo>
                  <a:cubicBezTo>
                    <a:pt x="812" y="1972"/>
                    <a:pt x="805" y="1971"/>
                    <a:pt x="799" y="1967"/>
                  </a:cubicBezTo>
                  <a:cubicBezTo>
                    <a:pt x="799" y="1967"/>
                    <a:pt x="799" y="1967"/>
                    <a:pt x="799" y="1967"/>
                  </a:cubicBezTo>
                  <a:cubicBezTo>
                    <a:pt x="799" y="1967"/>
                    <a:pt x="799" y="1967"/>
                    <a:pt x="799" y="1967"/>
                  </a:cubicBezTo>
                  <a:cubicBezTo>
                    <a:pt x="798" y="1967"/>
                    <a:pt x="797" y="1966"/>
                    <a:pt x="797" y="1965"/>
                  </a:cubicBezTo>
                  <a:cubicBezTo>
                    <a:pt x="796" y="1964"/>
                    <a:pt x="796" y="1963"/>
                    <a:pt x="795" y="1963"/>
                  </a:cubicBezTo>
                  <a:cubicBezTo>
                    <a:pt x="795" y="1962"/>
                    <a:pt x="795" y="1962"/>
                    <a:pt x="795" y="1962"/>
                  </a:cubicBezTo>
                  <a:cubicBezTo>
                    <a:pt x="794" y="1960"/>
                    <a:pt x="794" y="1958"/>
                    <a:pt x="795" y="1956"/>
                  </a:cubicBezTo>
                  <a:close/>
                  <a:moveTo>
                    <a:pt x="674" y="1875"/>
                  </a:moveTo>
                  <a:cubicBezTo>
                    <a:pt x="674" y="1872"/>
                    <a:pt x="676" y="1869"/>
                    <a:pt x="677" y="1867"/>
                  </a:cubicBezTo>
                  <a:cubicBezTo>
                    <a:pt x="680" y="1861"/>
                    <a:pt x="683" y="1852"/>
                    <a:pt x="687" y="1847"/>
                  </a:cubicBezTo>
                  <a:cubicBezTo>
                    <a:pt x="688" y="1846"/>
                    <a:pt x="688" y="1846"/>
                    <a:pt x="688" y="1846"/>
                  </a:cubicBezTo>
                  <a:cubicBezTo>
                    <a:pt x="688" y="1846"/>
                    <a:pt x="689" y="1845"/>
                    <a:pt x="689" y="1845"/>
                  </a:cubicBezTo>
                  <a:cubicBezTo>
                    <a:pt x="689" y="1845"/>
                    <a:pt x="689" y="1845"/>
                    <a:pt x="690" y="1844"/>
                  </a:cubicBezTo>
                  <a:cubicBezTo>
                    <a:pt x="690" y="1844"/>
                    <a:pt x="690" y="1844"/>
                    <a:pt x="690" y="1844"/>
                  </a:cubicBezTo>
                  <a:cubicBezTo>
                    <a:pt x="690" y="1844"/>
                    <a:pt x="691" y="1844"/>
                    <a:pt x="691" y="1843"/>
                  </a:cubicBezTo>
                  <a:cubicBezTo>
                    <a:pt x="695" y="1840"/>
                    <a:pt x="700" y="1838"/>
                    <a:pt x="706" y="1838"/>
                  </a:cubicBezTo>
                  <a:cubicBezTo>
                    <a:pt x="706" y="1837"/>
                    <a:pt x="706" y="1837"/>
                    <a:pt x="706" y="1837"/>
                  </a:cubicBezTo>
                  <a:cubicBezTo>
                    <a:pt x="709" y="1837"/>
                    <a:pt x="713" y="1836"/>
                    <a:pt x="716" y="1836"/>
                  </a:cubicBezTo>
                  <a:cubicBezTo>
                    <a:pt x="734" y="1836"/>
                    <a:pt x="734" y="1836"/>
                    <a:pt x="734" y="1836"/>
                  </a:cubicBezTo>
                  <a:cubicBezTo>
                    <a:pt x="740" y="1836"/>
                    <a:pt x="746" y="1836"/>
                    <a:pt x="751" y="1836"/>
                  </a:cubicBezTo>
                  <a:cubicBezTo>
                    <a:pt x="759" y="1836"/>
                    <a:pt x="771" y="1835"/>
                    <a:pt x="777" y="1841"/>
                  </a:cubicBezTo>
                  <a:cubicBezTo>
                    <a:pt x="778" y="1841"/>
                    <a:pt x="778" y="1842"/>
                    <a:pt x="778" y="1842"/>
                  </a:cubicBezTo>
                  <a:cubicBezTo>
                    <a:pt x="778" y="1842"/>
                    <a:pt x="779" y="1842"/>
                    <a:pt x="779" y="1842"/>
                  </a:cubicBezTo>
                  <a:cubicBezTo>
                    <a:pt x="779" y="1842"/>
                    <a:pt x="779" y="1843"/>
                    <a:pt x="779" y="1843"/>
                  </a:cubicBezTo>
                  <a:cubicBezTo>
                    <a:pt x="779" y="1843"/>
                    <a:pt x="779" y="1843"/>
                    <a:pt x="780" y="1844"/>
                  </a:cubicBezTo>
                  <a:cubicBezTo>
                    <a:pt x="780" y="1845"/>
                    <a:pt x="780" y="1846"/>
                    <a:pt x="780" y="1847"/>
                  </a:cubicBezTo>
                  <a:cubicBezTo>
                    <a:pt x="779" y="1854"/>
                    <a:pt x="774" y="1863"/>
                    <a:pt x="773" y="1867"/>
                  </a:cubicBezTo>
                  <a:cubicBezTo>
                    <a:pt x="773" y="1867"/>
                    <a:pt x="773" y="1867"/>
                    <a:pt x="773" y="1867"/>
                  </a:cubicBezTo>
                  <a:cubicBezTo>
                    <a:pt x="772" y="1869"/>
                    <a:pt x="772" y="1870"/>
                    <a:pt x="771" y="1871"/>
                  </a:cubicBezTo>
                  <a:cubicBezTo>
                    <a:pt x="771" y="1872"/>
                    <a:pt x="771" y="1872"/>
                    <a:pt x="771" y="1872"/>
                  </a:cubicBezTo>
                  <a:cubicBezTo>
                    <a:pt x="771" y="1873"/>
                    <a:pt x="771" y="1873"/>
                    <a:pt x="770" y="1873"/>
                  </a:cubicBezTo>
                  <a:cubicBezTo>
                    <a:pt x="770" y="1874"/>
                    <a:pt x="770" y="1874"/>
                    <a:pt x="770" y="1874"/>
                  </a:cubicBezTo>
                  <a:cubicBezTo>
                    <a:pt x="770" y="1875"/>
                    <a:pt x="769" y="1875"/>
                    <a:pt x="769" y="1876"/>
                  </a:cubicBezTo>
                  <a:cubicBezTo>
                    <a:pt x="769" y="1876"/>
                    <a:pt x="769" y="1876"/>
                    <a:pt x="768" y="1876"/>
                  </a:cubicBezTo>
                  <a:cubicBezTo>
                    <a:pt x="768" y="1876"/>
                    <a:pt x="768" y="1877"/>
                    <a:pt x="768" y="1877"/>
                  </a:cubicBezTo>
                  <a:cubicBezTo>
                    <a:pt x="768" y="1877"/>
                    <a:pt x="767" y="1877"/>
                    <a:pt x="767" y="1877"/>
                  </a:cubicBezTo>
                  <a:cubicBezTo>
                    <a:pt x="766" y="1878"/>
                    <a:pt x="765" y="1879"/>
                    <a:pt x="764" y="1880"/>
                  </a:cubicBezTo>
                  <a:cubicBezTo>
                    <a:pt x="763" y="1880"/>
                    <a:pt x="762" y="1881"/>
                    <a:pt x="761" y="1881"/>
                  </a:cubicBezTo>
                  <a:cubicBezTo>
                    <a:pt x="760" y="1882"/>
                    <a:pt x="760" y="1882"/>
                    <a:pt x="760" y="1882"/>
                  </a:cubicBezTo>
                  <a:cubicBezTo>
                    <a:pt x="760" y="1882"/>
                    <a:pt x="760" y="1882"/>
                    <a:pt x="760" y="1882"/>
                  </a:cubicBezTo>
                  <a:cubicBezTo>
                    <a:pt x="756" y="1883"/>
                    <a:pt x="752" y="1885"/>
                    <a:pt x="749" y="1885"/>
                  </a:cubicBezTo>
                  <a:cubicBezTo>
                    <a:pt x="748" y="1885"/>
                    <a:pt x="746" y="1885"/>
                    <a:pt x="745" y="1886"/>
                  </a:cubicBezTo>
                  <a:cubicBezTo>
                    <a:pt x="745" y="1886"/>
                    <a:pt x="745" y="1886"/>
                    <a:pt x="745" y="1886"/>
                  </a:cubicBezTo>
                  <a:cubicBezTo>
                    <a:pt x="738" y="1886"/>
                    <a:pt x="730" y="1886"/>
                    <a:pt x="723" y="1886"/>
                  </a:cubicBezTo>
                  <a:cubicBezTo>
                    <a:pt x="693" y="1886"/>
                    <a:pt x="693" y="1886"/>
                    <a:pt x="693" y="1886"/>
                  </a:cubicBezTo>
                  <a:cubicBezTo>
                    <a:pt x="687" y="1886"/>
                    <a:pt x="676" y="1885"/>
                    <a:pt x="674" y="1878"/>
                  </a:cubicBezTo>
                  <a:cubicBezTo>
                    <a:pt x="673" y="1877"/>
                    <a:pt x="673" y="1876"/>
                    <a:pt x="673" y="1876"/>
                  </a:cubicBezTo>
                  <a:cubicBezTo>
                    <a:pt x="673" y="1875"/>
                    <a:pt x="674" y="1875"/>
                    <a:pt x="674" y="1875"/>
                  </a:cubicBezTo>
                  <a:close/>
                  <a:moveTo>
                    <a:pt x="647" y="1928"/>
                  </a:moveTo>
                  <a:cubicBezTo>
                    <a:pt x="648" y="1927"/>
                    <a:pt x="648" y="1927"/>
                    <a:pt x="648" y="1927"/>
                  </a:cubicBezTo>
                  <a:cubicBezTo>
                    <a:pt x="648" y="1926"/>
                    <a:pt x="648" y="1926"/>
                    <a:pt x="648" y="1926"/>
                  </a:cubicBezTo>
                  <a:cubicBezTo>
                    <a:pt x="649" y="1925"/>
                    <a:pt x="649" y="1924"/>
                    <a:pt x="650" y="1924"/>
                  </a:cubicBezTo>
                  <a:cubicBezTo>
                    <a:pt x="650" y="1924"/>
                    <a:pt x="650" y="1924"/>
                    <a:pt x="650" y="1924"/>
                  </a:cubicBezTo>
                  <a:cubicBezTo>
                    <a:pt x="661" y="1909"/>
                    <a:pt x="687" y="1912"/>
                    <a:pt x="703" y="1912"/>
                  </a:cubicBezTo>
                  <a:cubicBezTo>
                    <a:pt x="703" y="1912"/>
                    <a:pt x="703" y="1912"/>
                    <a:pt x="703" y="1912"/>
                  </a:cubicBezTo>
                  <a:cubicBezTo>
                    <a:pt x="708" y="1912"/>
                    <a:pt x="720" y="1911"/>
                    <a:pt x="730" y="1912"/>
                  </a:cubicBezTo>
                  <a:cubicBezTo>
                    <a:pt x="734" y="1912"/>
                    <a:pt x="737" y="1912"/>
                    <a:pt x="740" y="1913"/>
                  </a:cubicBezTo>
                  <a:cubicBezTo>
                    <a:pt x="742" y="1913"/>
                    <a:pt x="744" y="1914"/>
                    <a:pt x="745" y="1915"/>
                  </a:cubicBezTo>
                  <a:cubicBezTo>
                    <a:pt x="749" y="1917"/>
                    <a:pt x="752" y="1919"/>
                    <a:pt x="752" y="1923"/>
                  </a:cubicBezTo>
                  <a:cubicBezTo>
                    <a:pt x="752" y="1923"/>
                    <a:pt x="752" y="1924"/>
                    <a:pt x="752" y="1924"/>
                  </a:cubicBezTo>
                  <a:cubicBezTo>
                    <a:pt x="752" y="1924"/>
                    <a:pt x="752" y="1924"/>
                    <a:pt x="752" y="1924"/>
                  </a:cubicBezTo>
                  <a:cubicBezTo>
                    <a:pt x="752" y="1925"/>
                    <a:pt x="751" y="1926"/>
                    <a:pt x="751" y="1927"/>
                  </a:cubicBezTo>
                  <a:cubicBezTo>
                    <a:pt x="741" y="1956"/>
                    <a:pt x="741" y="1956"/>
                    <a:pt x="741" y="1956"/>
                  </a:cubicBezTo>
                  <a:cubicBezTo>
                    <a:pt x="740" y="1958"/>
                    <a:pt x="738" y="1960"/>
                    <a:pt x="736" y="1962"/>
                  </a:cubicBezTo>
                  <a:cubicBezTo>
                    <a:pt x="734" y="1964"/>
                    <a:pt x="731" y="1966"/>
                    <a:pt x="728" y="1967"/>
                  </a:cubicBezTo>
                  <a:cubicBezTo>
                    <a:pt x="728" y="1968"/>
                    <a:pt x="727" y="1968"/>
                    <a:pt x="727" y="1968"/>
                  </a:cubicBezTo>
                  <a:cubicBezTo>
                    <a:pt x="723" y="1970"/>
                    <a:pt x="718" y="1971"/>
                    <a:pt x="713" y="1972"/>
                  </a:cubicBezTo>
                  <a:cubicBezTo>
                    <a:pt x="713" y="1972"/>
                    <a:pt x="713" y="1972"/>
                    <a:pt x="713" y="1972"/>
                  </a:cubicBezTo>
                  <a:cubicBezTo>
                    <a:pt x="712" y="1972"/>
                    <a:pt x="711" y="1972"/>
                    <a:pt x="710" y="1972"/>
                  </a:cubicBezTo>
                  <a:cubicBezTo>
                    <a:pt x="701" y="1973"/>
                    <a:pt x="692" y="1972"/>
                    <a:pt x="682" y="1972"/>
                  </a:cubicBezTo>
                  <a:cubicBezTo>
                    <a:pt x="673" y="1973"/>
                    <a:pt x="663" y="1973"/>
                    <a:pt x="654" y="1973"/>
                  </a:cubicBezTo>
                  <a:cubicBezTo>
                    <a:pt x="647" y="1973"/>
                    <a:pt x="638" y="1971"/>
                    <a:pt x="634" y="1966"/>
                  </a:cubicBezTo>
                  <a:cubicBezTo>
                    <a:pt x="634" y="1965"/>
                    <a:pt x="634" y="1965"/>
                    <a:pt x="633" y="1965"/>
                  </a:cubicBezTo>
                  <a:cubicBezTo>
                    <a:pt x="633" y="1964"/>
                    <a:pt x="633" y="1964"/>
                    <a:pt x="633" y="1964"/>
                  </a:cubicBezTo>
                  <a:cubicBezTo>
                    <a:pt x="633" y="1963"/>
                    <a:pt x="633" y="1963"/>
                    <a:pt x="632" y="1963"/>
                  </a:cubicBezTo>
                  <a:cubicBezTo>
                    <a:pt x="632" y="1963"/>
                    <a:pt x="632" y="1962"/>
                    <a:pt x="632" y="1962"/>
                  </a:cubicBezTo>
                  <a:cubicBezTo>
                    <a:pt x="632" y="1962"/>
                    <a:pt x="632" y="1962"/>
                    <a:pt x="632" y="1962"/>
                  </a:cubicBezTo>
                  <a:cubicBezTo>
                    <a:pt x="632" y="1962"/>
                    <a:pt x="632" y="1961"/>
                    <a:pt x="632" y="1960"/>
                  </a:cubicBezTo>
                  <a:cubicBezTo>
                    <a:pt x="632" y="1959"/>
                    <a:pt x="632" y="1959"/>
                    <a:pt x="633" y="1959"/>
                  </a:cubicBezTo>
                  <a:cubicBezTo>
                    <a:pt x="633" y="1958"/>
                    <a:pt x="633" y="1957"/>
                    <a:pt x="633" y="1956"/>
                  </a:cubicBezTo>
                  <a:cubicBezTo>
                    <a:pt x="633" y="1956"/>
                    <a:pt x="633" y="1956"/>
                    <a:pt x="633" y="1956"/>
                  </a:cubicBezTo>
                  <a:cubicBezTo>
                    <a:pt x="634" y="1955"/>
                    <a:pt x="634" y="1955"/>
                    <a:pt x="634" y="1955"/>
                  </a:cubicBezTo>
                  <a:cubicBezTo>
                    <a:pt x="634" y="1954"/>
                    <a:pt x="635" y="1953"/>
                    <a:pt x="635" y="1952"/>
                  </a:cubicBezTo>
                  <a:cubicBezTo>
                    <a:pt x="639" y="1944"/>
                    <a:pt x="643" y="1936"/>
                    <a:pt x="647" y="1928"/>
                  </a:cubicBezTo>
                  <a:cubicBezTo>
                    <a:pt x="647" y="1928"/>
                    <a:pt x="647" y="1928"/>
                    <a:pt x="647" y="1928"/>
                  </a:cubicBezTo>
                  <a:close/>
                  <a:moveTo>
                    <a:pt x="527" y="1875"/>
                  </a:moveTo>
                  <a:cubicBezTo>
                    <a:pt x="528" y="1873"/>
                    <a:pt x="531" y="1870"/>
                    <a:pt x="532" y="1868"/>
                  </a:cubicBezTo>
                  <a:cubicBezTo>
                    <a:pt x="536" y="1861"/>
                    <a:pt x="541" y="1854"/>
                    <a:pt x="546" y="1848"/>
                  </a:cubicBezTo>
                  <a:cubicBezTo>
                    <a:pt x="546" y="1847"/>
                    <a:pt x="546" y="1847"/>
                    <a:pt x="547" y="1847"/>
                  </a:cubicBezTo>
                  <a:cubicBezTo>
                    <a:pt x="547" y="1847"/>
                    <a:pt x="547" y="1847"/>
                    <a:pt x="547" y="1846"/>
                  </a:cubicBezTo>
                  <a:cubicBezTo>
                    <a:pt x="561" y="1833"/>
                    <a:pt x="590" y="1837"/>
                    <a:pt x="608" y="1837"/>
                  </a:cubicBezTo>
                  <a:cubicBezTo>
                    <a:pt x="616" y="1837"/>
                    <a:pt x="626" y="1835"/>
                    <a:pt x="634" y="1839"/>
                  </a:cubicBezTo>
                  <a:cubicBezTo>
                    <a:pt x="634" y="1839"/>
                    <a:pt x="634" y="1839"/>
                    <a:pt x="634" y="1839"/>
                  </a:cubicBezTo>
                  <a:cubicBezTo>
                    <a:pt x="634" y="1839"/>
                    <a:pt x="635" y="1839"/>
                    <a:pt x="636" y="1840"/>
                  </a:cubicBezTo>
                  <a:cubicBezTo>
                    <a:pt x="636" y="1840"/>
                    <a:pt x="636" y="1840"/>
                    <a:pt x="636" y="1840"/>
                  </a:cubicBezTo>
                  <a:cubicBezTo>
                    <a:pt x="638" y="1841"/>
                    <a:pt x="639" y="1843"/>
                    <a:pt x="639" y="1844"/>
                  </a:cubicBezTo>
                  <a:cubicBezTo>
                    <a:pt x="640" y="1845"/>
                    <a:pt x="640" y="1847"/>
                    <a:pt x="639" y="1849"/>
                  </a:cubicBezTo>
                  <a:cubicBezTo>
                    <a:pt x="638" y="1850"/>
                    <a:pt x="638" y="1850"/>
                    <a:pt x="638" y="1850"/>
                  </a:cubicBezTo>
                  <a:cubicBezTo>
                    <a:pt x="637" y="1854"/>
                    <a:pt x="633" y="1858"/>
                    <a:pt x="631" y="1862"/>
                  </a:cubicBezTo>
                  <a:cubicBezTo>
                    <a:pt x="631" y="1862"/>
                    <a:pt x="631" y="1862"/>
                    <a:pt x="631" y="1862"/>
                  </a:cubicBezTo>
                  <a:cubicBezTo>
                    <a:pt x="625" y="1873"/>
                    <a:pt x="625" y="1873"/>
                    <a:pt x="625" y="1873"/>
                  </a:cubicBezTo>
                  <a:cubicBezTo>
                    <a:pt x="624" y="1874"/>
                    <a:pt x="623" y="1876"/>
                    <a:pt x="621" y="1878"/>
                  </a:cubicBezTo>
                  <a:cubicBezTo>
                    <a:pt x="618" y="1879"/>
                    <a:pt x="616" y="1881"/>
                    <a:pt x="613" y="1882"/>
                  </a:cubicBezTo>
                  <a:cubicBezTo>
                    <a:pt x="612" y="1882"/>
                    <a:pt x="611" y="1883"/>
                    <a:pt x="610" y="1883"/>
                  </a:cubicBezTo>
                  <a:cubicBezTo>
                    <a:pt x="610" y="1883"/>
                    <a:pt x="609" y="1883"/>
                    <a:pt x="609" y="1884"/>
                  </a:cubicBezTo>
                  <a:cubicBezTo>
                    <a:pt x="609" y="1884"/>
                    <a:pt x="609" y="1884"/>
                    <a:pt x="609" y="1884"/>
                  </a:cubicBezTo>
                  <a:cubicBezTo>
                    <a:pt x="607" y="1884"/>
                    <a:pt x="605" y="1885"/>
                    <a:pt x="603" y="1885"/>
                  </a:cubicBezTo>
                  <a:cubicBezTo>
                    <a:pt x="599" y="1886"/>
                    <a:pt x="596" y="1886"/>
                    <a:pt x="592" y="1886"/>
                  </a:cubicBezTo>
                  <a:cubicBezTo>
                    <a:pt x="582" y="1886"/>
                    <a:pt x="582" y="1886"/>
                    <a:pt x="582" y="1886"/>
                  </a:cubicBezTo>
                  <a:cubicBezTo>
                    <a:pt x="582" y="1886"/>
                    <a:pt x="582" y="1886"/>
                    <a:pt x="582" y="1886"/>
                  </a:cubicBezTo>
                  <a:cubicBezTo>
                    <a:pt x="570" y="1886"/>
                    <a:pt x="557" y="1886"/>
                    <a:pt x="545" y="1886"/>
                  </a:cubicBezTo>
                  <a:cubicBezTo>
                    <a:pt x="540" y="1886"/>
                    <a:pt x="528" y="1885"/>
                    <a:pt x="527" y="1878"/>
                  </a:cubicBezTo>
                  <a:cubicBezTo>
                    <a:pt x="527" y="1877"/>
                    <a:pt x="527" y="1876"/>
                    <a:pt x="527" y="1875"/>
                  </a:cubicBezTo>
                  <a:close/>
                  <a:moveTo>
                    <a:pt x="545" y="2017"/>
                  </a:moveTo>
                  <a:cubicBezTo>
                    <a:pt x="545" y="2017"/>
                    <a:pt x="545" y="2017"/>
                    <a:pt x="545" y="2017"/>
                  </a:cubicBezTo>
                  <a:cubicBezTo>
                    <a:pt x="543" y="2024"/>
                    <a:pt x="538" y="2031"/>
                    <a:pt x="534" y="2038"/>
                  </a:cubicBezTo>
                  <a:cubicBezTo>
                    <a:pt x="534" y="2038"/>
                    <a:pt x="534" y="2038"/>
                    <a:pt x="534" y="2038"/>
                  </a:cubicBezTo>
                  <a:cubicBezTo>
                    <a:pt x="530" y="2045"/>
                    <a:pt x="527" y="2053"/>
                    <a:pt x="521" y="2060"/>
                  </a:cubicBezTo>
                  <a:cubicBezTo>
                    <a:pt x="521" y="2061"/>
                    <a:pt x="520" y="2061"/>
                    <a:pt x="520" y="2062"/>
                  </a:cubicBezTo>
                  <a:cubicBezTo>
                    <a:pt x="520" y="2062"/>
                    <a:pt x="520" y="2062"/>
                    <a:pt x="520" y="2062"/>
                  </a:cubicBezTo>
                  <a:cubicBezTo>
                    <a:pt x="519" y="2063"/>
                    <a:pt x="518" y="2064"/>
                    <a:pt x="517" y="2064"/>
                  </a:cubicBezTo>
                  <a:cubicBezTo>
                    <a:pt x="517" y="2065"/>
                    <a:pt x="517" y="2065"/>
                    <a:pt x="516" y="2065"/>
                  </a:cubicBezTo>
                  <a:cubicBezTo>
                    <a:pt x="516" y="2065"/>
                    <a:pt x="516" y="2066"/>
                    <a:pt x="516" y="2066"/>
                  </a:cubicBezTo>
                  <a:cubicBezTo>
                    <a:pt x="510" y="2071"/>
                    <a:pt x="503" y="2074"/>
                    <a:pt x="496" y="2076"/>
                  </a:cubicBezTo>
                  <a:cubicBezTo>
                    <a:pt x="495" y="2076"/>
                    <a:pt x="494" y="2076"/>
                    <a:pt x="493" y="2077"/>
                  </a:cubicBezTo>
                  <a:cubicBezTo>
                    <a:pt x="489" y="2078"/>
                    <a:pt x="484" y="2078"/>
                    <a:pt x="480" y="2078"/>
                  </a:cubicBezTo>
                  <a:cubicBezTo>
                    <a:pt x="476" y="2078"/>
                    <a:pt x="476" y="2078"/>
                    <a:pt x="476" y="2078"/>
                  </a:cubicBezTo>
                  <a:cubicBezTo>
                    <a:pt x="476" y="2078"/>
                    <a:pt x="476" y="2078"/>
                    <a:pt x="476" y="2078"/>
                  </a:cubicBezTo>
                  <a:cubicBezTo>
                    <a:pt x="458" y="2078"/>
                    <a:pt x="439" y="2078"/>
                    <a:pt x="421" y="2079"/>
                  </a:cubicBezTo>
                  <a:cubicBezTo>
                    <a:pt x="419" y="2079"/>
                    <a:pt x="418" y="2078"/>
                    <a:pt x="416" y="2078"/>
                  </a:cubicBezTo>
                  <a:cubicBezTo>
                    <a:pt x="414" y="2078"/>
                    <a:pt x="412" y="2078"/>
                    <a:pt x="410" y="2077"/>
                  </a:cubicBezTo>
                  <a:cubicBezTo>
                    <a:pt x="406" y="2076"/>
                    <a:pt x="404" y="2074"/>
                    <a:pt x="402" y="2072"/>
                  </a:cubicBezTo>
                  <a:cubicBezTo>
                    <a:pt x="401" y="2070"/>
                    <a:pt x="400" y="2068"/>
                    <a:pt x="400" y="2066"/>
                  </a:cubicBezTo>
                  <a:cubicBezTo>
                    <a:pt x="400" y="2064"/>
                    <a:pt x="401" y="2062"/>
                    <a:pt x="402" y="2060"/>
                  </a:cubicBezTo>
                  <a:cubicBezTo>
                    <a:pt x="402" y="2059"/>
                    <a:pt x="402" y="2059"/>
                    <a:pt x="403" y="2059"/>
                  </a:cubicBezTo>
                  <a:cubicBezTo>
                    <a:pt x="403" y="2058"/>
                    <a:pt x="403" y="2058"/>
                    <a:pt x="403" y="2058"/>
                  </a:cubicBezTo>
                  <a:cubicBezTo>
                    <a:pt x="404" y="2057"/>
                    <a:pt x="404" y="2057"/>
                    <a:pt x="404" y="2057"/>
                  </a:cubicBezTo>
                  <a:cubicBezTo>
                    <a:pt x="404" y="2057"/>
                    <a:pt x="404" y="2057"/>
                    <a:pt x="404" y="2057"/>
                  </a:cubicBezTo>
                  <a:cubicBezTo>
                    <a:pt x="409" y="2050"/>
                    <a:pt x="413" y="2043"/>
                    <a:pt x="418" y="2035"/>
                  </a:cubicBezTo>
                  <a:cubicBezTo>
                    <a:pt x="422" y="2030"/>
                    <a:pt x="425" y="2024"/>
                    <a:pt x="430" y="2019"/>
                  </a:cubicBezTo>
                  <a:cubicBezTo>
                    <a:pt x="430" y="2018"/>
                    <a:pt x="431" y="2018"/>
                    <a:pt x="431" y="2017"/>
                  </a:cubicBezTo>
                  <a:cubicBezTo>
                    <a:pt x="431" y="2017"/>
                    <a:pt x="432" y="2017"/>
                    <a:pt x="432" y="2017"/>
                  </a:cubicBezTo>
                  <a:cubicBezTo>
                    <a:pt x="433" y="2016"/>
                    <a:pt x="434" y="2015"/>
                    <a:pt x="435" y="2014"/>
                  </a:cubicBezTo>
                  <a:cubicBezTo>
                    <a:pt x="435" y="2014"/>
                    <a:pt x="435" y="2014"/>
                    <a:pt x="435" y="2014"/>
                  </a:cubicBezTo>
                  <a:cubicBezTo>
                    <a:pt x="435" y="2014"/>
                    <a:pt x="435" y="2014"/>
                    <a:pt x="435" y="2014"/>
                  </a:cubicBezTo>
                  <a:cubicBezTo>
                    <a:pt x="441" y="2009"/>
                    <a:pt x="449" y="2006"/>
                    <a:pt x="457" y="2004"/>
                  </a:cubicBezTo>
                  <a:cubicBezTo>
                    <a:pt x="457" y="2004"/>
                    <a:pt x="457" y="2004"/>
                    <a:pt x="457" y="2004"/>
                  </a:cubicBezTo>
                  <a:cubicBezTo>
                    <a:pt x="457" y="2004"/>
                    <a:pt x="458" y="2004"/>
                    <a:pt x="458" y="2004"/>
                  </a:cubicBezTo>
                  <a:cubicBezTo>
                    <a:pt x="459" y="2004"/>
                    <a:pt x="461" y="2004"/>
                    <a:pt x="462" y="2004"/>
                  </a:cubicBezTo>
                  <a:cubicBezTo>
                    <a:pt x="463" y="2003"/>
                    <a:pt x="464" y="2003"/>
                    <a:pt x="465" y="2003"/>
                  </a:cubicBezTo>
                  <a:cubicBezTo>
                    <a:pt x="466" y="2003"/>
                    <a:pt x="467" y="2003"/>
                    <a:pt x="468" y="2003"/>
                  </a:cubicBezTo>
                  <a:cubicBezTo>
                    <a:pt x="468" y="2003"/>
                    <a:pt x="469" y="2003"/>
                    <a:pt x="470" y="2003"/>
                  </a:cubicBezTo>
                  <a:cubicBezTo>
                    <a:pt x="471" y="2003"/>
                    <a:pt x="471" y="2003"/>
                    <a:pt x="471" y="2003"/>
                  </a:cubicBezTo>
                  <a:cubicBezTo>
                    <a:pt x="471" y="2003"/>
                    <a:pt x="471" y="2003"/>
                    <a:pt x="471" y="2003"/>
                  </a:cubicBezTo>
                  <a:cubicBezTo>
                    <a:pt x="488" y="2003"/>
                    <a:pt x="504" y="2003"/>
                    <a:pt x="521" y="2003"/>
                  </a:cubicBezTo>
                  <a:cubicBezTo>
                    <a:pt x="521" y="2003"/>
                    <a:pt x="521" y="2003"/>
                    <a:pt x="521" y="2003"/>
                  </a:cubicBezTo>
                  <a:cubicBezTo>
                    <a:pt x="524" y="2003"/>
                    <a:pt x="524" y="2003"/>
                    <a:pt x="524" y="2003"/>
                  </a:cubicBezTo>
                  <a:cubicBezTo>
                    <a:pt x="528" y="2003"/>
                    <a:pt x="532" y="2003"/>
                    <a:pt x="535" y="2004"/>
                  </a:cubicBezTo>
                  <a:cubicBezTo>
                    <a:pt x="536" y="2004"/>
                    <a:pt x="536" y="2005"/>
                    <a:pt x="537" y="2005"/>
                  </a:cubicBezTo>
                  <a:cubicBezTo>
                    <a:pt x="537" y="2005"/>
                    <a:pt x="538" y="2005"/>
                    <a:pt x="538" y="2006"/>
                  </a:cubicBezTo>
                  <a:cubicBezTo>
                    <a:pt x="538" y="2006"/>
                    <a:pt x="539" y="2006"/>
                    <a:pt x="539" y="2006"/>
                  </a:cubicBezTo>
                  <a:cubicBezTo>
                    <a:pt x="543" y="2008"/>
                    <a:pt x="546" y="2012"/>
                    <a:pt x="545" y="2017"/>
                  </a:cubicBezTo>
                  <a:close/>
                  <a:moveTo>
                    <a:pt x="579" y="1956"/>
                  </a:moveTo>
                  <a:cubicBezTo>
                    <a:pt x="579" y="1956"/>
                    <a:pt x="579" y="1956"/>
                    <a:pt x="579" y="1956"/>
                  </a:cubicBezTo>
                  <a:cubicBezTo>
                    <a:pt x="579" y="1956"/>
                    <a:pt x="579" y="1956"/>
                    <a:pt x="579" y="1956"/>
                  </a:cubicBezTo>
                  <a:cubicBezTo>
                    <a:pt x="578" y="1957"/>
                    <a:pt x="578" y="1958"/>
                    <a:pt x="577" y="1959"/>
                  </a:cubicBezTo>
                  <a:cubicBezTo>
                    <a:pt x="577" y="1959"/>
                    <a:pt x="577" y="1960"/>
                    <a:pt x="577" y="1960"/>
                  </a:cubicBezTo>
                  <a:cubicBezTo>
                    <a:pt x="572" y="1964"/>
                    <a:pt x="566" y="1968"/>
                    <a:pt x="560" y="1970"/>
                  </a:cubicBezTo>
                  <a:cubicBezTo>
                    <a:pt x="560" y="1970"/>
                    <a:pt x="560" y="1970"/>
                    <a:pt x="560" y="1970"/>
                  </a:cubicBezTo>
                  <a:cubicBezTo>
                    <a:pt x="559" y="1970"/>
                    <a:pt x="558" y="1970"/>
                    <a:pt x="557" y="1971"/>
                  </a:cubicBezTo>
                  <a:cubicBezTo>
                    <a:pt x="556" y="1971"/>
                    <a:pt x="556" y="1971"/>
                    <a:pt x="555" y="1971"/>
                  </a:cubicBezTo>
                  <a:cubicBezTo>
                    <a:pt x="554" y="1971"/>
                    <a:pt x="554" y="1971"/>
                    <a:pt x="553" y="1971"/>
                  </a:cubicBezTo>
                  <a:cubicBezTo>
                    <a:pt x="550" y="1972"/>
                    <a:pt x="546" y="1973"/>
                    <a:pt x="542" y="1973"/>
                  </a:cubicBezTo>
                  <a:cubicBezTo>
                    <a:pt x="541" y="1973"/>
                    <a:pt x="541" y="1973"/>
                    <a:pt x="541" y="1973"/>
                  </a:cubicBezTo>
                  <a:cubicBezTo>
                    <a:pt x="534" y="1973"/>
                    <a:pt x="527" y="1973"/>
                    <a:pt x="520" y="1973"/>
                  </a:cubicBezTo>
                  <a:cubicBezTo>
                    <a:pt x="510" y="1973"/>
                    <a:pt x="499" y="1973"/>
                    <a:pt x="489" y="1973"/>
                  </a:cubicBezTo>
                  <a:cubicBezTo>
                    <a:pt x="488" y="1973"/>
                    <a:pt x="486" y="1973"/>
                    <a:pt x="484" y="1973"/>
                  </a:cubicBezTo>
                  <a:cubicBezTo>
                    <a:pt x="484" y="1973"/>
                    <a:pt x="484" y="1973"/>
                    <a:pt x="483" y="1973"/>
                  </a:cubicBezTo>
                  <a:cubicBezTo>
                    <a:pt x="482" y="1972"/>
                    <a:pt x="480" y="1972"/>
                    <a:pt x="479" y="1972"/>
                  </a:cubicBezTo>
                  <a:cubicBezTo>
                    <a:pt x="479" y="1972"/>
                    <a:pt x="479" y="1972"/>
                    <a:pt x="479" y="1972"/>
                  </a:cubicBezTo>
                  <a:cubicBezTo>
                    <a:pt x="479" y="1972"/>
                    <a:pt x="479" y="1972"/>
                    <a:pt x="479" y="1972"/>
                  </a:cubicBezTo>
                  <a:cubicBezTo>
                    <a:pt x="474" y="1970"/>
                    <a:pt x="470" y="1968"/>
                    <a:pt x="470" y="1963"/>
                  </a:cubicBezTo>
                  <a:cubicBezTo>
                    <a:pt x="470" y="1962"/>
                    <a:pt x="470" y="1961"/>
                    <a:pt x="470" y="1960"/>
                  </a:cubicBezTo>
                  <a:cubicBezTo>
                    <a:pt x="470" y="1960"/>
                    <a:pt x="470" y="1959"/>
                    <a:pt x="471" y="1959"/>
                  </a:cubicBezTo>
                  <a:cubicBezTo>
                    <a:pt x="471" y="1958"/>
                    <a:pt x="471" y="1957"/>
                    <a:pt x="472" y="1957"/>
                  </a:cubicBezTo>
                  <a:cubicBezTo>
                    <a:pt x="472" y="1957"/>
                    <a:pt x="472" y="1956"/>
                    <a:pt x="472" y="1956"/>
                  </a:cubicBezTo>
                  <a:cubicBezTo>
                    <a:pt x="472" y="1956"/>
                    <a:pt x="472" y="1956"/>
                    <a:pt x="472" y="1956"/>
                  </a:cubicBezTo>
                  <a:cubicBezTo>
                    <a:pt x="473" y="1955"/>
                    <a:pt x="474" y="1954"/>
                    <a:pt x="474" y="1953"/>
                  </a:cubicBezTo>
                  <a:cubicBezTo>
                    <a:pt x="479" y="1945"/>
                    <a:pt x="485" y="1938"/>
                    <a:pt x="490" y="1930"/>
                  </a:cubicBezTo>
                  <a:cubicBezTo>
                    <a:pt x="490" y="1930"/>
                    <a:pt x="490" y="1930"/>
                    <a:pt x="490" y="1930"/>
                  </a:cubicBezTo>
                  <a:cubicBezTo>
                    <a:pt x="492" y="1927"/>
                    <a:pt x="492" y="1927"/>
                    <a:pt x="492" y="1927"/>
                  </a:cubicBezTo>
                  <a:cubicBezTo>
                    <a:pt x="493" y="1925"/>
                    <a:pt x="495" y="1923"/>
                    <a:pt x="498" y="1921"/>
                  </a:cubicBezTo>
                  <a:cubicBezTo>
                    <a:pt x="499" y="1920"/>
                    <a:pt x="501" y="1919"/>
                    <a:pt x="503" y="1918"/>
                  </a:cubicBezTo>
                  <a:cubicBezTo>
                    <a:pt x="504" y="1918"/>
                    <a:pt x="505" y="1917"/>
                    <a:pt x="506" y="1917"/>
                  </a:cubicBezTo>
                  <a:cubicBezTo>
                    <a:pt x="506" y="1917"/>
                    <a:pt x="506" y="1917"/>
                    <a:pt x="507" y="1917"/>
                  </a:cubicBezTo>
                  <a:cubicBezTo>
                    <a:pt x="507" y="1917"/>
                    <a:pt x="507" y="1916"/>
                    <a:pt x="507" y="1916"/>
                  </a:cubicBezTo>
                  <a:cubicBezTo>
                    <a:pt x="508" y="1916"/>
                    <a:pt x="508" y="1916"/>
                    <a:pt x="508" y="1916"/>
                  </a:cubicBezTo>
                  <a:cubicBezTo>
                    <a:pt x="511" y="1915"/>
                    <a:pt x="514" y="1914"/>
                    <a:pt x="517" y="1913"/>
                  </a:cubicBezTo>
                  <a:cubicBezTo>
                    <a:pt x="521" y="1913"/>
                    <a:pt x="525" y="1912"/>
                    <a:pt x="528" y="1912"/>
                  </a:cubicBezTo>
                  <a:cubicBezTo>
                    <a:pt x="538" y="1912"/>
                    <a:pt x="538" y="1912"/>
                    <a:pt x="538" y="1912"/>
                  </a:cubicBezTo>
                  <a:cubicBezTo>
                    <a:pt x="541" y="1912"/>
                    <a:pt x="543" y="1912"/>
                    <a:pt x="545" y="1912"/>
                  </a:cubicBezTo>
                  <a:cubicBezTo>
                    <a:pt x="555" y="1912"/>
                    <a:pt x="564" y="1912"/>
                    <a:pt x="573" y="1912"/>
                  </a:cubicBezTo>
                  <a:cubicBezTo>
                    <a:pt x="573" y="1912"/>
                    <a:pt x="573" y="1912"/>
                    <a:pt x="573" y="1912"/>
                  </a:cubicBezTo>
                  <a:cubicBezTo>
                    <a:pt x="577" y="1912"/>
                    <a:pt x="577" y="1912"/>
                    <a:pt x="577" y="1912"/>
                  </a:cubicBezTo>
                  <a:cubicBezTo>
                    <a:pt x="581" y="1912"/>
                    <a:pt x="584" y="1913"/>
                    <a:pt x="587" y="1913"/>
                  </a:cubicBezTo>
                  <a:cubicBezTo>
                    <a:pt x="589" y="1914"/>
                    <a:pt x="590" y="1915"/>
                    <a:pt x="592" y="1915"/>
                  </a:cubicBezTo>
                  <a:cubicBezTo>
                    <a:pt x="596" y="1918"/>
                    <a:pt x="599" y="1921"/>
                    <a:pt x="595" y="1927"/>
                  </a:cubicBezTo>
                  <a:cubicBezTo>
                    <a:pt x="592" y="1934"/>
                    <a:pt x="588" y="1941"/>
                    <a:pt x="584" y="1948"/>
                  </a:cubicBezTo>
                  <a:cubicBezTo>
                    <a:pt x="579" y="1956"/>
                    <a:pt x="579" y="1956"/>
                    <a:pt x="579" y="1956"/>
                  </a:cubicBezTo>
                  <a:cubicBezTo>
                    <a:pt x="579" y="1956"/>
                    <a:pt x="579" y="1956"/>
                    <a:pt x="579" y="1956"/>
                  </a:cubicBezTo>
                  <a:close/>
                  <a:moveTo>
                    <a:pt x="1064" y="2056"/>
                  </a:moveTo>
                  <a:cubicBezTo>
                    <a:pt x="1064" y="2057"/>
                    <a:pt x="1064" y="2059"/>
                    <a:pt x="1064" y="2060"/>
                  </a:cubicBezTo>
                  <a:cubicBezTo>
                    <a:pt x="1064" y="2060"/>
                    <a:pt x="1064" y="2060"/>
                    <a:pt x="1064" y="2061"/>
                  </a:cubicBezTo>
                  <a:cubicBezTo>
                    <a:pt x="1063" y="2062"/>
                    <a:pt x="1063" y="2063"/>
                    <a:pt x="1062" y="2064"/>
                  </a:cubicBezTo>
                  <a:cubicBezTo>
                    <a:pt x="1062" y="2064"/>
                    <a:pt x="1062" y="2064"/>
                    <a:pt x="1062" y="2064"/>
                  </a:cubicBezTo>
                  <a:cubicBezTo>
                    <a:pt x="1062" y="2064"/>
                    <a:pt x="1062" y="2064"/>
                    <a:pt x="1062" y="2064"/>
                  </a:cubicBezTo>
                  <a:cubicBezTo>
                    <a:pt x="1061" y="2065"/>
                    <a:pt x="1060" y="2066"/>
                    <a:pt x="1059" y="2067"/>
                  </a:cubicBezTo>
                  <a:cubicBezTo>
                    <a:pt x="1059" y="2067"/>
                    <a:pt x="1059" y="2067"/>
                    <a:pt x="1059" y="2068"/>
                  </a:cubicBezTo>
                  <a:cubicBezTo>
                    <a:pt x="1058" y="2069"/>
                    <a:pt x="1057" y="2069"/>
                    <a:pt x="1056" y="2070"/>
                  </a:cubicBezTo>
                  <a:cubicBezTo>
                    <a:pt x="1056" y="2070"/>
                    <a:pt x="1055" y="2071"/>
                    <a:pt x="1055" y="2071"/>
                  </a:cubicBezTo>
                  <a:cubicBezTo>
                    <a:pt x="1055" y="2071"/>
                    <a:pt x="1055" y="2071"/>
                    <a:pt x="1055" y="2071"/>
                  </a:cubicBezTo>
                  <a:cubicBezTo>
                    <a:pt x="1053" y="2072"/>
                    <a:pt x="1052" y="2072"/>
                    <a:pt x="1051" y="2073"/>
                  </a:cubicBezTo>
                  <a:cubicBezTo>
                    <a:pt x="1051" y="2073"/>
                    <a:pt x="1051" y="2073"/>
                    <a:pt x="1050" y="2073"/>
                  </a:cubicBezTo>
                  <a:cubicBezTo>
                    <a:pt x="1049" y="2074"/>
                    <a:pt x="1048" y="2074"/>
                    <a:pt x="1047" y="2074"/>
                  </a:cubicBezTo>
                  <a:cubicBezTo>
                    <a:pt x="1047" y="2075"/>
                    <a:pt x="1046" y="2075"/>
                    <a:pt x="1046" y="2075"/>
                  </a:cubicBezTo>
                  <a:cubicBezTo>
                    <a:pt x="1046" y="2075"/>
                    <a:pt x="1045" y="2075"/>
                    <a:pt x="1045" y="2075"/>
                  </a:cubicBezTo>
                  <a:cubicBezTo>
                    <a:pt x="1045" y="2075"/>
                    <a:pt x="1045" y="2075"/>
                    <a:pt x="1044" y="2075"/>
                  </a:cubicBezTo>
                  <a:cubicBezTo>
                    <a:pt x="1043" y="2076"/>
                    <a:pt x="1042" y="2076"/>
                    <a:pt x="1041" y="2076"/>
                  </a:cubicBezTo>
                  <a:cubicBezTo>
                    <a:pt x="1039" y="2076"/>
                    <a:pt x="1038" y="2076"/>
                    <a:pt x="1037" y="2077"/>
                  </a:cubicBezTo>
                  <a:cubicBezTo>
                    <a:pt x="1036" y="2077"/>
                    <a:pt x="1035" y="2077"/>
                    <a:pt x="1034" y="2077"/>
                  </a:cubicBezTo>
                  <a:cubicBezTo>
                    <a:pt x="1033" y="2077"/>
                    <a:pt x="1033" y="2077"/>
                    <a:pt x="1033" y="2077"/>
                  </a:cubicBezTo>
                  <a:cubicBezTo>
                    <a:pt x="1031" y="2077"/>
                    <a:pt x="1031" y="2077"/>
                    <a:pt x="1031" y="2077"/>
                  </a:cubicBezTo>
                  <a:cubicBezTo>
                    <a:pt x="1031" y="2077"/>
                    <a:pt x="1031" y="2077"/>
                    <a:pt x="1031" y="2077"/>
                  </a:cubicBezTo>
                  <a:cubicBezTo>
                    <a:pt x="1025" y="2077"/>
                    <a:pt x="1018" y="2077"/>
                    <a:pt x="1011" y="2077"/>
                  </a:cubicBezTo>
                  <a:cubicBezTo>
                    <a:pt x="981" y="2077"/>
                    <a:pt x="630" y="2078"/>
                    <a:pt x="605" y="2078"/>
                  </a:cubicBezTo>
                  <a:cubicBezTo>
                    <a:pt x="604" y="2078"/>
                    <a:pt x="602" y="2078"/>
                    <a:pt x="600" y="2078"/>
                  </a:cubicBezTo>
                  <a:cubicBezTo>
                    <a:pt x="598" y="2077"/>
                    <a:pt x="596" y="2077"/>
                    <a:pt x="594" y="2076"/>
                  </a:cubicBezTo>
                  <a:cubicBezTo>
                    <a:pt x="590" y="2075"/>
                    <a:pt x="588" y="2074"/>
                    <a:pt x="586" y="2072"/>
                  </a:cubicBezTo>
                  <a:cubicBezTo>
                    <a:pt x="584" y="2070"/>
                    <a:pt x="583" y="2068"/>
                    <a:pt x="582" y="2065"/>
                  </a:cubicBezTo>
                  <a:cubicBezTo>
                    <a:pt x="582" y="2063"/>
                    <a:pt x="582" y="2060"/>
                    <a:pt x="584" y="2057"/>
                  </a:cubicBezTo>
                  <a:cubicBezTo>
                    <a:pt x="584" y="2056"/>
                    <a:pt x="584" y="2056"/>
                    <a:pt x="584" y="2056"/>
                  </a:cubicBezTo>
                  <a:cubicBezTo>
                    <a:pt x="584" y="2056"/>
                    <a:pt x="584" y="2056"/>
                    <a:pt x="584" y="2056"/>
                  </a:cubicBezTo>
                  <a:cubicBezTo>
                    <a:pt x="588" y="2048"/>
                    <a:pt x="592" y="2040"/>
                    <a:pt x="596" y="2031"/>
                  </a:cubicBezTo>
                  <a:cubicBezTo>
                    <a:pt x="597" y="2030"/>
                    <a:pt x="598" y="2029"/>
                    <a:pt x="598" y="2027"/>
                  </a:cubicBezTo>
                  <a:cubicBezTo>
                    <a:pt x="601" y="2021"/>
                    <a:pt x="601" y="2021"/>
                    <a:pt x="601" y="2021"/>
                  </a:cubicBezTo>
                  <a:cubicBezTo>
                    <a:pt x="603" y="2018"/>
                    <a:pt x="605" y="2016"/>
                    <a:pt x="607" y="2014"/>
                  </a:cubicBezTo>
                  <a:cubicBezTo>
                    <a:pt x="608" y="2013"/>
                    <a:pt x="609" y="2013"/>
                    <a:pt x="609" y="2012"/>
                  </a:cubicBezTo>
                  <a:cubicBezTo>
                    <a:pt x="610" y="2012"/>
                    <a:pt x="610" y="2012"/>
                    <a:pt x="610" y="2011"/>
                  </a:cubicBezTo>
                  <a:cubicBezTo>
                    <a:pt x="611" y="2011"/>
                    <a:pt x="612" y="2011"/>
                    <a:pt x="612" y="2010"/>
                  </a:cubicBezTo>
                  <a:cubicBezTo>
                    <a:pt x="612" y="2010"/>
                    <a:pt x="612" y="2010"/>
                    <a:pt x="613" y="2010"/>
                  </a:cubicBezTo>
                  <a:cubicBezTo>
                    <a:pt x="613" y="2010"/>
                    <a:pt x="613" y="2010"/>
                    <a:pt x="614" y="2009"/>
                  </a:cubicBezTo>
                  <a:cubicBezTo>
                    <a:pt x="615" y="2009"/>
                    <a:pt x="616" y="2008"/>
                    <a:pt x="617" y="2008"/>
                  </a:cubicBezTo>
                  <a:cubicBezTo>
                    <a:pt x="617" y="2008"/>
                    <a:pt x="618" y="2007"/>
                    <a:pt x="618" y="2007"/>
                  </a:cubicBezTo>
                  <a:cubicBezTo>
                    <a:pt x="619" y="2007"/>
                    <a:pt x="620" y="2007"/>
                    <a:pt x="621" y="2006"/>
                  </a:cubicBezTo>
                  <a:cubicBezTo>
                    <a:pt x="622" y="2006"/>
                    <a:pt x="623" y="2005"/>
                    <a:pt x="625" y="2005"/>
                  </a:cubicBezTo>
                  <a:cubicBezTo>
                    <a:pt x="625" y="2005"/>
                    <a:pt x="626" y="2004"/>
                    <a:pt x="627" y="2004"/>
                  </a:cubicBezTo>
                  <a:cubicBezTo>
                    <a:pt x="627" y="2004"/>
                    <a:pt x="628" y="2004"/>
                    <a:pt x="628" y="2004"/>
                  </a:cubicBezTo>
                  <a:cubicBezTo>
                    <a:pt x="632" y="2003"/>
                    <a:pt x="636" y="2002"/>
                    <a:pt x="640" y="2002"/>
                  </a:cubicBezTo>
                  <a:cubicBezTo>
                    <a:pt x="640" y="2002"/>
                    <a:pt x="1008" y="2001"/>
                    <a:pt x="1021" y="2001"/>
                  </a:cubicBezTo>
                  <a:cubicBezTo>
                    <a:pt x="1026" y="2001"/>
                    <a:pt x="1030" y="2001"/>
                    <a:pt x="1034" y="2001"/>
                  </a:cubicBezTo>
                  <a:cubicBezTo>
                    <a:pt x="1036" y="2001"/>
                    <a:pt x="1038" y="2002"/>
                    <a:pt x="1040" y="2002"/>
                  </a:cubicBezTo>
                  <a:cubicBezTo>
                    <a:pt x="1040" y="2002"/>
                    <a:pt x="1040" y="2002"/>
                    <a:pt x="1041" y="2002"/>
                  </a:cubicBezTo>
                  <a:cubicBezTo>
                    <a:pt x="1042" y="2002"/>
                    <a:pt x="1044" y="2002"/>
                    <a:pt x="1045" y="2003"/>
                  </a:cubicBezTo>
                  <a:cubicBezTo>
                    <a:pt x="1045" y="2003"/>
                    <a:pt x="1046" y="2003"/>
                    <a:pt x="1046" y="2003"/>
                  </a:cubicBezTo>
                  <a:cubicBezTo>
                    <a:pt x="1046" y="2003"/>
                    <a:pt x="1046" y="2003"/>
                    <a:pt x="1046" y="2003"/>
                  </a:cubicBezTo>
                  <a:cubicBezTo>
                    <a:pt x="1048" y="2003"/>
                    <a:pt x="1049" y="2004"/>
                    <a:pt x="1050" y="2004"/>
                  </a:cubicBezTo>
                  <a:cubicBezTo>
                    <a:pt x="1050" y="2004"/>
                    <a:pt x="1051" y="2005"/>
                    <a:pt x="1051" y="2005"/>
                  </a:cubicBezTo>
                  <a:cubicBezTo>
                    <a:pt x="1052" y="2005"/>
                    <a:pt x="1053" y="2006"/>
                    <a:pt x="1054" y="2006"/>
                  </a:cubicBezTo>
                  <a:cubicBezTo>
                    <a:pt x="1055" y="2006"/>
                    <a:pt x="1055" y="2007"/>
                    <a:pt x="1055" y="2007"/>
                  </a:cubicBezTo>
                  <a:cubicBezTo>
                    <a:pt x="1055" y="2007"/>
                    <a:pt x="1055" y="2007"/>
                    <a:pt x="1056" y="2007"/>
                  </a:cubicBezTo>
                  <a:cubicBezTo>
                    <a:pt x="1056" y="2008"/>
                    <a:pt x="1057" y="2008"/>
                    <a:pt x="1058" y="2009"/>
                  </a:cubicBezTo>
                  <a:cubicBezTo>
                    <a:pt x="1059" y="2010"/>
                    <a:pt x="1061" y="2011"/>
                    <a:pt x="1061" y="2013"/>
                  </a:cubicBezTo>
                  <a:cubicBezTo>
                    <a:pt x="1063" y="2015"/>
                    <a:pt x="1064" y="2017"/>
                    <a:pt x="1064" y="2020"/>
                  </a:cubicBezTo>
                  <a:cubicBezTo>
                    <a:pt x="1064" y="2022"/>
                    <a:pt x="1064" y="2022"/>
                    <a:pt x="1064" y="2022"/>
                  </a:cubicBezTo>
                  <a:cubicBezTo>
                    <a:pt x="1064" y="2022"/>
                    <a:pt x="1064" y="2022"/>
                    <a:pt x="1064" y="2022"/>
                  </a:cubicBezTo>
                  <a:cubicBezTo>
                    <a:pt x="1064" y="2031"/>
                    <a:pt x="1064" y="2040"/>
                    <a:pt x="1064" y="2049"/>
                  </a:cubicBezTo>
                  <a:cubicBezTo>
                    <a:pt x="1064" y="2051"/>
                    <a:pt x="1064" y="2054"/>
                    <a:pt x="1064" y="2056"/>
                  </a:cubicBezTo>
                  <a:close/>
                  <a:moveTo>
                    <a:pt x="1114" y="1878"/>
                  </a:moveTo>
                  <a:cubicBezTo>
                    <a:pt x="1114" y="1878"/>
                    <a:pt x="1114" y="1877"/>
                    <a:pt x="1113" y="1877"/>
                  </a:cubicBezTo>
                  <a:cubicBezTo>
                    <a:pt x="1113" y="1877"/>
                    <a:pt x="1113" y="1877"/>
                    <a:pt x="1113" y="1877"/>
                  </a:cubicBezTo>
                  <a:cubicBezTo>
                    <a:pt x="1112" y="1875"/>
                    <a:pt x="1111" y="1873"/>
                    <a:pt x="1111" y="1871"/>
                  </a:cubicBezTo>
                  <a:cubicBezTo>
                    <a:pt x="1111" y="1870"/>
                    <a:pt x="1111" y="1870"/>
                    <a:pt x="1111" y="1870"/>
                  </a:cubicBezTo>
                  <a:cubicBezTo>
                    <a:pt x="1110" y="1868"/>
                    <a:pt x="1110" y="1867"/>
                    <a:pt x="1110" y="1866"/>
                  </a:cubicBezTo>
                  <a:cubicBezTo>
                    <a:pt x="1110" y="1866"/>
                    <a:pt x="1110" y="1866"/>
                    <a:pt x="1110" y="1866"/>
                  </a:cubicBezTo>
                  <a:cubicBezTo>
                    <a:pt x="1110" y="1861"/>
                    <a:pt x="1109" y="1855"/>
                    <a:pt x="1109" y="1849"/>
                  </a:cubicBezTo>
                  <a:cubicBezTo>
                    <a:pt x="1109" y="1848"/>
                    <a:pt x="1109" y="1848"/>
                    <a:pt x="1109" y="1848"/>
                  </a:cubicBezTo>
                  <a:cubicBezTo>
                    <a:pt x="1109" y="1846"/>
                    <a:pt x="1109" y="1844"/>
                    <a:pt x="1110" y="1843"/>
                  </a:cubicBezTo>
                  <a:cubicBezTo>
                    <a:pt x="1112" y="1841"/>
                    <a:pt x="1113" y="1840"/>
                    <a:pt x="1115" y="1839"/>
                  </a:cubicBezTo>
                  <a:cubicBezTo>
                    <a:pt x="1118" y="1838"/>
                    <a:pt x="1120" y="1837"/>
                    <a:pt x="1123" y="1836"/>
                  </a:cubicBezTo>
                  <a:cubicBezTo>
                    <a:pt x="1123" y="1836"/>
                    <a:pt x="1123" y="1836"/>
                    <a:pt x="1123" y="1836"/>
                  </a:cubicBezTo>
                  <a:cubicBezTo>
                    <a:pt x="1123" y="1836"/>
                    <a:pt x="1123" y="1836"/>
                    <a:pt x="1123" y="1836"/>
                  </a:cubicBezTo>
                  <a:cubicBezTo>
                    <a:pt x="1124" y="1836"/>
                    <a:pt x="1125" y="1836"/>
                    <a:pt x="1126" y="1836"/>
                  </a:cubicBezTo>
                  <a:cubicBezTo>
                    <a:pt x="1127" y="1836"/>
                    <a:pt x="1127" y="1836"/>
                    <a:pt x="1128" y="1836"/>
                  </a:cubicBezTo>
                  <a:cubicBezTo>
                    <a:pt x="1133" y="1835"/>
                    <a:pt x="1138" y="1835"/>
                    <a:pt x="1143" y="1835"/>
                  </a:cubicBezTo>
                  <a:cubicBezTo>
                    <a:pt x="1176" y="1835"/>
                    <a:pt x="1176" y="1835"/>
                    <a:pt x="1176" y="1835"/>
                  </a:cubicBezTo>
                  <a:cubicBezTo>
                    <a:pt x="1178" y="1835"/>
                    <a:pt x="1180" y="1835"/>
                    <a:pt x="1182" y="1836"/>
                  </a:cubicBezTo>
                  <a:cubicBezTo>
                    <a:pt x="1191" y="1837"/>
                    <a:pt x="1201" y="1839"/>
                    <a:pt x="1203" y="1848"/>
                  </a:cubicBezTo>
                  <a:cubicBezTo>
                    <a:pt x="1205" y="1855"/>
                    <a:pt x="1206" y="1863"/>
                    <a:pt x="1207" y="1870"/>
                  </a:cubicBezTo>
                  <a:cubicBezTo>
                    <a:pt x="1207" y="1871"/>
                    <a:pt x="1207" y="1871"/>
                    <a:pt x="1207" y="1871"/>
                  </a:cubicBezTo>
                  <a:cubicBezTo>
                    <a:pt x="1208" y="1873"/>
                    <a:pt x="1207" y="1874"/>
                    <a:pt x="1207" y="1876"/>
                  </a:cubicBezTo>
                  <a:cubicBezTo>
                    <a:pt x="1207" y="1876"/>
                    <a:pt x="1207" y="1876"/>
                    <a:pt x="1206" y="1876"/>
                  </a:cubicBezTo>
                  <a:cubicBezTo>
                    <a:pt x="1206" y="1876"/>
                    <a:pt x="1206" y="1876"/>
                    <a:pt x="1206" y="1876"/>
                  </a:cubicBezTo>
                  <a:cubicBezTo>
                    <a:pt x="1206" y="1877"/>
                    <a:pt x="1206" y="1877"/>
                    <a:pt x="1206" y="1877"/>
                  </a:cubicBezTo>
                  <a:cubicBezTo>
                    <a:pt x="1204" y="1880"/>
                    <a:pt x="1200" y="1882"/>
                    <a:pt x="1195" y="1883"/>
                  </a:cubicBezTo>
                  <a:cubicBezTo>
                    <a:pt x="1195" y="1883"/>
                    <a:pt x="1195" y="1884"/>
                    <a:pt x="1194" y="1884"/>
                  </a:cubicBezTo>
                  <a:cubicBezTo>
                    <a:pt x="1194" y="1884"/>
                    <a:pt x="1193" y="1884"/>
                    <a:pt x="1193" y="1884"/>
                  </a:cubicBezTo>
                  <a:cubicBezTo>
                    <a:pt x="1192" y="1884"/>
                    <a:pt x="1192" y="1884"/>
                    <a:pt x="1192" y="1884"/>
                  </a:cubicBezTo>
                  <a:cubicBezTo>
                    <a:pt x="1191" y="1884"/>
                    <a:pt x="1190" y="1884"/>
                    <a:pt x="1189" y="1885"/>
                  </a:cubicBezTo>
                  <a:cubicBezTo>
                    <a:pt x="1178" y="1886"/>
                    <a:pt x="1164" y="1885"/>
                    <a:pt x="1158" y="1885"/>
                  </a:cubicBezTo>
                  <a:cubicBezTo>
                    <a:pt x="1137" y="1885"/>
                    <a:pt x="1137" y="1885"/>
                    <a:pt x="1137" y="1885"/>
                  </a:cubicBezTo>
                  <a:cubicBezTo>
                    <a:pt x="1135" y="1885"/>
                    <a:pt x="1134" y="1885"/>
                    <a:pt x="1132" y="1885"/>
                  </a:cubicBezTo>
                  <a:cubicBezTo>
                    <a:pt x="1131" y="1884"/>
                    <a:pt x="1130" y="1884"/>
                    <a:pt x="1128" y="1884"/>
                  </a:cubicBezTo>
                  <a:cubicBezTo>
                    <a:pt x="1128" y="1884"/>
                    <a:pt x="1128" y="1884"/>
                    <a:pt x="1127" y="1884"/>
                  </a:cubicBezTo>
                  <a:cubicBezTo>
                    <a:pt x="1127" y="1884"/>
                    <a:pt x="1127" y="1884"/>
                    <a:pt x="1127" y="1884"/>
                  </a:cubicBezTo>
                  <a:cubicBezTo>
                    <a:pt x="1126" y="1883"/>
                    <a:pt x="1125" y="1883"/>
                    <a:pt x="1123" y="1883"/>
                  </a:cubicBezTo>
                  <a:cubicBezTo>
                    <a:pt x="1123" y="1883"/>
                    <a:pt x="1122" y="1882"/>
                    <a:pt x="1122" y="1882"/>
                  </a:cubicBezTo>
                  <a:cubicBezTo>
                    <a:pt x="1121" y="1882"/>
                    <a:pt x="1120" y="1881"/>
                    <a:pt x="1119" y="1881"/>
                  </a:cubicBezTo>
                  <a:cubicBezTo>
                    <a:pt x="1117" y="1880"/>
                    <a:pt x="1116" y="1879"/>
                    <a:pt x="1115" y="1878"/>
                  </a:cubicBezTo>
                  <a:cubicBezTo>
                    <a:pt x="1115" y="1878"/>
                    <a:pt x="1114" y="1878"/>
                    <a:pt x="1114" y="1878"/>
                  </a:cubicBezTo>
                  <a:close/>
                  <a:moveTo>
                    <a:pt x="1120" y="1961"/>
                  </a:moveTo>
                  <a:cubicBezTo>
                    <a:pt x="1118" y="1959"/>
                    <a:pt x="1117" y="1957"/>
                    <a:pt x="1117" y="1955"/>
                  </a:cubicBezTo>
                  <a:cubicBezTo>
                    <a:pt x="1117" y="1952"/>
                    <a:pt x="1117" y="1952"/>
                    <a:pt x="1117" y="1952"/>
                  </a:cubicBezTo>
                  <a:cubicBezTo>
                    <a:pt x="1117" y="1952"/>
                    <a:pt x="1117" y="1952"/>
                    <a:pt x="1117" y="1952"/>
                  </a:cubicBezTo>
                  <a:cubicBezTo>
                    <a:pt x="1116" y="1943"/>
                    <a:pt x="1116" y="1935"/>
                    <a:pt x="1115" y="1926"/>
                  </a:cubicBezTo>
                  <a:cubicBezTo>
                    <a:pt x="1115" y="1926"/>
                    <a:pt x="1115" y="1926"/>
                    <a:pt x="1115" y="1926"/>
                  </a:cubicBezTo>
                  <a:cubicBezTo>
                    <a:pt x="1115" y="1926"/>
                    <a:pt x="1115" y="1926"/>
                    <a:pt x="1115" y="1926"/>
                  </a:cubicBezTo>
                  <a:cubicBezTo>
                    <a:pt x="1115" y="1925"/>
                    <a:pt x="1115" y="1925"/>
                    <a:pt x="1115" y="1924"/>
                  </a:cubicBezTo>
                  <a:cubicBezTo>
                    <a:pt x="1117" y="1906"/>
                    <a:pt x="1155" y="1911"/>
                    <a:pt x="1167" y="1911"/>
                  </a:cubicBezTo>
                  <a:cubicBezTo>
                    <a:pt x="1181" y="1911"/>
                    <a:pt x="1208" y="1907"/>
                    <a:pt x="1216" y="1921"/>
                  </a:cubicBezTo>
                  <a:cubicBezTo>
                    <a:pt x="1217" y="1923"/>
                    <a:pt x="1218" y="1924"/>
                    <a:pt x="1218" y="1925"/>
                  </a:cubicBezTo>
                  <a:cubicBezTo>
                    <a:pt x="1219" y="1927"/>
                    <a:pt x="1219" y="1927"/>
                    <a:pt x="1219" y="1927"/>
                  </a:cubicBezTo>
                  <a:cubicBezTo>
                    <a:pt x="1219" y="1927"/>
                    <a:pt x="1219" y="1927"/>
                    <a:pt x="1219" y="1927"/>
                  </a:cubicBezTo>
                  <a:cubicBezTo>
                    <a:pt x="1219" y="1931"/>
                    <a:pt x="1220" y="1936"/>
                    <a:pt x="1221" y="1940"/>
                  </a:cubicBezTo>
                  <a:cubicBezTo>
                    <a:pt x="1224" y="1955"/>
                    <a:pt x="1224" y="1955"/>
                    <a:pt x="1224" y="1955"/>
                  </a:cubicBezTo>
                  <a:cubicBezTo>
                    <a:pt x="1225" y="1957"/>
                    <a:pt x="1224" y="1959"/>
                    <a:pt x="1223" y="1961"/>
                  </a:cubicBezTo>
                  <a:cubicBezTo>
                    <a:pt x="1223" y="1962"/>
                    <a:pt x="1222" y="1963"/>
                    <a:pt x="1220" y="1964"/>
                  </a:cubicBezTo>
                  <a:cubicBezTo>
                    <a:pt x="1220" y="1965"/>
                    <a:pt x="1219" y="1965"/>
                    <a:pt x="1219" y="1966"/>
                  </a:cubicBezTo>
                  <a:cubicBezTo>
                    <a:pt x="1219" y="1966"/>
                    <a:pt x="1218" y="1966"/>
                    <a:pt x="1218" y="1966"/>
                  </a:cubicBezTo>
                  <a:cubicBezTo>
                    <a:pt x="1218" y="1966"/>
                    <a:pt x="1218" y="1966"/>
                    <a:pt x="1218" y="1967"/>
                  </a:cubicBezTo>
                  <a:cubicBezTo>
                    <a:pt x="1217" y="1967"/>
                    <a:pt x="1216" y="1967"/>
                    <a:pt x="1215" y="1968"/>
                  </a:cubicBezTo>
                  <a:cubicBezTo>
                    <a:pt x="1215" y="1968"/>
                    <a:pt x="1214" y="1968"/>
                    <a:pt x="1213" y="1969"/>
                  </a:cubicBezTo>
                  <a:cubicBezTo>
                    <a:pt x="1213" y="1969"/>
                    <a:pt x="1212" y="1969"/>
                    <a:pt x="1212" y="1969"/>
                  </a:cubicBezTo>
                  <a:cubicBezTo>
                    <a:pt x="1211" y="1969"/>
                    <a:pt x="1211" y="1970"/>
                    <a:pt x="1210" y="1970"/>
                  </a:cubicBezTo>
                  <a:cubicBezTo>
                    <a:pt x="1209" y="1970"/>
                    <a:pt x="1209" y="1970"/>
                    <a:pt x="1208" y="1970"/>
                  </a:cubicBezTo>
                  <a:cubicBezTo>
                    <a:pt x="1208" y="1970"/>
                    <a:pt x="1207" y="1970"/>
                    <a:pt x="1207" y="1970"/>
                  </a:cubicBezTo>
                  <a:cubicBezTo>
                    <a:pt x="1206" y="1971"/>
                    <a:pt x="1205" y="1971"/>
                    <a:pt x="1204" y="1971"/>
                  </a:cubicBezTo>
                  <a:cubicBezTo>
                    <a:pt x="1202" y="1971"/>
                    <a:pt x="1201" y="1971"/>
                    <a:pt x="1199" y="1971"/>
                  </a:cubicBezTo>
                  <a:cubicBezTo>
                    <a:pt x="1199" y="1971"/>
                    <a:pt x="1199" y="1971"/>
                    <a:pt x="1199" y="1971"/>
                  </a:cubicBezTo>
                  <a:cubicBezTo>
                    <a:pt x="1199" y="1971"/>
                    <a:pt x="1199" y="1971"/>
                    <a:pt x="1199" y="1971"/>
                  </a:cubicBezTo>
                  <a:cubicBezTo>
                    <a:pt x="1181" y="1971"/>
                    <a:pt x="1164" y="1971"/>
                    <a:pt x="1147" y="1971"/>
                  </a:cubicBezTo>
                  <a:cubicBezTo>
                    <a:pt x="1145" y="1971"/>
                    <a:pt x="1143" y="1971"/>
                    <a:pt x="1141" y="1971"/>
                  </a:cubicBezTo>
                  <a:cubicBezTo>
                    <a:pt x="1141" y="1971"/>
                    <a:pt x="1140" y="1971"/>
                    <a:pt x="1140" y="1971"/>
                  </a:cubicBezTo>
                  <a:cubicBezTo>
                    <a:pt x="1139" y="1971"/>
                    <a:pt x="1137" y="1970"/>
                    <a:pt x="1136" y="1970"/>
                  </a:cubicBezTo>
                  <a:cubicBezTo>
                    <a:pt x="1136" y="1970"/>
                    <a:pt x="1136" y="1970"/>
                    <a:pt x="1136" y="1970"/>
                  </a:cubicBezTo>
                  <a:cubicBezTo>
                    <a:pt x="1135" y="1970"/>
                    <a:pt x="1135" y="1970"/>
                    <a:pt x="1135" y="1970"/>
                  </a:cubicBezTo>
                  <a:cubicBezTo>
                    <a:pt x="1134" y="1969"/>
                    <a:pt x="1132" y="1969"/>
                    <a:pt x="1131" y="1969"/>
                  </a:cubicBezTo>
                  <a:cubicBezTo>
                    <a:pt x="1130" y="1968"/>
                    <a:pt x="1130" y="1968"/>
                    <a:pt x="1129" y="1968"/>
                  </a:cubicBezTo>
                  <a:cubicBezTo>
                    <a:pt x="1128" y="1967"/>
                    <a:pt x="1128" y="1967"/>
                    <a:pt x="1127" y="1967"/>
                  </a:cubicBezTo>
                  <a:cubicBezTo>
                    <a:pt x="1127" y="1967"/>
                    <a:pt x="1126" y="1967"/>
                    <a:pt x="1126" y="1966"/>
                  </a:cubicBezTo>
                  <a:cubicBezTo>
                    <a:pt x="1124" y="1965"/>
                    <a:pt x="1121" y="1963"/>
                    <a:pt x="1120" y="1961"/>
                  </a:cubicBezTo>
                  <a:close/>
                  <a:moveTo>
                    <a:pt x="1244" y="2063"/>
                  </a:moveTo>
                  <a:cubicBezTo>
                    <a:pt x="1243" y="2066"/>
                    <a:pt x="1241" y="2068"/>
                    <a:pt x="1238" y="2070"/>
                  </a:cubicBezTo>
                  <a:cubicBezTo>
                    <a:pt x="1236" y="2072"/>
                    <a:pt x="1233" y="2074"/>
                    <a:pt x="1229" y="2075"/>
                  </a:cubicBezTo>
                  <a:cubicBezTo>
                    <a:pt x="1225" y="2076"/>
                    <a:pt x="1221" y="2076"/>
                    <a:pt x="1217" y="2076"/>
                  </a:cubicBezTo>
                  <a:cubicBezTo>
                    <a:pt x="1205" y="2076"/>
                    <a:pt x="1205" y="2076"/>
                    <a:pt x="1205" y="2076"/>
                  </a:cubicBezTo>
                  <a:cubicBezTo>
                    <a:pt x="1205" y="2076"/>
                    <a:pt x="1205" y="2076"/>
                    <a:pt x="1205" y="2076"/>
                  </a:cubicBezTo>
                  <a:cubicBezTo>
                    <a:pt x="1189" y="2076"/>
                    <a:pt x="1174" y="2076"/>
                    <a:pt x="1158" y="2077"/>
                  </a:cubicBezTo>
                  <a:cubicBezTo>
                    <a:pt x="1156" y="2077"/>
                    <a:pt x="1154" y="2076"/>
                    <a:pt x="1152" y="2076"/>
                  </a:cubicBezTo>
                  <a:cubicBezTo>
                    <a:pt x="1152" y="2076"/>
                    <a:pt x="1151" y="2076"/>
                    <a:pt x="1151" y="2076"/>
                  </a:cubicBezTo>
                  <a:cubicBezTo>
                    <a:pt x="1149" y="2076"/>
                    <a:pt x="1148" y="2075"/>
                    <a:pt x="1146" y="2075"/>
                  </a:cubicBezTo>
                  <a:cubicBezTo>
                    <a:pt x="1146" y="2075"/>
                    <a:pt x="1146" y="2075"/>
                    <a:pt x="1146" y="2075"/>
                  </a:cubicBezTo>
                  <a:cubicBezTo>
                    <a:pt x="1145" y="2075"/>
                    <a:pt x="1145" y="2075"/>
                    <a:pt x="1145" y="2075"/>
                  </a:cubicBezTo>
                  <a:cubicBezTo>
                    <a:pt x="1138" y="2073"/>
                    <a:pt x="1132" y="2069"/>
                    <a:pt x="1128" y="2064"/>
                  </a:cubicBezTo>
                  <a:cubicBezTo>
                    <a:pt x="1128" y="2064"/>
                    <a:pt x="1128" y="2064"/>
                    <a:pt x="1128" y="2064"/>
                  </a:cubicBezTo>
                  <a:cubicBezTo>
                    <a:pt x="1128" y="2064"/>
                    <a:pt x="1128" y="2064"/>
                    <a:pt x="1128" y="2064"/>
                  </a:cubicBezTo>
                  <a:cubicBezTo>
                    <a:pt x="1127" y="2063"/>
                    <a:pt x="1126" y="2062"/>
                    <a:pt x="1126" y="2060"/>
                  </a:cubicBezTo>
                  <a:cubicBezTo>
                    <a:pt x="1126" y="2060"/>
                    <a:pt x="1126" y="2059"/>
                    <a:pt x="1125" y="2059"/>
                  </a:cubicBezTo>
                  <a:cubicBezTo>
                    <a:pt x="1125" y="2058"/>
                    <a:pt x="1125" y="2057"/>
                    <a:pt x="1125" y="2057"/>
                  </a:cubicBezTo>
                  <a:cubicBezTo>
                    <a:pt x="1125" y="2056"/>
                    <a:pt x="1125" y="2056"/>
                    <a:pt x="1125" y="2056"/>
                  </a:cubicBezTo>
                  <a:cubicBezTo>
                    <a:pt x="1125" y="2055"/>
                    <a:pt x="1125" y="2055"/>
                    <a:pt x="1125" y="2055"/>
                  </a:cubicBezTo>
                  <a:cubicBezTo>
                    <a:pt x="1125" y="2055"/>
                    <a:pt x="1125" y="2055"/>
                    <a:pt x="1125" y="2055"/>
                  </a:cubicBezTo>
                  <a:cubicBezTo>
                    <a:pt x="1124" y="2046"/>
                    <a:pt x="1123" y="2037"/>
                    <a:pt x="1123" y="2029"/>
                  </a:cubicBezTo>
                  <a:cubicBezTo>
                    <a:pt x="1123" y="2027"/>
                    <a:pt x="1122" y="2026"/>
                    <a:pt x="1122" y="2024"/>
                  </a:cubicBezTo>
                  <a:cubicBezTo>
                    <a:pt x="1122" y="2020"/>
                    <a:pt x="1122" y="2020"/>
                    <a:pt x="1122" y="2020"/>
                  </a:cubicBezTo>
                  <a:cubicBezTo>
                    <a:pt x="1122" y="2019"/>
                    <a:pt x="1122" y="2019"/>
                    <a:pt x="1122" y="2019"/>
                  </a:cubicBezTo>
                  <a:cubicBezTo>
                    <a:pt x="1122" y="2018"/>
                    <a:pt x="1122" y="2017"/>
                    <a:pt x="1122" y="2016"/>
                  </a:cubicBezTo>
                  <a:cubicBezTo>
                    <a:pt x="1122" y="2016"/>
                    <a:pt x="1123" y="2016"/>
                    <a:pt x="1123" y="2015"/>
                  </a:cubicBezTo>
                  <a:cubicBezTo>
                    <a:pt x="1123" y="2014"/>
                    <a:pt x="1123" y="2014"/>
                    <a:pt x="1123" y="2013"/>
                  </a:cubicBezTo>
                  <a:cubicBezTo>
                    <a:pt x="1124" y="2013"/>
                    <a:pt x="1124" y="2013"/>
                    <a:pt x="1124" y="2012"/>
                  </a:cubicBezTo>
                  <a:cubicBezTo>
                    <a:pt x="1124" y="2012"/>
                    <a:pt x="1124" y="2012"/>
                    <a:pt x="1124" y="2012"/>
                  </a:cubicBezTo>
                  <a:cubicBezTo>
                    <a:pt x="1125" y="2011"/>
                    <a:pt x="1125" y="2010"/>
                    <a:pt x="1126" y="2010"/>
                  </a:cubicBezTo>
                  <a:cubicBezTo>
                    <a:pt x="1126" y="2009"/>
                    <a:pt x="1127" y="2009"/>
                    <a:pt x="1127" y="2009"/>
                  </a:cubicBezTo>
                  <a:cubicBezTo>
                    <a:pt x="1128" y="2008"/>
                    <a:pt x="1128" y="2008"/>
                    <a:pt x="1129" y="2007"/>
                  </a:cubicBezTo>
                  <a:cubicBezTo>
                    <a:pt x="1129" y="2007"/>
                    <a:pt x="1129" y="2007"/>
                    <a:pt x="1130" y="2006"/>
                  </a:cubicBezTo>
                  <a:cubicBezTo>
                    <a:pt x="1130" y="2006"/>
                    <a:pt x="1130" y="2006"/>
                    <a:pt x="1130" y="2006"/>
                  </a:cubicBezTo>
                  <a:cubicBezTo>
                    <a:pt x="1131" y="2006"/>
                    <a:pt x="1132" y="2005"/>
                    <a:pt x="1133" y="2004"/>
                  </a:cubicBezTo>
                  <a:cubicBezTo>
                    <a:pt x="1134" y="2004"/>
                    <a:pt x="1134" y="2004"/>
                    <a:pt x="1134" y="2004"/>
                  </a:cubicBezTo>
                  <a:cubicBezTo>
                    <a:pt x="1134" y="2004"/>
                    <a:pt x="1135" y="2004"/>
                    <a:pt x="1135" y="2004"/>
                  </a:cubicBezTo>
                  <a:cubicBezTo>
                    <a:pt x="1135" y="2004"/>
                    <a:pt x="1135" y="2004"/>
                    <a:pt x="1136" y="2004"/>
                  </a:cubicBezTo>
                  <a:cubicBezTo>
                    <a:pt x="1137" y="2003"/>
                    <a:pt x="1138" y="2003"/>
                    <a:pt x="1139" y="2003"/>
                  </a:cubicBezTo>
                  <a:cubicBezTo>
                    <a:pt x="1139" y="2002"/>
                    <a:pt x="1140" y="2002"/>
                    <a:pt x="1140" y="2002"/>
                  </a:cubicBezTo>
                  <a:cubicBezTo>
                    <a:pt x="1141" y="2002"/>
                    <a:pt x="1141" y="2002"/>
                    <a:pt x="1142" y="2002"/>
                  </a:cubicBezTo>
                  <a:cubicBezTo>
                    <a:pt x="1143" y="2002"/>
                    <a:pt x="1145" y="2001"/>
                    <a:pt x="1147" y="2001"/>
                  </a:cubicBezTo>
                  <a:cubicBezTo>
                    <a:pt x="1147" y="2001"/>
                    <a:pt x="1148" y="2001"/>
                    <a:pt x="1148" y="2001"/>
                  </a:cubicBezTo>
                  <a:cubicBezTo>
                    <a:pt x="1149" y="2001"/>
                    <a:pt x="1149" y="2001"/>
                    <a:pt x="1150" y="2001"/>
                  </a:cubicBezTo>
                  <a:cubicBezTo>
                    <a:pt x="1153" y="2001"/>
                    <a:pt x="1153" y="2001"/>
                    <a:pt x="1153" y="2001"/>
                  </a:cubicBezTo>
                  <a:cubicBezTo>
                    <a:pt x="1155" y="2001"/>
                    <a:pt x="1158" y="2001"/>
                    <a:pt x="1160" y="2001"/>
                  </a:cubicBezTo>
                  <a:cubicBezTo>
                    <a:pt x="1163" y="2001"/>
                    <a:pt x="1165" y="2001"/>
                    <a:pt x="1168" y="2001"/>
                  </a:cubicBezTo>
                  <a:cubicBezTo>
                    <a:pt x="1191" y="2001"/>
                    <a:pt x="1191" y="2001"/>
                    <a:pt x="1191" y="2001"/>
                  </a:cubicBezTo>
                  <a:cubicBezTo>
                    <a:pt x="1197" y="2001"/>
                    <a:pt x="1203" y="2001"/>
                    <a:pt x="1209" y="2001"/>
                  </a:cubicBezTo>
                  <a:cubicBezTo>
                    <a:pt x="1210" y="2001"/>
                    <a:pt x="1211" y="2001"/>
                    <a:pt x="1212" y="2002"/>
                  </a:cubicBezTo>
                  <a:cubicBezTo>
                    <a:pt x="1212" y="2002"/>
                    <a:pt x="1213" y="2002"/>
                    <a:pt x="1214" y="2002"/>
                  </a:cubicBezTo>
                  <a:cubicBezTo>
                    <a:pt x="1214" y="2002"/>
                    <a:pt x="1214" y="2002"/>
                    <a:pt x="1215" y="2002"/>
                  </a:cubicBezTo>
                  <a:cubicBezTo>
                    <a:pt x="1215" y="2002"/>
                    <a:pt x="1216" y="2002"/>
                    <a:pt x="1216" y="2002"/>
                  </a:cubicBezTo>
                  <a:cubicBezTo>
                    <a:pt x="1216" y="2002"/>
                    <a:pt x="1216" y="2003"/>
                    <a:pt x="1217" y="2003"/>
                  </a:cubicBezTo>
                  <a:cubicBezTo>
                    <a:pt x="1218" y="2003"/>
                    <a:pt x="1219" y="2003"/>
                    <a:pt x="1220" y="2004"/>
                  </a:cubicBezTo>
                  <a:cubicBezTo>
                    <a:pt x="1221" y="2004"/>
                    <a:pt x="1221" y="2004"/>
                    <a:pt x="1222" y="2004"/>
                  </a:cubicBezTo>
                  <a:cubicBezTo>
                    <a:pt x="1222" y="2005"/>
                    <a:pt x="1223" y="2005"/>
                    <a:pt x="1223" y="2005"/>
                  </a:cubicBezTo>
                  <a:cubicBezTo>
                    <a:pt x="1224" y="2005"/>
                    <a:pt x="1225" y="2006"/>
                    <a:pt x="1226" y="2006"/>
                  </a:cubicBezTo>
                  <a:cubicBezTo>
                    <a:pt x="1229" y="2008"/>
                    <a:pt x="1231" y="2010"/>
                    <a:pt x="1233" y="2012"/>
                  </a:cubicBezTo>
                  <a:cubicBezTo>
                    <a:pt x="1235" y="2014"/>
                    <a:pt x="1237" y="2017"/>
                    <a:pt x="1237" y="2019"/>
                  </a:cubicBezTo>
                  <a:cubicBezTo>
                    <a:pt x="1240" y="2034"/>
                    <a:pt x="1240" y="2034"/>
                    <a:pt x="1240" y="2034"/>
                  </a:cubicBezTo>
                  <a:cubicBezTo>
                    <a:pt x="1241" y="2040"/>
                    <a:pt x="1243" y="2046"/>
                    <a:pt x="1244" y="2052"/>
                  </a:cubicBezTo>
                  <a:cubicBezTo>
                    <a:pt x="1244" y="2052"/>
                    <a:pt x="1244" y="2052"/>
                    <a:pt x="1244" y="2052"/>
                  </a:cubicBezTo>
                  <a:cubicBezTo>
                    <a:pt x="1244" y="2055"/>
                    <a:pt x="1244" y="2055"/>
                    <a:pt x="1244" y="2055"/>
                  </a:cubicBezTo>
                  <a:cubicBezTo>
                    <a:pt x="1245" y="2058"/>
                    <a:pt x="1245" y="2061"/>
                    <a:pt x="1244" y="2063"/>
                  </a:cubicBezTo>
                  <a:close/>
                  <a:moveTo>
                    <a:pt x="1349" y="1880"/>
                  </a:moveTo>
                  <a:cubicBezTo>
                    <a:pt x="1346" y="1879"/>
                    <a:pt x="1344" y="1878"/>
                    <a:pt x="1342" y="1876"/>
                  </a:cubicBezTo>
                  <a:cubicBezTo>
                    <a:pt x="1340" y="1875"/>
                    <a:pt x="1338" y="1873"/>
                    <a:pt x="1338" y="1871"/>
                  </a:cubicBezTo>
                  <a:cubicBezTo>
                    <a:pt x="1337" y="1868"/>
                    <a:pt x="1337" y="1868"/>
                    <a:pt x="1337" y="1868"/>
                  </a:cubicBezTo>
                  <a:cubicBezTo>
                    <a:pt x="1335" y="1863"/>
                    <a:pt x="1333" y="1859"/>
                    <a:pt x="1332" y="1854"/>
                  </a:cubicBezTo>
                  <a:cubicBezTo>
                    <a:pt x="1331" y="1852"/>
                    <a:pt x="1329" y="1848"/>
                    <a:pt x="1329" y="1845"/>
                  </a:cubicBezTo>
                  <a:cubicBezTo>
                    <a:pt x="1329" y="1845"/>
                    <a:pt x="1329" y="1845"/>
                    <a:pt x="1329" y="1844"/>
                  </a:cubicBezTo>
                  <a:cubicBezTo>
                    <a:pt x="1329" y="1844"/>
                    <a:pt x="1329" y="1844"/>
                    <a:pt x="1329" y="1844"/>
                  </a:cubicBezTo>
                  <a:cubicBezTo>
                    <a:pt x="1329" y="1844"/>
                    <a:pt x="1329" y="1843"/>
                    <a:pt x="1329" y="1843"/>
                  </a:cubicBezTo>
                  <a:cubicBezTo>
                    <a:pt x="1329" y="1843"/>
                    <a:pt x="1329" y="1843"/>
                    <a:pt x="1329" y="1842"/>
                  </a:cubicBezTo>
                  <a:cubicBezTo>
                    <a:pt x="1329" y="1842"/>
                    <a:pt x="1329" y="1842"/>
                    <a:pt x="1329" y="1842"/>
                  </a:cubicBezTo>
                  <a:cubicBezTo>
                    <a:pt x="1333" y="1834"/>
                    <a:pt x="1348" y="1835"/>
                    <a:pt x="1355" y="1835"/>
                  </a:cubicBezTo>
                  <a:cubicBezTo>
                    <a:pt x="1392" y="1835"/>
                    <a:pt x="1392" y="1835"/>
                    <a:pt x="1392" y="1835"/>
                  </a:cubicBezTo>
                  <a:cubicBezTo>
                    <a:pt x="1396" y="1835"/>
                    <a:pt x="1399" y="1835"/>
                    <a:pt x="1402" y="1836"/>
                  </a:cubicBezTo>
                  <a:cubicBezTo>
                    <a:pt x="1403" y="1836"/>
                    <a:pt x="1404" y="1836"/>
                    <a:pt x="1405" y="1836"/>
                  </a:cubicBezTo>
                  <a:cubicBezTo>
                    <a:pt x="1405" y="1836"/>
                    <a:pt x="1405" y="1837"/>
                    <a:pt x="1406" y="1837"/>
                  </a:cubicBezTo>
                  <a:cubicBezTo>
                    <a:pt x="1406" y="1837"/>
                    <a:pt x="1407" y="1837"/>
                    <a:pt x="1408" y="1837"/>
                  </a:cubicBezTo>
                  <a:cubicBezTo>
                    <a:pt x="1409" y="1837"/>
                    <a:pt x="1410" y="1838"/>
                    <a:pt x="1411" y="1838"/>
                  </a:cubicBezTo>
                  <a:cubicBezTo>
                    <a:pt x="1411" y="1838"/>
                    <a:pt x="1411" y="1838"/>
                    <a:pt x="1411" y="1838"/>
                  </a:cubicBezTo>
                  <a:cubicBezTo>
                    <a:pt x="1411" y="1838"/>
                    <a:pt x="1411" y="1838"/>
                    <a:pt x="1411" y="1838"/>
                  </a:cubicBezTo>
                  <a:cubicBezTo>
                    <a:pt x="1412" y="1839"/>
                    <a:pt x="1413" y="1839"/>
                    <a:pt x="1414" y="1840"/>
                  </a:cubicBezTo>
                  <a:cubicBezTo>
                    <a:pt x="1415" y="1840"/>
                    <a:pt x="1415" y="1840"/>
                    <a:pt x="1416" y="1841"/>
                  </a:cubicBezTo>
                  <a:cubicBezTo>
                    <a:pt x="1416" y="1841"/>
                    <a:pt x="1416" y="1841"/>
                    <a:pt x="1417" y="1841"/>
                  </a:cubicBezTo>
                  <a:cubicBezTo>
                    <a:pt x="1417" y="1841"/>
                    <a:pt x="1417" y="1841"/>
                    <a:pt x="1417" y="1842"/>
                  </a:cubicBezTo>
                  <a:cubicBezTo>
                    <a:pt x="1418" y="1842"/>
                    <a:pt x="1418" y="1842"/>
                    <a:pt x="1418" y="1842"/>
                  </a:cubicBezTo>
                  <a:cubicBezTo>
                    <a:pt x="1420" y="1844"/>
                    <a:pt x="1422" y="1845"/>
                    <a:pt x="1423" y="1847"/>
                  </a:cubicBezTo>
                  <a:cubicBezTo>
                    <a:pt x="1423" y="1847"/>
                    <a:pt x="1423" y="1847"/>
                    <a:pt x="1423" y="1847"/>
                  </a:cubicBezTo>
                  <a:cubicBezTo>
                    <a:pt x="1426" y="1852"/>
                    <a:pt x="1428" y="1859"/>
                    <a:pt x="1431" y="1864"/>
                  </a:cubicBezTo>
                  <a:cubicBezTo>
                    <a:pt x="1431" y="1864"/>
                    <a:pt x="1431" y="1864"/>
                    <a:pt x="1431" y="1864"/>
                  </a:cubicBezTo>
                  <a:cubicBezTo>
                    <a:pt x="1432" y="1867"/>
                    <a:pt x="1434" y="1870"/>
                    <a:pt x="1435" y="1873"/>
                  </a:cubicBezTo>
                  <a:cubicBezTo>
                    <a:pt x="1435" y="1873"/>
                    <a:pt x="1435" y="1873"/>
                    <a:pt x="1435" y="1873"/>
                  </a:cubicBezTo>
                  <a:cubicBezTo>
                    <a:pt x="1435" y="1873"/>
                    <a:pt x="1435" y="1873"/>
                    <a:pt x="1435" y="1874"/>
                  </a:cubicBezTo>
                  <a:cubicBezTo>
                    <a:pt x="1436" y="1879"/>
                    <a:pt x="1431" y="1882"/>
                    <a:pt x="1425" y="1883"/>
                  </a:cubicBezTo>
                  <a:cubicBezTo>
                    <a:pt x="1425" y="1883"/>
                    <a:pt x="1425" y="1883"/>
                    <a:pt x="1425" y="1883"/>
                  </a:cubicBezTo>
                  <a:cubicBezTo>
                    <a:pt x="1425" y="1883"/>
                    <a:pt x="1424" y="1883"/>
                    <a:pt x="1424" y="1883"/>
                  </a:cubicBezTo>
                  <a:cubicBezTo>
                    <a:pt x="1423" y="1884"/>
                    <a:pt x="1422" y="1884"/>
                    <a:pt x="1421" y="1884"/>
                  </a:cubicBezTo>
                  <a:cubicBezTo>
                    <a:pt x="1421" y="1884"/>
                    <a:pt x="1420" y="1884"/>
                    <a:pt x="1420" y="1884"/>
                  </a:cubicBezTo>
                  <a:cubicBezTo>
                    <a:pt x="1419" y="1884"/>
                    <a:pt x="1418" y="1884"/>
                    <a:pt x="1417" y="1884"/>
                  </a:cubicBezTo>
                  <a:cubicBezTo>
                    <a:pt x="1417" y="1884"/>
                    <a:pt x="1416" y="1884"/>
                    <a:pt x="1416" y="1884"/>
                  </a:cubicBezTo>
                  <a:cubicBezTo>
                    <a:pt x="1416" y="1884"/>
                    <a:pt x="1416" y="1884"/>
                    <a:pt x="1415" y="1884"/>
                  </a:cubicBezTo>
                  <a:cubicBezTo>
                    <a:pt x="1414" y="1884"/>
                    <a:pt x="1414" y="1884"/>
                    <a:pt x="1414" y="1884"/>
                  </a:cubicBezTo>
                  <a:cubicBezTo>
                    <a:pt x="1408" y="1884"/>
                    <a:pt x="1403" y="1884"/>
                    <a:pt x="1397" y="1884"/>
                  </a:cubicBezTo>
                  <a:cubicBezTo>
                    <a:pt x="1387" y="1884"/>
                    <a:pt x="1378" y="1884"/>
                    <a:pt x="1368" y="1884"/>
                  </a:cubicBezTo>
                  <a:cubicBezTo>
                    <a:pt x="1362" y="1884"/>
                    <a:pt x="1355" y="1883"/>
                    <a:pt x="1349" y="1880"/>
                  </a:cubicBezTo>
                  <a:cubicBezTo>
                    <a:pt x="1349" y="1880"/>
                    <a:pt x="1349" y="1880"/>
                    <a:pt x="1349" y="1880"/>
                  </a:cubicBezTo>
                  <a:close/>
                  <a:moveTo>
                    <a:pt x="1373" y="1961"/>
                  </a:moveTo>
                  <a:cubicBezTo>
                    <a:pt x="1371" y="1959"/>
                    <a:pt x="1369" y="1956"/>
                    <a:pt x="1369" y="1954"/>
                  </a:cubicBezTo>
                  <a:cubicBezTo>
                    <a:pt x="1363" y="1940"/>
                    <a:pt x="1363" y="1940"/>
                    <a:pt x="1363" y="1940"/>
                  </a:cubicBezTo>
                  <a:cubicBezTo>
                    <a:pt x="1362" y="1935"/>
                    <a:pt x="1360" y="1931"/>
                    <a:pt x="1359" y="1927"/>
                  </a:cubicBezTo>
                  <a:cubicBezTo>
                    <a:pt x="1359" y="1927"/>
                    <a:pt x="1359" y="1927"/>
                    <a:pt x="1359" y="1927"/>
                  </a:cubicBezTo>
                  <a:cubicBezTo>
                    <a:pt x="1358" y="1925"/>
                    <a:pt x="1358" y="1925"/>
                    <a:pt x="1358" y="1925"/>
                  </a:cubicBezTo>
                  <a:cubicBezTo>
                    <a:pt x="1357" y="1923"/>
                    <a:pt x="1357" y="1921"/>
                    <a:pt x="1358" y="1919"/>
                  </a:cubicBezTo>
                  <a:cubicBezTo>
                    <a:pt x="1358" y="1918"/>
                    <a:pt x="1359" y="1917"/>
                    <a:pt x="1360" y="1916"/>
                  </a:cubicBezTo>
                  <a:cubicBezTo>
                    <a:pt x="1360" y="1916"/>
                    <a:pt x="1361" y="1916"/>
                    <a:pt x="1361" y="1915"/>
                  </a:cubicBezTo>
                  <a:cubicBezTo>
                    <a:pt x="1361" y="1915"/>
                    <a:pt x="1361" y="1915"/>
                    <a:pt x="1362" y="1915"/>
                  </a:cubicBezTo>
                  <a:cubicBezTo>
                    <a:pt x="1364" y="1913"/>
                    <a:pt x="1366" y="1912"/>
                    <a:pt x="1369" y="1911"/>
                  </a:cubicBezTo>
                  <a:cubicBezTo>
                    <a:pt x="1371" y="1911"/>
                    <a:pt x="1374" y="1910"/>
                    <a:pt x="1376" y="1910"/>
                  </a:cubicBezTo>
                  <a:cubicBezTo>
                    <a:pt x="1386" y="1909"/>
                    <a:pt x="1397" y="1910"/>
                    <a:pt x="1402" y="1910"/>
                  </a:cubicBezTo>
                  <a:cubicBezTo>
                    <a:pt x="1420" y="1910"/>
                    <a:pt x="1451" y="1906"/>
                    <a:pt x="1461" y="1925"/>
                  </a:cubicBezTo>
                  <a:cubicBezTo>
                    <a:pt x="1461" y="1925"/>
                    <a:pt x="1461" y="1925"/>
                    <a:pt x="1461" y="1925"/>
                  </a:cubicBezTo>
                  <a:cubicBezTo>
                    <a:pt x="1461" y="1925"/>
                    <a:pt x="1461" y="1925"/>
                    <a:pt x="1461" y="1925"/>
                  </a:cubicBezTo>
                  <a:cubicBezTo>
                    <a:pt x="1461" y="1925"/>
                    <a:pt x="1461" y="1925"/>
                    <a:pt x="1461" y="1925"/>
                  </a:cubicBezTo>
                  <a:cubicBezTo>
                    <a:pt x="1465" y="1933"/>
                    <a:pt x="1469" y="1940"/>
                    <a:pt x="1473" y="1948"/>
                  </a:cubicBezTo>
                  <a:cubicBezTo>
                    <a:pt x="1474" y="1951"/>
                    <a:pt x="1476" y="1953"/>
                    <a:pt x="1476" y="1956"/>
                  </a:cubicBezTo>
                  <a:cubicBezTo>
                    <a:pt x="1476" y="1956"/>
                    <a:pt x="1476" y="1956"/>
                    <a:pt x="1476" y="1957"/>
                  </a:cubicBezTo>
                  <a:cubicBezTo>
                    <a:pt x="1477" y="1957"/>
                    <a:pt x="1477" y="1958"/>
                    <a:pt x="1477" y="1958"/>
                  </a:cubicBezTo>
                  <a:cubicBezTo>
                    <a:pt x="1477" y="1959"/>
                    <a:pt x="1477" y="1959"/>
                    <a:pt x="1477" y="1960"/>
                  </a:cubicBezTo>
                  <a:cubicBezTo>
                    <a:pt x="1477" y="1960"/>
                    <a:pt x="1477" y="1960"/>
                    <a:pt x="1477" y="1960"/>
                  </a:cubicBezTo>
                  <a:cubicBezTo>
                    <a:pt x="1477" y="1960"/>
                    <a:pt x="1476" y="1961"/>
                    <a:pt x="1476" y="1961"/>
                  </a:cubicBezTo>
                  <a:cubicBezTo>
                    <a:pt x="1476" y="1962"/>
                    <a:pt x="1476" y="1962"/>
                    <a:pt x="1475" y="1963"/>
                  </a:cubicBezTo>
                  <a:cubicBezTo>
                    <a:pt x="1475" y="1963"/>
                    <a:pt x="1475" y="1963"/>
                    <a:pt x="1475" y="1963"/>
                  </a:cubicBezTo>
                  <a:cubicBezTo>
                    <a:pt x="1475" y="1964"/>
                    <a:pt x="1474" y="1965"/>
                    <a:pt x="1474" y="1965"/>
                  </a:cubicBezTo>
                  <a:cubicBezTo>
                    <a:pt x="1473" y="1965"/>
                    <a:pt x="1473" y="1965"/>
                    <a:pt x="1473" y="1966"/>
                  </a:cubicBezTo>
                  <a:cubicBezTo>
                    <a:pt x="1473" y="1966"/>
                    <a:pt x="1473" y="1966"/>
                    <a:pt x="1472" y="1966"/>
                  </a:cubicBezTo>
                  <a:cubicBezTo>
                    <a:pt x="1472" y="1966"/>
                    <a:pt x="1472" y="1967"/>
                    <a:pt x="1471" y="1967"/>
                  </a:cubicBezTo>
                  <a:cubicBezTo>
                    <a:pt x="1470" y="1968"/>
                    <a:pt x="1468" y="1969"/>
                    <a:pt x="1466" y="1969"/>
                  </a:cubicBezTo>
                  <a:cubicBezTo>
                    <a:pt x="1465" y="1969"/>
                    <a:pt x="1465" y="1969"/>
                    <a:pt x="1464" y="1970"/>
                  </a:cubicBezTo>
                  <a:cubicBezTo>
                    <a:pt x="1463" y="1970"/>
                    <a:pt x="1462" y="1970"/>
                    <a:pt x="1462" y="1970"/>
                  </a:cubicBezTo>
                  <a:cubicBezTo>
                    <a:pt x="1461" y="1970"/>
                    <a:pt x="1461" y="1970"/>
                    <a:pt x="1461" y="1970"/>
                  </a:cubicBezTo>
                  <a:cubicBezTo>
                    <a:pt x="1460" y="1970"/>
                    <a:pt x="1460" y="1970"/>
                    <a:pt x="1460" y="1970"/>
                  </a:cubicBezTo>
                  <a:cubicBezTo>
                    <a:pt x="1441" y="1972"/>
                    <a:pt x="1422" y="1971"/>
                    <a:pt x="1403" y="1971"/>
                  </a:cubicBezTo>
                  <a:cubicBezTo>
                    <a:pt x="1401" y="1971"/>
                    <a:pt x="1399" y="1971"/>
                    <a:pt x="1397" y="1970"/>
                  </a:cubicBezTo>
                  <a:cubicBezTo>
                    <a:pt x="1397" y="1970"/>
                    <a:pt x="1397" y="1970"/>
                    <a:pt x="1397" y="1970"/>
                  </a:cubicBezTo>
                  <a:cubicBezTo>
                    <a:pt x="1390" y="1970"/>
                    <a:pt x="1383" y="1967"/>
                    <a:pt x="1377" y="1964"/>
                  </a:cubicBezTo>
                  <a:cubicBezTo>
                    <a:pt x="1376" y="1963"/>
                    <a:pt x="1374" y="1962"/>
                    <a:pt x="1373" y="1961"/>
                  </a:cubicBezTo>
                  <a:close/>
                  <a:moveTo>
                    <a:pt x="1527" y="2063"/>
                  </a:moveTo>
                  <a:cubicBezTo>
                    <a:pt x="1527" y="2063"/>
                    <a:pt x="1527" y="2064"/>
                    <a:pt x="1527" y="2064"/>
                  </a:cubicBezTo>
                  <a:cubicBezTo>
                    <a:pt x="1527" y="2065"/>
                    <a:pt x="1526" y="2065"/>
                    <a:pt x="1526" y="2065"/>
                  </a:cubicBezTo>
                  <a:cubicBezTo>
                    <a:pt x="1526" y="2066"/>
                    <a:pt x="1526" y="2066"/>
                    <a:pt x="1525" y="2067"/>
                  </a:cubicBezTo>
                  <a:cubicBezTo>
                    <a:pt x="1525" y="2067"/>
                    <a:pt x="1525" y="2068"/>
                    <a:pt x="1525" y="2068"/>
                  </a:cubicBezTo>
                  <a:cubicBezTo>
                    <a:pt x="1525" y="2068"/>
                    <a:pt x="1524" y="2068"/>
                    <a:pt x="1524" y="2069"/>
                  </a:cubicBezTo>
                  <a:cubicBezTo>
                    <a:pt x="1524" y="2069"/>
                    <a:pt x="1524" y="2069"/>
                    <a:pt x="1524" y="2069"/>
                  </a:cubicBezTo>
                  <a:cubicBezTo>
                    <a:pt x="1524" y="2069"/>
                    <a:pt x="1523" y="2070"/>
                    <a:pt x="1523" y="2070"/>
                  </a:cubicBezTo>
                  <a:cubicBezTo>
                    <a:pt x="1520" y="2073"/>
                    <a:pt x="1515" y="2074"/>
                    <a:pt x="1511" y="2075"/>
                  </a:cubicBezTo>
                  <a:cubicBezTo>
                    <a:pt x="1510" y="2075"/>
                    <a:pt x="1510" y="2075"/>
                    <a:pt x="1510" y="2075"/>
                  </a:cubicBezTo>
                  <a:cubicBezTo>
                    <a:pt x="1508" y="2075"/>
                    <a:pt x="1506" y="2076"/>
                    <a:pt x="1504" y="2076"/>
                  </a:cubicBezTo>
                  <a:cubicBezTo>
                    <a:pt x="1504" y="2076"/>
                    <a:pt x="1504" y="2076"/>
                    <a:pt x="1504" y="2076"/>
                  </a:cubicBezTo>
                  <a:cubicBezTo>
                    <a:pt x="1503" y="2076"/>
                    <a:pt x="1503" y="2076"/>
                    <a:pt x="1503" y="2076"/>
                  </a:cubicBezTo>
                  <a:cubicBezTo>
                    <a:pt x="1501" y="2076"/>
                    <a:pt x="1499" y="2076"/>
                    <a:pt x="1497" y="2076"/>
                  </a:cubicBezTo>
                  <a:cubicBezTo>
                    <a:pt x="1446" y="2076"/>
                    <a:pt x="1446" y="2076"/>
                    <a:pt x="1446" y="2076"/>
                  </a:cubicBezTo>
                  <a:cubicBezTo>
                    <a:pt x="1444" y="2076"/>
                    <a:pt x="1441" y="2076"/>
                    <a:pt x="1439" y="2075"/>
                  </a:cubicBezTo>
                  <a:cubicBezTo>
                    <a:pt x="1439" y="2075"/>
                    <a:pt x="1438" y="2075"/>
                    <a:pt x="1438" y="2075"/>
                  </a:cubicBezTo>
                  <a:cubicBezTo>
                    <a:pt x="1427" y="2074"/>
                    <a:pt x="1414" y="2069"/>
                    <a:pt x="1408" y="2059"/>
                  </a:cubicBezTo>
                  <a:cubicBezTo>
                    <a:pt x="1407" y="2058"/>
                    <a:pt x="1407" y="2056"/>
                    <a:pt x="1406" y="2055"/>
                  </a:cubicBezTo>
                  <a:cubicBezTo>
                    <a:pt x="1406" y="2055"/>
                    <a:pt x="1406" y="2055"/>
                    <a:pt x="1406" y="2055"/>
                  </a:cubicBezTo>
                  <a:cubicBezTo>
                    <a:pt x="1406" y="2055"/>
                    <a:pt x="1406" y="2055"/>
                    <a:pt x="1406" y="2055"/>
                  </a:cubicBezTo>
                  <a:cubicBezTo>
                    <a:pt x="1403" y="2047"/>
                    <a:pt x="1400" y="2040"/>
                    <a:pt x="1398" y="2032"/>
                  </a:cubicBezTo>
                  <a:cubicBezTo>
                    <a:pt x="1396" y="2029"/>
                    <a:pt x="1394" y="2024"/>
                    <a:pt x="1393" y="2019"/>
                  </a:cubicBezTo>
                  <a:cubicBezTo>
                    <a:pt x="1393" y="2019"/>
                    <a:pt x="1393" y="2019"/>
                    <a:pt x="1393" y="2019"/>
                  </a:cubicBezTo>
                  <a:cubicBezTo>
                    <a:pt x="1393" y="2019"/>
                    <a:pt x="1393" y="2019"/>
                    <a:pt x="1393" y="2019"/>
                  </a:cubicBezTo>
                  <a:cubicBezTo>
                    <a:pt x="1392" y="2018"/>
                    <a:pt x="1392" y="2018"/>
                    <a:pt x="1392" y="2017"/>
                  </a:cubicBezTo>
                  <a:cubicBezTo>
                    <a:pt x="1392" y="2015"/>
                    <a:pt x="1392" y="2013"/>
                    <a:pt x="1392" y="2012"/>
                  </a:cubicBezTo>
                  <a:cubicBezTo>
                    <a:pt x="1393" y="2011"/>
                    <a:pt x="1393" y="2010"/>
                    <a:pt x="1394" y="2009"/>
                  </a:cubicBezTo>
                  <a:cubicBezTo>
                    <a:pt x="1394" y="2009"/>
                    <a:pt x="1394" y="2009"/>
                    <a:pt x="1394" y="2009"/>
                  </a:cubicBezTo>
                  <a:cubicBezTo>
                    <a:pt x="1397" y="2004"/>
                    <a:pt x="1403" y="2002"/>
                    <a:pt x="1409" y="2001"/>
                  </a:cubicBezTo>
                  <a:cubicBezTo>
                    <a:pt x="1409" y="2001"/>
                    <a:pt x="1409" y="2001"/>
                    <a:pt x="1410" y="2001"/>
                  </a:cubicBezTo>
                  <a:cubicBezTo>
                    <a:pt x="1411" y="2001"/>
                    <a:pt x="1413" y="2001"/>
                    <a:pt x="1414" y="2000"/>
                  </a:cubicBezTo>
                  <a:cubicBezTo>
                    <a:pt x="1414" y="2000"/>
                    <a:pt x="1415" y="2000"/>
                    <a:pt x="1415" y="2000"/>
                  </a:cubicBezTo>
                  <a:cubicBezTo>
                    <a:pt x="1418" y="2000"/>
                    <a:pt x="1418" y="2000"/>
                    <a:pt x="1418" y="2000"/>
                  </a:cubicBezTo>
                  <a:cubicBezTo>
                    <a:pt x="1419" y="2000"/>
                    <a:pt x="1420" y="2000"/>
                    <a:pt x="1421" y="2000"/>
                  </a:cubicBezTo>
                  <a:cubicBezTo>
                    <a:pt x="1437" y="2000"/>
                    <a:pt x="1453" y="2000"/>
                    <a:pt x="1469" y="2000"/>
                  </a:cubicBezTo>
                  <a:cubicBezTo>
                    <a:pt x="1469" y="2000"/>
                    <a:pt x="1469" y="2000"/>
                    <a:pt x="1469" y="2000"/>
                  </a:cubicBezTo>
                  <a:cubicBezTo>
                    <a:pt x="1469" y="2000"/>
                    <a:pt x="1469" y="2000"/>
                    <a:pt x="1469" y="2000"/>
                  </a:cubicBezTo>
                  <a:cubicBezTo>
                    <a:pt x="1471" y="2000"/>
                    <a:pt x="1473" y="2000"/>
                    <a:pt x="1475" y="2001"/>
                  </a:cubicBezTo>
                  <a:cubicBezTo>
                    <a:pt x="1475" y="2001"/>
                    <a:pt x="1476" y="2001"/>
                    <a:pt x="1476" y="2001"/>
                  </a:cubicBezTo>
                  <a:cubicBezTo>
                    <a:pt x="1487" y="2002"/>
                    <a:pt x="1499" y="2006"/>
                    <a:pt x="1505" y="2015"/>
                  </a:cubicBezTo>
                  <a:cubicBezTo>
                    <a:pt x="1506" y="2016"/>
                    <a:pt x="1507" y="2017"/>
                    <a:pt x="1508" y="2019"/>
                  </a:cubicBezTo>
                  <a:cubicBezTo>
                    <a:pt x="1509" y="2022"/>
                    <a:pt x="1509" y="2022"/>
                    <a:pt x="1509" y="2022"/>
                  </a:cubicBezTo>
                  <a:cubicBezTo>
                    <a:pt x="1512" y="2028"/>
                    <a:pt x="1516" y="2035"/>
                    <a:pt x="1519" y="2041"/>
                  </a:cubicBezTo>
                  <a:cubicBezTo>
                    <a:pt x="1521" y="2045"/>
                    <a:pt x="1524" y="2051"/>
                    <a:pt x="1526" y="2056"/>
                  </a:cubicBezTo>
                  <a:cubicBezTo>
                    <a:pt x="1527" y="2058"/>
                    <a:pt x="1527" y="2061"/>
                    <a:pt x="1527" y="2063"/>
                  </a:cubicBezTo>
                  <a:close/>
                  <a:moveTo>
                    <a:pt x="1640" y="2000"/>
                  </a:moveTo>
                  <a:cubicBezTo>
                    <a:pt x="1642" y="2000"/>
                    <a:pt x="1643" y="2000"/>
                    <a:pt x="1645" y="2000"/>
                  </a:cubicBezTo>
                  <a:cubicBezTo>
                    <a:pt x="1645" y="2000"/>
                    <a:pt x="1645" y="2000"/>
                    <a:pt x="1646" y="2000"/>
                  </a:cubicBezTo>
                  <a:cubicBezTo>
                    <a:pt x="1657" y="2002"/>
                    <a:pt x="1669" y="2006"/>
                    <a:pt x="1677" y="2014"/>
                  </a:cubicBezTo>
                  <a:cubicBezTo>
                    <a:pt x="1678" y="2014"/>
                    <a:pt x="1678" y="2015"/>
                    <a:pt x="1678" y="2015"/>
                  </a:cubicBezTo>
                  <a:cubicBezTo>
                    <a:pt x="1679" y="2016"/>
                    <a:pt x="1679" y="2016"/>
                    <a:pt x="1680" y="2017"/>
                  </a:cubicBezTo>
                  <a:cubicBezTo>
                    <a:pt x="1680" y="2017"/>
                    <a:pt x="1680" y="2017"/>
                    <a:pt x="1680" y="2018"/>
                  </a:cubicBezTo>
                  <a:cubicBezTo>
                    <a:pt x="1681" y="2018"/>
                    <a:pt x="1681" y="2018"/>
                    <a:pt x="1681" y="2018"/>
                  </a:cubicBezTo>
                  <a:cubicBezTo>
                    <a:pt x="1682" y="2019"/>
                    <a:pt x="1682" y="2019"/>
                    <a:pt x="1682" y="2019"/>
                  </a:cubicBezTo>
                  <a:cubicBezTo>
                    <a:pt x="1685" y="2024"/>
                    <a:pt x="1688" y="2029"/>
                    <a:pt x="1692" y="2034"/>
                  </a:cubicBezTo>
                  <a:cubicBezTo>
                    <a:pt x="1692" y="2034"/>
                    <a:pt x="1692" y="2034"/>
                    <a:pt x="1692" y="2034"/>
                  </a:cubicBezTo>
                  <a:cubicBezTo>
                    <a:pt x="1697" y="2041"/>
                    <a:pt x="1703" y="2049"/>
                    <a:pt x="1707" y="2056"/>
                  </a:cubicBezTo>
                  <a:cubicBezTo>
                    <a:pt x="1707" y="2057"/>
                    <a:pt x="1707" y="2057"/>
                    <a:pt x="1708" y="2058"/>
                  </a:cubicBezTo>
                  <a:cubicBezTo>
                    <a:pt x="1708" y="2058"/>
                    <a:pt x="1708" y="2058"/>
                    <a:pt x="1708" y="2058"/>
                  </a:cubicBezTo>
                  <a:cubicBezTo>
                    <a:pt x="1709" y="2063"/>
                    <a:pt x="1709" y="2066"/>
                    <a:pt x="1707" y="2068"/>
                  </a:cubicBezTo>
                  <a:cubicBezTo>
                    <a:pt x="1706" y="2069"/>
                    <a:pt x="1706" y="2069"/>
                    <a:pt x="1706" y="2069"/>
                  </a:cubicBezTo>
                  <a:cubicBezTo>
                    <a:pt x="1705" y="2071"/>
                    <a:pt x="1702" y="2072"/>
                    <a:pt x="1699" y="2073"/>
                  </a:cubicBezTo>
                  <a:cubicBezTo>
                    <a:pt x="1696" y="2074"/>
                    <a:pt x="1692" y="2075"/>
                    <a:pt x="1688" y="2075"/>
                  </a:cubicBezTo>
                  <a:cubicBezTo>
                    <a:pt x="1684" y="2075"/>
                    <a:pt x="1684" y="2075"/>
                    <a:pt x="1684" y="2075"/>
                  </a:cubicBezTo>
                  <a:cubicBezTo>
                    <a:pt x="1684" y="2075"/>
                    <a:pt x="1684" y="2075"/>
                    <a:pt x="1684" y="2075"/>
                  </a:cubicBezTo>
                  <a:cubicBezTo>
                    <a:pt x="1666" y="2075"/>
                    <a:pt x="1648" y="2075"/>
                    <a:pt x="1629" y="2075"/>
                  </a:cubicBezTo>
                  <a:cubicBezTo>
                    <a:pt x="1627" y="2075"/>
                    <a:pt x="1625" y="2075"/>
                    <a:pt x="1623" y="2075"/>
                  </a:cubicBezTo>
                  <a:cubicBezTo>
                    <a:pt x="1623" y="2075"/>
                    <a:pt x="1623" y="2075"/>
                    <a:pt x="1623" y="2075"/>
                  </a:cubicBezTo>
                  <a:cubicBezTo>
                    <a:pt x="1610" y="2073"/>
                    <a:pt x="1597" y="2068"/>
                    <a:pt x="1589" y="2059"/>
                  </a:cubicBezTo>
                  <a:cubicBezTo>
                    <a:pt x="1588" y="2057"/>
                    <a:pt x="1587" y="2056"/>
                    <a:pt x="1586" y="2055"/>
                  </a:cubicBezTo>
                  <a:cubicBezTo>
                    <a:pt x="1586" y="2054"/>
                    <a:pt x="1586" y="2054"/>
                    <a:pt x="1586" y="2054"/>
                  </a:cubicBezTo>
                  <a:cubicBezTo>
                    <a:pt x="1586" y="2054"/>
                    <a:pt x="1586" y="2054"/>
                    <a:pt x="1586" y="2054"/>
                  </a:cubicBezTo>
                  <a:cubicBezTo>
                    <a:pt x="1582" y="2047"/>
                    <a:pt x="1578" y="2041"/>
                    <a:pt x="1574" y="2034"/>
                  </a:cubicBezTo>
                  <a:cubicBezTo>
                    <a:pt x="1571" y="2029"/>
                    <a:pt x="1566" y="2021"/>
                    <a:pt x="1564" y="2015"/>
                  </a:cubicBezTo>
                  <a:cubicBezTo>
                    <a:pt x="1564" y="2015"/>
                    <a:pt x="1564" y="2015"/>
                    <a:pt x="1564" y="2014"/>
                  </a:cubicBezTo>
                  <a:cubicBezTo>
                    <a:pt x="1564" y="2014"/>
                    <a:pt x="1564" y="2013"/>
                    <a:pt x="1564" y="2013"/>
                  </a:cubicBezTo>
                  <a:cubicBezTo>
                    <a:pt x="1564" y="2006"/>
                    <a:pt x="1568" y="2003"/>
                    <a:pt x="1574" y="2002"/>
                  </a:cubicBezTo>
                  <a:cubicBezTo>
                    <a:pt x="1574" y="2001"/>
                    <a:pt x="1574" y="2001"/>
                    <a:pt x="1574" y="2001"/>
                  </a:cubicBezTo>
                  <a:cubicBezTo>
                    <a:pt x="1574" y="2001"/>
                    <a:pt x="1575" y="2001"/>
                    <a:pt x="1575" y="2001"/>
                  </a:cubicBezTo>
                  <a:cubicBezTo>
                    <a:pt x="1575" y="2001"/>
                    <a:pt x="1576" y="2001"/>
                    <a:pt x="1576" y="2001"/>
                  </a:cubicBezTo>
                  <a:cubicBezTo>
                    <a:pt x="1579" y="2000"/>
                    <a:pt x="1581" y="2000"/>
                    <a:pt x="1585" y="2000"/>
                  </a:cubicBezTo>
                  <a:cubicBezTo>
                    <a:pt x="1621" y="2000"/>
                    <a:pt x="1621" y="2000"/>
                    <a:pt x="1621" y="2000"/>
                  </a:cubicBezTo>
                  <a:cubicBezTo>
                    <a:pt x="1627" y="2000"/>
                    <a:pt x="1633" y="2000"/>
                    <a:pt x="1639" y="2000"/>
                  </a:cubicBezTo>
                  <a:cubicBezTo>
                    <a:pt x="1639" y="2000"/>
                    <a:pt x="1639" y="2000"/>
                    <a:pt x="1639" y="2000"/>
                  </a:cubicBezTo>
                  <a:cubicBezTo>
                    <a:pt x="1639" y="2000"/>
                    <a:pt x="1640" y="2000"/>
                    <a:pt x="1640" y="2000"/>
                  </a:cubicBezTo>
                  <a:close/>
                  <a:moveTo>
                    <a:pt x="1617" y="1924"/>
                  </a:moveTo>
                  <a:cubicBezTo>
                    <a:pt x="1621" y="1930"/>
                    <a:pt x="1625" y="1937"/>
                    <a:pt x="1629" y="1943"/>
                  </a:cubicBezTo>
                  <a:cubicBezTo>
                    <a:pt x="1631" y="1946"/>
                    <a:pt x="1635" y="1950"/>
                    <a:pt x="1637" y="1955"/>
                  </a:cubicBezTo>
                  <a:cubicBezTo>
                    <a:pt x="1638" y="1956"/>
                    <a:pt x="1639" y="1958"/>
                    <a:pt x="1639" y="1960"/>
                  </a:cubicBezTo>
                  <a:cubicBezTo>
                    <a:pt x="1639" y="1961"/>
                    <a:pt x="1638" y="1962"/>
                    <a:pt x="1638" y="1963"/>
                  </a:cubicBezTo>
                  <a:cubicBezTo>
                    <a:pt x="1637" y="1964"/>
                    <a:pt x="1637" y="1964"/>
                    <a:pt x="1636" y="1965"/>
                  </a:cubicBezTo>
                  <a:cubicBezTo>
                    <a:pt x="1636" y="1965"/>
                    <a:pt x="1636" y="1965"/>
                    <a:pt x="1636" y="1965"/>
                  </a:cubicBezTo>
                  <a:cubicBezTo>
                    <a:pt x="1636" y="1965"/>
                    <a:pt x="1636" y="1965"/>
                    <a:pt x="1636" y="1965"/>
                  </a:cubicBezTo>
                  <a:cubicBezTo>
                    <a:pt x="1636" y="1966"/>
                    <a:pt x="1635" y="1966"/>
                    <a:pt x="1635" y="1966"/>
                  </a:cubicBezTo>
                  <a:cubicBezTo>
                    <a:pt x="1635" y="1966"/>
                    <a:pt x="1634" y="1967"/>
                    <a:pt x="1634" y="1967"/>
                  </a:cubicBezTo>
                  <a:cubicBezTo>
                    <a:pt x="1634" y="1967"/>
                    <a:pt x="1633" y="1967"/>
                    <a:pt x="1632" y="1968"/>
                  </a:cubicBezTo>
                  <a:cubicBezTo>
                    <a:pt x="1632" y="1968"/>
                    <a:pt x="1631" y="1968"/>
                    <a:pt x="1630" y="1969"/>
                  </a:cubicBezTo>
                  <a:cubicBezTo>
                    <a:pt x="1630" y="1969"/>
                    <a:pt x="1630" y="1969"/>
                    <a:pt x="1630" y="1969"/>
                  </a:cubicBezTo>
                  <a:cubicBezTo>
                    <a:pt x="1630" y="1969"/>
                    <a:pt x="1630" y="1969"/>
                    <a:pt x="1629" y="1969"/>
                  </a:cubicBezTo>
                  <a:cubicBezTo>
                    <a:pt x="1620" y="1972"/>
                    <a:pt x="1607" y="1970"/>
                    <a:pt x="1598" y="1970"/>
                  </a:cubicBezTo>
                  <a:cubicBezTo>
                    <a:pt x="1588" y="1970"/>
                    <a:pt x="1578" y="1970"/>
                    <a:pt x="1567" y="1970"/>
                  </a:cubicBezTo>
                  <a:cubicBezTo>
                    <a:pt x="1558" y="1970"/>
                    <a:pt x="1547" y="1968"/>
                    <a:pt x="1539" y="1962"/>
                  </a:cubicBezTo>
                  <a:cubicBezTo>
                    <a:pt x="1538" y="1962"/>
                    <a:pt x="1536" y="1961"/>
                    <a:pt x="1535" y="1960"/>
                  </a:cubicBezTo>
                  <a:cubicBezTo>
                    <a:pt x="1533" y="1958"/>
                    <a:pt x="1531" y="1956"/>
                    <a:pt x="1530" y="1954"/>
                  </a:cubicBezTo>
                  <a:cubicBezTo>
                    <a:pt x="1529" y="1952"/>
                    <a:pt x="1529" y="1952"/>
                    <a:pt x="1529" y="1952"/>
                  </a:cubicBezTo>
                  <a:cubicBezTo>
                    <a:pt x="1529" y="1952"/>
                    <a:pt x="1529" y="1952"/>
                    <a:pt x="1529" y="1952"/>
                  </a:cubicBezTo>
                  <a:cubicBezTo>
                    <a:pt x="1524" y="1944"/>
                    <a:pt x="1520" y="1936"/>
                    <a:pt x="1515" y="1928"/>
                  </a:cubicBezTo>
                  <a:cubicBezTo>
                    <a:pt x="1513" y="1925"/>
                    <a:pt x="1513" y="1925"/>
                    <a:pt x="1513" y="1925"/>
                  </a:cubicBezTo>
                  <a:cubicBezTo>
                    <a:pt x="1512" y="1923"/>
                    <a:pt x="1512" y="1921"/>
                    <a:pt x="1512" y="1919"/>
                  </a:cubicBezTo>
                  <a:cubicBezTo>
                    <a:pt x="1512" y="1917"/>
                    <a:pt x="1513" y="1915"/>
                    <a:pt x="1515" y="1914"/>
                  </a:cubicBezTo>
                  <a:cubicBezTo>
                    <a:pt x="1517" y="1913"/>
                    <a:pt x="1519" y="1912"/>
                    <a:pt x="1522" y="1911"/>
                  </a:cubicBezTo>
                  <a:cubicBezTo>
                    <a:pt x="1524" y="1910"/>
                    <a:pt x="1528" y="1910"/>
                    <a:pt x="1531" y="1910"/>
                  </a:cubicBezTo>
                  <a:cubicBezTo>
                    <a:pt x="1532" y="1910"/>
                    <a:pt x="1532" y="1910"/>
                    <a:pt x="1532" y="1910"/>
                  </a:cubicBezTo>
                  <a:cubicBezTo>
                    <a:pt x="1540" y="1909"/>
                    <a:pt x="1548" y="1910"/>
                    <a:pt x="1553" y="1910"/>
                  </a:cubicBezTo>
                  <a:cubicBezTo>
                    <a:pt x="1573" y="1910"/>
                    <a:pt x="1604" y="1906"/>
                    <a:pt x="1617" y="1924"/>
                  </a:cubicBezTo>
                  <a:close/>
                  <a:moveTo>
                    <a:pt x="366" y="1441"/>
                  </a:moveTo>
                  <a:cubicBezTo>
                    <a:pt x="372" y="1443"/>
                    <a:pt x="377" y="1446"/>
                    <a:pt x="382" y="1448"/>
                  </a:cubicBezTo>
                  <a:cubicBezTo>
                    <a:pt x="392" y="1453"/>
                    <a:pt x="403" y="1458"/>
                    <a:pt x="413" y="1462"/>
                  </a:cubicBezTo>
                  <a:cubicBezTo>
                    <a:pt x="418" y="1464"/>
                    <a:pt x="422" y="1466"/>
                    <a:pt x="426" y="1468"/>
                  </a:cubicBezTo>
                  <a:cubicBezTo>
                    <a:pt x="430" y="1469"/>
                    <a:pt x="433" y="1470"/>
                    <a:pt x="437" y="1472"/>
                  </a:cubicBezTo>
                  <a:cubicBezTo>
                    <a:pt x="458" y="1479"/>
                    <a:pt x="479" y="1486"/>
                    <a:pt x="502" y="1492"/>
                  </a:cubicBezTo>
                  <a:cubicBezTo>
                    <a:pt x="527" y="1499"/>
                    <a:pt x="552" y="1505"/>
                    <a:pt x="578" y="1510"/>
                  </a:cubicBezTo>
                  <a:cubicBezTo>
                    <a:pt x="683" y="1532"/>
                    <a:pt x="786" y="1541"/>
                    <a:pt x="819" y="1542"/>
                  </a:cubicBezTo>
                  <a:cubicBezTo>
                    <a:pt x="819" y="1610"/>
                    <a:pt x="819" y="1610"/>
                    <a:pt x="819" y="1610"/>
                  </a:cubicBezTo>
                  <a:cubicBezTo>
                    <a:pt x="857" y="1570"/>
                    <a:pt x="857" y="1570"/>
                    <a:pt x="857" y="1570"/>
                  </a:cubicBezTo>
                  <a:cubicBezTo>
                    <a:pt x="906" y="1518"/>
                    <a:pt x="906" y="1518"/>
                    <a:pt x="906" y="1518"/>
                  </a:cubicBezTo>
                  <a:cubicBezTo>
                    <a:pt x="1019" y="1399"/>
                    <a:pt x="1019" y="1399"/>
                    <a:pt x="1019" y="1399"/>
                  </a:cubicBezTo>
                  <a:cubicBezTo>
                    <a:pt x="933" y="1308"/>
                    <a:pt x="933" y="1308"/>
                    <a:pt x="933" y="1308"/>
                  </a:cubicBezTo>
                  <a:cubicBezTo>
                    <a:pt x="819" y="1188"/>
                    <a:pt x="819" y="1188"/>
                    <a:pt x="819" y="1188"/>
                  </a:cubicBezTo>
                  <a:cubicBezTo>
                    <a:pt x="819" y="1271"/>
                    <a:pt x="819" y="1271"/>
                    <a:pt x="819" y="1271"/>
                  </a:cubicBezTo>
                  <a:cubicBezTo>
                    <a:pt x="740" y="1279"/>
                    <a:pt x="653" y="1266"/>
                    <a:pt x="578" y="1249"/>
                  </a:cubicBezTo>
                  <a:cubicBezTo>
                    <a:pt x="550" y="1242"/>
                    <a:pt x="525" y="1235"/>
                    <a:pt x="502" y="1229"/>
                  </a:cubicBezTo>
                  <a:cubicBezTo>
                    <a:pt x="471" y="1219"/>
                    <a:pt x="445" y="1211"/>
                    <a:pt x="426" y="1204"/>
                  </a:cubicBezTo>
                  <a:cubicBezTo>
                    <a:pt x="422" y="1202"/>
                    <a:pt x="418" y="1201"/>
                    <a:pt x="415" y="1199"/>
                  </a:cubicBezTo>
                  <a:cubicBezTo>
                    <a:pt x="414" y="1199"/>
                    <a:pt x="414" y="1199"/>
                    <a:pt x="413" y="1199"/>
                  </a:cubicBezTo>
                  <a:cubicBezTo>
                    <a:pt x="413" y="1199"/>
                    <a:pt x="413" y="1199"/>
                    <a:pt x="413" y="1199"/>
                  </a:cubicBezTo>
                  <a:cubicBezTo>
                    <a:pt x="354" y="1175"/>
                    <a:pt x="300" y="1147"/>
                    <a:pt x="253" y="1115"/>
                  </a:cubicBezTo>
                  <a:cubicBezTo>
                    <a:pt x="189" y="1073"/>
                    <a:pt x="142" y="1028"/>
                    <a:pt x="110" y="981"/>
                  </a:cubicBezTo>
                  <a:cubicBezTo>
                    <a:pt x="94" y="963"/>
                    <a:pt x="80" y="944"/>
                    <a:pt x="68" y="925"/>
                  </a:cubicBezTo>
                  <a:cubicBezTo>
                    <a:pt x="33" y="870"/>
                    <a:pt x="13" y="811"/>
                    <a:pt x="11" y="751"/>
                  </a:cubicBezTo>
                  <a:cubicBezTo>
                    <a:pt x="7" y="768"/>
                    <a:pt x="4" y="785"/>
                    <a:pt x="3" y="802"/>
                  </a:cubicBezTo>
                  <a:cubicBezTo>
                    <a:pt x="0" y="834"/>
                    <a:pt x="4" y="864"/>
                    <a:pt x="7" y="893"/>
                  </a:cubicBezTo>
                  <a:cubicBezTo>
                    <a:pt x="8" y="898"/>
                    <a:pt x="9" y="904"/>
                    <a:pt x="9" y="909"/>
                  </a:cubicBezTo>
                  <a:cubicBezTo>
                    <a:pt x="22" y="1021"/>
                    <a:pt x="22" y="1021"/>
                    <a:pt x="22" y="1021"/>
                  </a:cubicBezTo>
                  <a:cubicBezTo>
                    <a:pt x="23" y="1025"/>
                    <a:pt x="23" y="1029"/>
                    <a:pt x="24" y="1033"/>
                  </a:cubicBezTo>
                  <a:cubicBezTo>
                    <a:pt x="25" y="1048"/>
                    <a:pt x="27" y="1064"/>
                    <a:pt x="30" y="1080"/>
                  </a:cubicBezTo>
                  <a:cubicBezTo>
                    <a:pt x="34" y="1101"/>
                    <a:pt x="40" y="1121"/>
                    <a:pt x="47" y="1140"/>
                  </a:cubicBezTo>
                  <a:cubicBezTo>
                    <a:pt x="61" y="1175"/>
                    <a:pt x="80" y="1208"/>
                    <a:pt x="103" y="1239"/>
                  </a:cubicBezTo>
                  <a:cubicBezTo>
                    <a:pt x="146" y="1295"/>
                    <a:pt x="202" y="1344"/>
                    <a:pt x="275" y="1390"/>
                  </a:cubicBezTo>
                  <a:cubicBezTo>
                    <a:pt x="304" y="1409"/>
                    <a:pt x="335" y="1426"/>
                    <a:pt x="366" y="1441"/>
                  </a:cubicBezTo>
                  <a:close/>
                  <a:moveTo>
                    <a:pt x="64" y="773"/>
                  </a:moveTo>
                  <a:cubicBezTo>
                    <a:pt x="67" y="798"/>
                    <a:pt x="74" y="823"/>
                    <a:pt x="84" y="848"/>
                  </a:cubicBezTo>
                  <a:cubicBezTo>
                    <a:pt x="107" y="785"/>
                    <a:pt x="165" y="713"/>
                    <a:pt x="209" y="677"/>
                  </a:cubicBezTo>
                  <a:cubicBezTo>
                    <a:pt x="272" y="628"/>
                    <a:pt x="353" y="583"/>
                    <a:pt x="451" y="545"/>
                  </a:cubicBezTo>
                  <a:cubicBezTo>
                    <a:pt x="515" y="521"/>
                    <a:pt x="582" y="501"/>
                    <a:pt x="652" y="486"/>
                  </a:cubicBezTo>
                  <a:cubicBezTo>
                    <a:pt x="652" y="314"/>
                    <a:pt x="652" y="314"/>
                    <a:pt x="652" y="314"/>
                  </a:cubicBezTo>
                  <a:cubicBezTo>
                    <a:pt x="640" y="317"/>
                    <a:pt x="627" y="320"/>
                    <a:pt x="615" y="323"/>
                  </a:cubicBezTo>
                  <a:cubicBezTo>
                    <a:pt x="544" y="340"/>
                    <a:pt x="476" y="361"/>
                    <a:pt x="413" y="386"/>
                  </a:cubicBezTo>
                  <a:cubicBezTo>
                    <a:pt x="345" y="413"/>
                    <a:pt x="288" y="442"/>
                    <a:pt x="238" y="474"/>
                  </a:cubicBezTo>
                  <a:cubicBezTo>
                    <a:pt x="204" y="496"/>
                    <a:pt x="178" y="516"/>
                    <a:pt x="153" y="537"/>
                  </a:cubicBezTo>
                  <a:cubicBezTo>
                    <a:pt x="142" y="547"/>
                    <a:pt x="131" y="556"/>
                    <a:pt x="122" y="566"/>
                  </a:cubicBezTo>
                  <a:cubicBezTo>
                    <a:pt x="81" y="622"/>
                    <a:pt x="60" y="684"/>
                    <a:pt x="62" y="747"/>
                  </a:cubicBezTo>
                  <a:cubicBezTo>
                    <a:pt x="62" y="756"/>
                    <a:pt x="63" y="764"/>
                    <a:pt x="64" y="773"/>
                  </a:cubicBezTo>
                  <a:close/>
                  <a:moveTo>
                    <a:pt x="1928" y="693"/>
                  </a:moveTo>
                  <a:cubicBezTo>
                    <a:pt x="1966" y="727"/>
                    <a:pt x="2007" y="795"/>
                    <a:pt x="2021" y="856"/>
                  </a:cubicBezTo>
                  <a:cubicBezTo>
                    <a:pt x="2034" y="828"/>
                    <a:pt x="2042" y="798"/>
                    <a:pt x="2045" y="768"/>
                  </a:cubicBezTo>
                  <a:cubicBezTo>
                    <a:pt x="2046" y="761"/>
                    <a:pt x="2047" y="754"/>
                    <a:pt x="2047" y="747"/>
                  </a:cubicBezTo>
                  <a:cubicBezTo>
                    <a:pt x="2049" y="670"/>
                    <a:pt x="2018" y="595"/>
                    <a:pt x="1958" y="530"/>
                  </a:cubicBezTo>
                  <a:cubicBezTo>
                    <a:pt x="1924" y="501"/>
                    <a:pt x="1884" y="473"/>
                    <a:pt x="1839" y="447"/>
                  </a:cubicBezTo>
                  <a:cubicBezTo>
                    <a:pt x="1782" y="415"/>
                    <a:pt x="1718" y="387"/>
                    <a:pt x="1639" y="359"/>
                  </a:cubicBezTo>
                  <a:cubicBezTo>
                    <a:pt x="1584" y="340"/>
                    <a:pt x="1524" y="324"/>
                    <a:pt x="1457" y="310"/>
                  </a:cubicBezTo>
                  <a:cubicBezTo>
                    <a:pt x="1457" y="482"/>
                    <a:pt x="1457" y="482"/>
                    <a:pt x="1457" y="482"/>
                  </a:cubicBezTo>
                  <a:cubicBezTo>
                    <a:pt x="1542" y="500"/>
                    <a:pt x="1625" y="525"/>
                    <a:pt x="1700" y="556"/>
                  </a:cubicBezTo>
                  <a:cubicBezTo>
                    <a:pt x="1795" y="595"/>
                    <a:pt x="1871" y="642"/>
                    <a:pt x="1928" y="693"/>
                  </a:cubicBezTo>
                  <a:close/>
                  <a:moveTo>
                    <a:pt x="1054" y="814"/>
                  </a:moveTo>
                  <a:cubicBezTo>
                    <a:pt x="1186" y="814"/>
                    <a:pt x="1408" y="789"/>
                    <a:pt x="1408" y="696"/>
                  </a:cubicBezTo>
                  <a:cubicBezTo>
                    <a:pt x="1408" y="118"/>
                    <a:pt x="1408" y="118"/>
                    <a:pt x="1408" y="118"/>
                  </a:cubicBezTo>
                  <a:cubicBezTo>
                    <a:pt x="1408" y="25"/>
                    <a:pt x="1186" y="0"/>
                    <a:pt x="1054" y="0"/>
                  </a:cubicBezTo>
                  <a:cubicBezTo>
                    <a:pt x="923" y="0"/>
                    <a:pt x="701" y="25"/>
                    <a:pt x="701" y="118"/>
                  </a:cubicBezTo>
                  <a:cubicBezTo>
                    <a:pt x="701" y="696"/>
                    <a:pt x="701" y="696"/>
                    <a:pt x="701" y="696"/>
                  </a:cubicBezTo>
                  <a:cubicBezTo>
                    <a:pt x="701" y="789"/>
                    <a:pt x="923" y="814"/>
                    <a:pt x="1054" y="814"/>
                  </a:cubicBezTo>
                  <a:close/>
                  <a:moveTo>
                    <a:pt x="1054" y="35"/>
                  </a:moveTo>
                  <a:cubicBezTo>
                    <a:pt x="1219" y="35"/>
                    <a:pt x="1352" y="71"/>
                    <a:pt x="1352" y="116"/>
                  </a:cubicBezTo>
                  <a:cubicBezTo>
                    <a:pt x="1352" y="161"/>
                    <a:pt x="1219" y="197"/>
                    <a:pt x="1054" y="197"/>
                  </a:cubicBezTo>
                  <a:cubicBezTo>
                    <a:pt x="890" y="197"/>
                    <a:pt x="757" y="161"/>
                    <a:pt x="757" y="116"/>
                  </a:cubicBezTo>
                  <a:cubicBezTo>
                    <a:pt x="757" y="71"/>
                    <a:pt x="890" y="35"/>
                    <a:pt x="1054" y="35"/>
                  </a:cubicBezTo>
                  <a:close/>
                </a:path>
              </a:pathLst>
            </a:custGeom>
            <a:solidFill>
              <a:srgbClr val="FFFFFF"/>
            </a:solidFill>
            <a:ln>
              <a:noFill/>
            </a:ln>
          </p:spPr>
          <p:txBody>
            <a:bodyPr vert="horz" wrap="square" lIns="85565" tIns="42783" rIns="85565" bIns="42783" numCol="1" anchor="t" anchorCtr="0" compatLnSpc="1">
              <a:prstTxWarp prst="textNoShape">
                <a:avLst/>
              </a:prstTxWarp>
            </a:bodyPr>
            <a:lstStyle/>
            <a:p>
              <a:pPr defTabSz="969484">
                <a:defRPr/>
              </a:pPr>
              <a:endParaRPr lang="en-US" sz="832" kern="0">
                <a:solidFill>
                  <a:prstClr val="black"/>
                </a:solidFill>
                <a:latin typeface="Calibri" panose="020F0502020204030204"/>
                <a:ea typeface="MS PGothic" charset="0"/>
              </a:endParaRPr>
            </a:p>
          </p:txBody>
        </p:sp>
      </p:grpSp>
      <p:grpSp>
        <p:nvGrpSpPr>
          <p:cNvPr id="57" name="Group 56">
            <a:extLst>
              <a:ext uri="{FF2B5EF4-FFF2-40B4-BE49-F238E27FC236}">
                <a16:creationId xmlns:a16="http://schemas.microsoft.com/office/drawing/2014/main" id="{A8F1C5C3-581E-41D4-B8B6-81BE4A3A339D}"/>
              </a:ext>
            </a:extLst>
          </p:cNvPr>
          <p:cNvGrpSpPr/>
          <p:nvPr/>
        </p:nvGrpSpPr>
        <p:grpSpPr>
          <a:xfrm>
            <a:off x="3358624" y="5967842"/>
            <a:ext cx="766776" cy="503169"/>
            <a:chOff x="3935585" y="5739804"/>
            <a:chExt cx="737445" cy="483924"/>
          </a:xfrm>
        </p:grpSpPr>
        <p:sp>
          <p:nvSpPr>
            <p:cNvPr id="55" name="Rectangle 54">
              <a:extLst>
                <a:ext uri="{FF2B5EF4-FFF2-40B4-BE49-F238E27FC236}">
                  <a16:creationId xmlns:a16="http://schemas.microsoft.com/office/drawing/2014/main" id="{0BD01051-CBEF-4DA9-B0F9-1E8E3CEA249A}"/>
                </a:ext>
              </a:extLst>
            </p:cNvPr>
            <p:cNvSpPr/>
            <p:nvPr/>
          </p:nvSpPr>
          <p:spPr>
            <a:xfrm>
              <a:off x="3935585" y="5972524"/>
              <a:ext cx="737445" cy="251204"/>
            </a:xfrm>
            <a:prstGeom prst="rect">
              <a:avLst/>
            </a:prstGeom>
            <a:noFill/>
            <a:ln w="25400" cap="flat" cmpd="sng" algn="ctr">
              <a:noFill/>
              <a:prstDash val="solid"/>
              <a:miter lim="800000"/>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txBody>
            <a:bodyPr wrap="none" lIns="0" tIns="0" rIns="0" bIns="0" rtlCol="0" anchor="t">
              <a:spAutoFit/>
            </a:bodyPr>
            <a:lstStyle>
              <a:defPPr>
                <a:defRPr lang="en-US"/>
              </a:defPPr>
              <a:lvl1pPr marL="0" algn="l" defTabSz="686047" rtl="0" eaLnBrk="1" latinLnBrk="0" hangingPunct="1">
                <a:defRPr sz="1400" kern="1200">
                  <a:solidFill>
                    <a:schemeClr val="lt1"/>
                  </a:solidFill>
                  <a:latin typeface="+mn-lt"/>
                  <a:ea typeface="+mn-ea"/>
                  <a:cs typeface="+mn-cs"/>
                </a:defRPr>
              </a:lvl1pPr>
              <a:lvl2pPr marL="343024" algn="l" defTabSz="686047" rtl="0" eaLnBrk="1" latinLnBrk="0" hangingPunct="1">
                <a:defRPr sz="1400" kern="1200">
                  <a:solidFill>
                    <a:schemeClr val="lt1"/>
                  </a:solidFill>
                  <a:latin typeface="+mn-lt"/>
                  <a:ea typeface="+mn-ea"/>
                  <a:cs typeface="+mn-cs"/>
                </a:defRPr>
              </a:lvl2pPr>
              <a:lvl3pPr marL="686047" algn="l" defTabSz="686047" rtl="0" eaLnBrk="1" latinLnBrk="0" hangingPunct="1">
                <a:defRPr sz="1400" kern="1200">
                  <a:solidFill>
                    <a:schemeClr val="lt1"/>
                  </a:solidFill>
                  <a:latin typeface="+mn-lt"/>
                  <a:ea typeface="+mn-ea"/>
                  <a:cs typeface="+mn-cs"/>
                </a:defRPr>
              </a:lvl3pPr>
              <a:lvl4pPr marL="1029070" algn="l" defTabSz="686047" rtl="0" eaLnBrk="1" latinLnBrk="0" hangingPunct="1">
                <a:defRPr sz="1400" kern="1200">
                  <a:solidFill>
                    <a:schemeClr val="lt1"/>
                  </a:solidFill>
                  <a:latin typeface="+mn-lt"/>
                  <a:ea typeface="+mn-ea"/>
                  <a:cs typeface="+mn-cs"/>
                </a:defRPr>
              </a:lvl4pPr>
              <a:lvl5pPr marL="1372094" algn="l" defTabSz="686047" rtl="0" eaLnBrk="1" latinLnBrk="0" hangingPunct="1">
                <a:defRPr sz="1400" kern="1200">
                  <a:solidFill>
                    <a:schemeClr val="lt1"/>
                  </a:solidFill>
                  <a:latin typeface="+mn-lt"/>
                  <a:ea typeface="+mn-ea"/>
                  <a:cs typeface="+mn-cs"/>
                </a:defRPr>
              </a:lvl5pPr>
              <a:lvl6pPr marL="1715118" algn="l" defTabSz="686047" rtl="0" eaLnBrk="1" latinLnBrk="0" hangingPunct="1">
                <a:defRPr sz="1400" kern="1200">
                  <a:solidFill>
                    <a:schemeClr val="lt1"/>
                  </a:solidFill>
                  <a:latin typeface="+mn-lt"/>
                  <a:ea typeface="+mn-ea"/>
                  <a:cs typeface="+mn-cs"/>
                </a:defRPr>
              </a:lvl6pPr>
              <a:lvl7pPr marL="2058140" algn="l" defTabSz="686047" rtl="0" eaLnBrk="1" latinLnBrk="0" hangingPunct="1">
                <a:defRPr sz="1400" kern="1200">
                  <a:solidFill>
                    <a:schemeClr val="lt1"/>
                  </a:solidFill>
                  <a:latin typeface="+mn-lt"/>
                  <a:ea typeface="+mn-ea"/>
                  <a:cs typeface="+mn-cs"/>
                </a:defRPr>
              </a:lvl7pPr>
              <a:lvl8pPr marL="2401164" algn="l" defTabSz="686047" rtl="0" eaLnBrk="1" latinLnBrk="0" hangingPunct="1">
                <a:defRPr sz="1400" kern="1200">
                  <a:solidFill>
                    <a:schemeClr val="lt1"/>
                  </a:solidFill>
                  <a:latin typeface="+mn-lt"/>
                  <a:ea typeface="+mn-ea"/>
                  <a:cs typeface="+mn-cs"/>
                </a:defRPr>
              </a:lvl8pPr>
              <a:lvl9pPr marL="2744188" algn="l" defTabSz="686047" rtl="0" eaLnBrk="1" latinLnBrk="0" hangingPunct="1">
                <a:defRPr sz="1400" kern="1200">
                  <a:solidFill>
                    <a:schemeClr val="lt1"/>
                  </a:solidFill>
                  <a:latin typeface="+mn-lt"/>
                  <a:ea typeface="+mn-ea"/>
                  <a:cs typeface="+mn-cs"/>
                </a:defRPr>
              </a:lvl9pPr>
            </a:lstStyle>
            <a:p>
              <a:pPr algn="ctr" defTabSz="712228">
                <a:defRPr/>
              </a:pPr>
              <a:r>
                <a:rPr lang="en-US" sz="832" b="1">
                  <a:solidFill>
                    <a:prstClr val="white"/>
                  </a:solidFill>
                  <a:latin typeface="Calibri" panose="020F0502020204030204"/>
                </a:rPr>
                <a:t>Remote Medical </a:t>
              </a:r>
              <a:br>
                <a:rPr lang="en-US" sz="832" b="1">
                  <a:solidFill>
                    <a:prstClr val="white"/>
                  </a:solidFill>
                  <a:latin typeface="Calibri" panose="020F0502020204030204"/>
                </a:rPr>
              </a:br>
              <a:r>
                <a:rPr lang="en-US" sz="832" b="1">
                  <a:solidFill>
                    <a:prstClr val="white"/>
                  </a:solidFill>
                  <a:latin typeface="Calibri" panose="020F0502020204030204"/>
                </a:rPr>
                <a:t>Monitors</a:t>
              </a:r>
            </a:p>
          </p:txBody>
        </p:sp>
        <p:sp>
          <p:nvSpPr>
            <p:cNvPr id="56" name="Freeform 111">
              <a:extLst>
                <a:ext uri="{FF2B5EF4-FFF2-40B4-BE49-F238E27FC236}">
                  <a16:creationId xmlns:a16="http://schemas.microsoft.com/office/drawing/2014/main" id="{DE926352-F922-469A-A700-7833430BD3EC}"/>
                </a:ext>
              </a:extLst>
            </p:cNvPr>
            <p:cNvSpPr>
              <a:spLocks noChangeAspect="1" noEditPoints="1"/>
            </p:cNvSpPr>
            <p:nvPr/>
          </p:nvSpPr>
          <p:spPr bwMode="black">
            <a:xfrm>
              <a:off x="4240378" y="5739804"/>
              <a:ext cx="127856" cy="184964"/>
            </a:xfrm>
            <a:custGeom>
              <a:avLst/>
              <a:gdLst>
                <a:gd name="T0" fmla="*/ 42 w 52"/>
                <a:gd name="T1" fmla="*/ 37 h 72"/>
                <a:gd name="T2" fmla="*/ 35 w 52"/>
                <a:gd name="T3" fmla="*/ 32 h 72"/>
                <a:gd name="T4" fmla="*/ 40 w 52"/>
                <a:gd name="T5" fmla="*/ 27 h 72"/>
                <a:gd name="T6" fmla="*/ 47 w 52"/>
                <a:gd name="T7" fmla="*/ 32 h 72"/>
                <a:gd name="T8" fmla="*/ 42 w 52"/>
                <a:gd name="T9" fmla="*/ 52 h 72"/>
                <a:gd name="T10" fmla="*/ 35 w 52"/>
                <a:gd name="T11" fmla="*/ 47 h 72"/>
                <a:gd name="T12" fmla="*/ 40 w 52"/>
                <a:gd name="T13" fmla="*/ 42 h 72"/>
                <a:gd name="T14" fmla="*/ 47 w 52"/>
                <a:gd name="T15" fmla="*/ 46 h 72"/>
                <a:gd name="T16" fmla="*/ 47 w 52"/>
                <a:gd name="T17" fmla="*/ 61 h 72"/>
                <a:gd name="T18" fmla="*/ 40 w 52"/>
                <a:gd name="T19" fmla="*/ 66 h 72"/>
                <a:gd name="T20" fmla="*/ 35 w 52"/>
                <a:gd name="T21" fmla="*/ 61 h 72"/>
                <a:gd name="T22" fmla="*/ 42 w 52"/>
                <a:gd name="T23" fmla="*/ 56 h 72"/>
                <a:gd name="T24" fmla="*/ 32 w 52"/>
                <a:gd name="T25" fmla="*/ 32 h 72"/>
                <a:gd name="T26" fmla="*/ 25 w 52"/>
                <a:gd name="T27" fmla="*/ 37 h 72"/>
                <a:gd name="T28" fmla="*/ 20 w 52"/>
                <a:gd name="T29" fmla="*/ 32 h 72"/>
                <a:gd name="T30" fmla="*/ 27 w 52"/>
                <a:gd name="T31" fmla="*/ 27 h 72"/>
                <a:gd name="T32" fmla="*/ 32 w 52"/>
                <a:gd name="T33" fmla="*/ 47 h 72"/>
                <a:gd name="T34" fmla="*/ 25 w 52"/>
                <a:gd name="T35" fmla="*/ 52 h 72"/>
                <a:gd name="T36" fmla="*/ 20 w 52"/>
                <a:gd name="T37" fmla="*/ 46 h 72"/>
                <a:gd name="T38" fmla="*/ 27 w 52"/>
                <a:gd name="T39" fmla="*/ 42 h 72"/>
                <a:gd name="T40" fmla="*/ 32 w 52"/>
                <a:gd name="T41" fmla="*/ 47 h 72"/>
                <a:gd name="T42" fmla="*/ 27 w 52"/>
                <a:gd name="T43" fmla="*/ 66 h 72"/>
                <a:gd name="T44" fmla="*/ 20 w 52"/>
                <a:gd name="T45" fmla="*/ 61 h 72"/>
                <a:gd name="T46" fmla="*/ 25 w 52"/>
                <a:gd name="T47" fmla="*/ 56 h 72"/>
                <a:gd name="T48" fmla="*/ 32 w 52"/>
                <a:gd name="T49" fmla="*/ 61 h 72"/>
                <a:gd name="T50" fmla="*/ 12 w 52"/>
                <a:gd name="T51" fmla="*/ 37 h 72"/>
                <a:gd name="T52" fmla="*/ 5 w 52"/>
                <a:gd name="T53" fmla="*/ 32 h 72"/>
                <a:gd name="T54" fmla="*/ 10 w 52"/>
                <a:gd name="T55" fmla="*/ 27 h 72"/>
                <a:gd name="T56" fmla="*/ 17 w 52"/>
                <a:gd name="T57" fmla="*/ 32 h 72"/>
                <a:gd name="T58" fmla="*/ 12 w 52"/>
                <a:gd name="T59" fmla="*/ 52 h 72"/>
                <a:gd name="T60" fmla="*/ 5 w 52"/>
                <a:gd name="T61" fmla="*/ 47 h 72"/>
                <a:gd name="T62" fmla="*/ 10 w 52"/>
                <a:gd name="T63" fmla="*/ 42 h 72"/>
                <a:gd name="T64" fmla="*/ 17 w 52"/>
                <a:gd name="T65" fmla="*/ 46 h 72"/>
                <a:gd name="T66" fmla="*/ 17 w 52"/>
                <a:gd name="T67" fmla="*/ 61 h 72"/>
                <a:gd name="T68" fmla="*/ 10 w 52"/>
                <a:gd name="T69" fmla="*/ 66 h 72"/>
                <a:gd name="T70" fmla="*/ 5 w 52"/>
                <a:gd name="T71" fmla="*/ 61 h 72"/>
                <a:gd name="T72" fmla="*/ 12 w 52"/>
                <a:gd name="T73" fmla="*/ 56 h 72"/>
                <a:gd name="T74" fmla="*/ 6 w 52"/>
                <a:gd name="T75" fmla="*/ 11 h 72"/>
                <a:gd name="T76" fmla="*/ 42 w 52"/>
                <a:gd name="T77" fmla="*/ 7 h 72"/>
                <a:gd name="T78" fmla="*/ 46 w 52"/>
                <a:gd name="T79" fmla="*/ 16 h 72"/>
                <a:gd name="T80" fmla="*/ 10 w 52"/>
                <a:gd name="T81" fmla="*/ 20 h 72"/>
                <a:gd name="T82" fmla="*/ 6 w 52"/>
                <a:gd name="T83" fmla="*/ 11 h 72"/>
                <a:gd name="T84" fmla="*/ 0 w 52"/>
                <a:gd name="T85" fmla="*/ 5 h 72"/>
                <a:gd name="T86" fmla="*/ 5 w 52"/>
                <a:gd name="T87" fmla="*/ 72 h 72"/>
                <a:gd name="T88" fmla="*/ 52 w 52"/>
                <a:gd name="T89" fmla="*/ 67 h 72"/>
                <a:gd name="T90" fmla="*/ 47 w 52"/>
                <a:gd name="T91"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 h="72">
                  <a:moveTo>
                    <a:pt x="47" y="32"/>
                  </a:moveTo>
                  <a:cubicBezTo>
                    <a:pt x="47" y="35"/>
                    <a:pt x="45" y="37"/>
                    <a:pt x="42" y="37"/>
                  </a:cubicBezTo>
                  <a:cubicBezTo>
                    <a:pt x="40" y="37"/>
                    <a:pt x="40" y="37"/>
                    <a:pt x="40" y="37"/>
                  </a:cubicBezTo>
                  <a:cubicBezTo>
                    <a:pt x="38" y="37"/>
                    <a:pt x="35" y="35"/>
                    <a:pt x="35" y="32"/>
                  </a:cubicBezTo>
                  <a:cubicBezTo>
                    <a:pt x="35" y="32"/>
                    <a:pt x="35" y="32"/>
                    <a:pt x="35" y="32"/>
                  </a:cubicBezTo>
                  <a:cubicBezTo>
                    <a:pt x="35" y="29"/>
                    <a:pt x="38" y="27"/>
                    <a:pt x="40" y="27"/>
                  </a:cubicBezTo>
                  <a:cubicBezTo>
                    <a:pt x="42" y="27"/>
                    <a:pt x="42" y="27"/>
                    <a:pt x="42" y="27"/>
                  </a:cubicBezTo>
                  <a:cubicBezTo>
                    <a:pt x="45" y="27"/>
                    <a:pt x="47" y="29"/>
                    <a:pt x="47" y="32"/>
                  </a:cubicBezTo>
                  <a:close/>
                  <a:moveTo>
                    <a:pt x="47" y="47"/>
                  </a:moveTo>
                  <a:cubicBezTo>
                    <a:pt x="47" y="49"/>
                    <a:pt x="45" y="52"/>
                    <a:pt x="42" y="52"/>
                  </a:cubicBezTo>
                  <a:cubicBezTo>
                    <a:pt x="40" y="52"/>
                    <a:pt x="40" y="52"/>
                    <a:pt x="40" y="52"/>
                  </a:cubicBezTo>
                  <a:cubicBezTo>
                    <a:pt x="38" y="52"/>
                    <a:pt x="35" y="49"/>
                    <a:pt x="35" y="47"/>
                  </a:cubicBezTo>
                  <a:cubicBezTo>
                    <a:pt x="35" y="46"/>
                    <a:pt x="35" y="46"/>
                    <a:pt x="35" y="46"/>
                  </a:cubicBezTo>
                  <a:cubicBezTo>
                    <a:pt x="35" y="44"/>
                    <a:pt x="38" y="42"/>
                    <a:pt x="40" y="42"/>
                  </a:cubicBezTo>
                  <a:cubicBezTo>
                    <a:pt x="42" y="42"/>
                    <a:pt x="42" y="42"/>
                    <a:pt x="42" y="42"/>
                  </a:cubicBezTo>
                  <a:cubicBezTo>
                    <a:pt x="45" y="42"/>
                    <a:pt x="47" y="44"/>
                    <a:pt x="47" y="46"/>
                  </a:cubicBezTo>
                  <a:lnTo>
                    <a:pt x="47" y="47"/>
                  </a:lnTo>
                  <a:close/>
                  <a:moveTo>
                    <a:pt x="47" y="61"/>
                  </a:moveTo>
                  <a:cubicBezTo>
                    <a:pt x="47" y="64"/>
                    <a:pt x="45" y="66"/>
                    <a:pt x="42" y="66"/>
                  </a:cubicBezTo>
                  <a:cubicBezTo>
                    <a:pt x="40" y="66"/>
                    <a:pt x="40" y="66"/>
                    <a:pt x="40" y="66"/>
                  </a:cubicBezTo>
                  <a:cubicBezTo>
                    <a:pt x="38" y="66"/>
                    <a:pt x="35" y="64"/>
                    <a:pt x="35" y="61"/>
                  </a:cubicBezTo>
                  <a:cubicBezTo>
                    <a:pt x="35" y="61"/>
                    <a:pt x="35" y="61"/>
                    <a:pt x="35" y="61"/>
                  </a:cubicBezTo>
                  <a:cubicBezTo>
                    <a:pt x="35" y="58"/>
                    <a:pt x="38" y="56"/>
                    <a:pt x="40" y="56"/>
                  </a:cubicBezTo>
                  <a:cubicBezTo>
                    <a:pt x="42" y="56"/>
                    <a:pt x="42" y="56"/>
                    <a:pt x="42" y="56"/>
                  </a:cubicBezTo>
                  <a:cubicBezTo>
                    <a:pt x="45" y="56"/>
                    <a:pt x="47" y="58"/>
                    <a:pt x="47" y="61"/>
                  </a:cubicBezTo>
                  <a:close/>
                  <a:moveTo>
                    <a:pt x="32" y="32"/>
                  </a:moveTo>
                  <a:cubicBezTo>
                    <a:pt x="32" y="35"/>
                    <a:pt x="30" y="37"/>
                    <a:pt x="27" y="37"/>
                  </a:cubicBezTo>
                  <a:cubicBezTo>
                    <a:pt x="25" y="37"/>
                    <a:pt x="25" y="37"/>
                    <a:pt x="25" y="37"/>
                  </a:cubicBezTo>
                  <a:cubicBezTo>
                    <a:pt x="23" y="37"/>
                    <a:pt x="20" y="35"/>
                    <a:pt x="20" y="32"/>
                  </a:cubicBezTo>
                  <a:cubicBezTo>
                    <a:pt x="20" y="32"/>
                    <a:pt x="20" y="32"/>
                    <a:pt x="20" y="32"/>
                  </a:cubicBezTo>
                  <a:cubicBezTo>
                    <a:pt x="20" y="29"/>
                    <a:pt x="23" y="27"/>
                    <a:pt x="25" y="27"/>
                  </a:cubicBezTo>
                  <a:cubicBezTo>
                    <a:pt x="27" y="27"/>
                    <a:pt x="27" y="27"/>
                    <a:pt x="27" y="27"/>
                  </a:cubicBezTo>
                  <a:cubicBezTo>
                    <a:pt x="30" y="27"/>
                    <a:pt x="32" y="29"/>
                    <a:pt x="32" y="32"/>
                  </a:cubicBezTo>
                  <a:close/>
                  <a:moveTo>
                    <a:pt x="32" y="47"/>
                  </a:moveTo>
                  <a:cubicBezTo>
                    <a:pt x="32" y="49"/>
                    <a:pt x="30" y="52"/>
                    <a:pt x="27" y="52"/>
                  </a:cubicBezTo>
                  <a:cubicBezTo>
                    <a:pt x="25" y="52"/>
                    <a:pt x="25" y="52"/>
                    <a:pt x="25" y="52"/>
                  </a:cubicBezTo>
                  <a:cubicBezTo>
                    <a:pt x="23" y="52"/>
                    <a:pt x="20" y="49"/>
                    <a:pt x="20" y="47"/>
                  </a:cubicBezTo>
                  <a:cubicBezTo>
                    <a:pt x="20" y="46"/>
                    <a:pt x="20" y="46"/>
                    <a:pt x="20" y="46"/>
                  </a:cubicBezTo>
                  <a:cubicBezTo>
                    <a:pt x="20" y="44"/>
                    <a:pt x="23" y="42"/>
                    <a:pt x="25" y="42"/>
                  </a:cubicBezTo>
                  <a:cubicBezTo>
                    <a:pt x="27" y="42"/>
                    <a:pt x="27" y="42"/>
                    <a:pt x="27" y="42"/>
                  </a:cubicBezTo>
                  <a:cubicBezTo>
                    <a:pt x="30" y="42"/>
                    <a:pt x="32" y="44"/>
                    <a:pt x="32" y="46"/>
                  </a:cubicBezTo>
                  <a:lnTo>
                    <a:pt x="32" y="47"/>
                  </a:lnTo>
                  <a:close/>
                  <a:moveTo>
                    <a:pt x="32" y="61"/>
                  </a:moveTo>
                  <a:cubicBezTo>
                    <a:pt x="32" y="64"/>
                    <a:pt x="30" y="66"/>
                    <a:pt x="27" y="66"/>
                  </a:cubicBezTo>
                  <a:cubicBezTo>
                    <a:pt x="25" y="66"/>
                    <a:pt x="25" y="66"/>
                    <a:pt x="25" y="66"/>
                  </a:cubicBezTo>
                  <a:cubicBezTo>
                    <a:pt x="23" y="66"/>
                    <a:pt x="20" y="64"/>
                    <a:pt x="20" y="61"/>
                  </a:cubicBezTo>
                  <a:cubicBezTo>
                    <a:pt x="20" y="61"/>
                    <a:pt x="20" y="61"/>
                    <a:pt x="20" y="61"/>
                  </a:cubicBezTo>
                  <a:cubicBezTo>
                    <a:pt x="20" y="58"/>
                    <a:pt x="23" y="56"/>
                    <a:pt x="25" y="56"/>
                  </a:cubicBezTo>
                  <a:cubicBezTo>
                    <a:pt x="27" y="56"/>
                    <a:pt x="27" y="56"/>
                    <a:pt x="27" y="56"/>
                  </a:cubicBezTo>
                  <a:cubicBezTo>
                    <a:pt x="30" y="56"/>
                    <a:pt x="32" y="58"/>
                    <a:pt x="32" y="61"/>
                  </a:cubicBezTo>
                  <a:close/>
                  <a:moveTo>
                    <a:pt x="17" y="32"/>
                  </a:moveTo>
                  <a:cubicBezTo>
                    <a:pt x="17" y="35"/>
                    <a:pt x="15" y="37"/>
                    <a:pt x="12" y="37"/>
                  </a:cubicBezTo>
                  <a:cubicBezTo>
                    <a:pt x="10" y="37"/>
                    <a:pt x="10" y="37"/>
                    <a:pt x="10" y="37"/>
                  </a:cubicBezTo>
                  <a:cubicBezTo>
                    <a:pt x="7" y="37"/>
                    <a:pt x="5" y="35"/>
                    <a:pt x="5" y="32"/>
                  </a:cubicBezTo>
                  <a:cubicBezTo>
                    <a:pt x="5" y="32"/>
                    <a:pt x="5" y="32"/>
                    <a:pt x="5" y="32"/>
                  </a:cubicBezTo>
                  <a:cubicBezTo>
                    <a:pt x="5" y="29"/>
                    <a:pt x="7" y="27"/>
                    <a:pt x="10" y="27"/>
                  </a:cubicBezTo>
                  <a:cubicBezTo>
                    <a:pt x="12" y="27"/>
                    <a:pt x="12" y="27"/>
                    <a:pt x="12" y="27"/>
                  </a:cubicBezTo>
                  <a:cubicBezTo>
                    <a:pt x="15" y="27"/>
                    <a:pt x="17" y="29"/>
                    <a:pt x="17" y="32"/>
                  </a:cubicBezTo>
                  <a:close/>
                  <a:moveTo>
                    <a:pt x="17" y="47"/>
                  </a:moveTo>
                  <a:cubicBezTo>
                    <a:pt x="17" y="49"/>
                    <a:pt x="15" y="52"/>
                    <a:pt x="12" y="52"/>
                  </a:cubicBezTo>
                  <a:cubicBezTo>
                    <a:pt x="10" y="52"/>
                    <a:pt x="10" y="52"/>
                    <a:pt x="10" y="52"/>
                  </a:cubicBezTo>
                  <a:cubicBezTo>
                    <a:pt x="7" y="52"/>
                    <a:pt x="5" y="49"/>
                    <a:pt x="5" y="47"/>
                  </a:cubicBezTo>
                  <a:cubicBezTo>
                    <a:pt x="5" y="46"/>
                    <a:pt x="5" y="46"/>
                    <a:pt x="5" y="46"/>
                  </a:cubicBezTo>
                  <a:cubicBezTo>
                    <a:pt x="5" y="44"/>
                    <a:pt x="7" y="42"/>
                    <a:pt x="10" y="42"/>
                  </a:cubicBezTo>
                  <a:cubicBezTo>
                    <a:pt x="12" y="42"/>
                    <a:pt x="12" y="42"/>
                    <a:pt x="12" y="42"/>
                  </a:cubicBezTo>
                  <a:cubicBezTo>
                    <a:pt x="15" y="42"/>
                    <a:pt x="17" y="44"/>
                    <a:pt x="17" y="46"/>
                  </a:cubicBezTo>
                  <a:lnTo>
                    <a:pt x="17" y="47"/>
                  </a:lnTo>
                  <a:close/>
                  <a:moveTo>
                    <a:pt x="17" y="61"/>
                  </a:moveTo>
                  <a:cubicBezTo>
                    <a:pt x="17" y="64"/>
                    <a:pt x="15" y="66"/>
                    <a:pt x="12" y="66"/>
                  </a:cubicBezTo>
                  <a:cubicBezTo>
                    <a:pt x="10" y="66"/>
                    <a:pt x="10" y="66"/>
                    <a:pt x="10" y="66"/>
                  </a:cubicBezTo>
                  <a:cubicBezTo>
                    <a:pt x="7" y="66"/>
                    <a:pt x="5" y="64"/>
                    <a:pt x="5" y="61"/>
                  </a:cubicBezTo>
                  <a:cubicBezTo>
                    <a:pt x="5" y="61"/>
                    <a:pt x="5" y="61"/>
                    <a:pt x="5" y="61"/>
                  </a:cubicBezTo>
                  <a:cubicBezTo>
                    <a:pt x="5" y="58"/>
                    <a:pt x="7" y="56"/>
                    <a:pt x="10" y="56"/>
                  </a:cubicBezTo>
                  <a:cubicBezTo>
                    <a:pt x="12" y="56"/>
                    <a:pt x="12" y="56"/>
                    <a:pt x="12" y="56"/>
                  </a:cubicBezTo>
                  <a:cubicBezTo>
                    <a:pt x="15" y="56"/>
                    <a:pt x="17" y="58"/>
                    <a:pt x="17" y="61"/>
                  </a:cubicBezTo>
                  <a:close/>
                  <a:moveTo>
                    <a:pt x="6" y="11"/>
                  </a:moveTo>
                  <a:cubicBezTo>
                    <a:pt x="6" y="9"/>
                    <a:pt x="8" y="7"/>
                    <a:pt x="10" y="7"/>
                  </a:cubicBezTo>
                  <a:cubicBezTo>
                    <a:pt x="42" y="7"/>
                    <a:pt x="42" y="7"/>
                    <a:pt x="42" y="7"/>
                  </a:cubicBezTo>
                  <a:cubicBezTo>
                    <a:pt x="44" y="7"/>
                    <a:pt x="46" y="9"/>
                    <a:pt x="46" y="11"/>
                  </a:cubicBezTo>
                  <a:cubicBezTo>
                    <a:pt x="46" y="16"/>
                    <a:pt x="46" y="16"/>
                    <a:pt x="46" y="16"/>
                  </a:cubicBezTo>
                  <a:cubicBezTo>
                    <a:pt x="46" y="18"/>
                    <a:pt x="44" y="20"/>
                    <a:pt x="42" y="20"/>
                  </a:cubicBezTo>
                  <a:cubicBezTo>
                    <a:pt x="10" y="20"/>
                    <a:pt x="10" y="20"/>
                    <a:pt x="10" y="20"/>
                  </a:cubicBezTo>
                  <a:cubicBezTo>
                    <a:pt x="8" y="20"/>
                    <a:pt x="6" y="18"/>
                    <a:pt x="6" y="16"/>
                  </a:cubicBezTo>
                  <a:lnTo>
                    <a:pt x="6" y="11"/>
                  </a:lnTo>
                  <a:close/>
                  <a:moveTo>
                    <a:pt x="5" y="0"/>
                  </a:moveTo>
                  <a:cubicBezTo>
                    <a:pt x="2" y="0"/>
                    <a:pt x="0" y="2"/>
                    <a:pt x="0" y="5"/>
                  </a:cubicBezTo>
                  <a:cubicBezTo>
                    <a:pt x="0" y="67"/>
                    <a:pt x="0" y="67"/>
                    <a:pt x="0" y="67"/>
                  </a:cubicBezTo>
                  <a:cubicBezTo>
                    <a:pt x="0" y="70"/>
                    <a:pt x="2" y="72"/>
                    <a:pt x="5" y="72"/>
                  </a:cubicBezTo>
                  <a:cubicBezTo>
                    <a:pt x="47" y="72"/>
                    <a:pt x="47" y="72"/>
                    <a:pt x="47" y="72"/>
                  </a:cubicBezTo>
                  <a:cubicBezTo>
                    <a:pt x="50" y="72"/>
                    <a:pt x="52" y="70"/>
                    <a:pt x="52" y="67"/>
                  </a:cubicBezTo>
                  <a:cubicBezTo>
                    <a:pt x="52" y="5"/>
                    <a:pt x="52" y="5"/>
                    <a:pt x="52" y="5"/>
                  </a:cubicBezTo>
                  <a:cubicBezTo>
                    <a:pt x="52" y="2"/>
                    <a:pt x="50" y="0"/>
                    <a:pt x="47" y="0"/>
                  </a:cubicBezTo>
                  <a:lnTo>
                    <a:pt x="5" y="0"/>
                  </a:lnTo>
                  <a:close/>
                </a:path>
              </a:pathLst>
            </a:custGeom>
            <a:solidFill>
              <a:srgbClr val="FFFFFF"/>
            </a:solidFill>
            <a:ln>
              <a:noFill/>
            </a:ln>
          </p:spPr>
          <p:txBody>
            <a:bodyPr vert="horz" wrap="square" lIns="95063" tIns="47531" rIns="95063" bIns="47531" numCol="1" anchor="t" anchorCtr="0" compatLnSpc="1">
              <a:prstTxWarp prst="textNoShape">
                <a:avLst/>
              </a:prstTxWarp>
            </a:bodyPr>
            <a:lstStyle/>
            <a:p>
              <a:pPr defTabSz="969484">
                <a:defRPr/>
              </a:pPr>
              <a:endParaRPr lang="en-US" sz="832" kern="0">
                <a:solidFill>
                  <a:prstClr val="black"/>
                </a:solidFill>
                <a:latin typeface="Calibri" panose="020F0502020204030204"/>
                <a:ea typeface="MS PGothic" charset="0"/>
              </a:endParaRPr>
            </a:p>
          </p:txBody>
        </p:sp>
      </p:grpSp>
      <p:grpSp>
        <p:nvGrpSpPr>
          <p:cNvPr id="64" name="Group 63">
            <a:extLst>
              <a:ext uri="{FF2B5EF4-FFF2-40B4-BE49-F238E27FC236}">
                <a16:creationId xmlns:a16="http://schemas.microsoft.com/office/drawing/2014/main" id="{DDAE296C-963B-479E-8E6D-AAD9520AE462}"/>
              </a:ext>
            </a:extLst>
          </p:cNvPr>
          <p:cNvGrpSpPr/>
          <p:nvPr/>
        </p:nvGrpSpPr>
        <p:grpSpPr>
          <a:xfrm>
            <a:off x="2710965" y="5817845"/>
            <a:ext cx="501919" cy="469212"/>
            <a:chOff x="3446988" y="5772462"/>
            <a:chExt cx="482723" cy="451266"/>
          </a:xfrm>
        </p:grpSpPr>
        <p:sp>
          <p:nvSpPr>
            <p:cNvPr id="59" name="Rectangle 58">
              <a:extLst>
                <a:ext uri="{FF2B5EF4-FFF2-40B4-BE49-F238E27FC236}">
                  <a16:creationId xmlns:a16="http://schemas.microsoft.com/office/drawing/2014/main" id="{F7D750B0-F791-4802-8F7E-83C2B526B266}"/>
                </a:ext>
              </a:extLst>
            </p:cNvPr>
            <p:cNvSpPr/>
            <p:nvPr/>
          </p:nvSpPr>
          <p:spPr bwMode="auto">
            <a:xfrm>
              <a:off x="3446988" y="5972524"/>
              <a:ext cx="482723" cy="251204"/>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algn="ctr" defTabSz="969484">
                <a:defRPr/>
              </a:pPr>
              <a:r>
                <a:rPr lang="en-US" sz="832" b="1" kern="0">
                  <a:solidFill>
                    <a:prstClr val="white"/>
                  </a:solidFill>
                  <a:latin typeface="Calibri" panose="020F0502020204030204"/>
                  <a:ea typeface="Segoe UI" pitchFamily="34" charset="0"/>
                  <a:cs typeface="Segoe UI" pitchFamily="34" charset="0"/>
                </a:rPr>
                <a:t>Logic</a:t>
              </a:r>
              <a:br>
                <a:rPr lang="en-US" sz="832" b="1" kern="0">
                  <a:solidFill>
                    <a:prstClr val="white"/>
                  </a:solidFill>
                  <a:latin typeface="Calibri" panose="020F0502020204030204"/>
                  <a:ea typeface="Segoe UI" pitchFamily="34" charset="0"/>
                  <a:cs typeface="Segoe UI" pitchFamily="34" charset="0"/>
                </a:rPr>
              </a:br>
              <a:r>
                <a:rPr lang="en-US" sz="832" b="1" kern="0">
                  <a:solidFill>
                    <a:prstClr val="white"/>
                  </a:solidFill>
                  <a:latin typeface="Calibri" panose="020F0502020204030204"/>
                  <a:ea typeface="Segoe UI" pitchFamily="34" charset="0"/>
                  <a:cs typeface="Segoe UI" pitchFamily="34" charset="0"/>
                </a:rPr>
                <a:t>Controllers</a:t>
              </a:r>
            </a:p>
          </p:txBody>
        </p:sp>
        <p:grpSp>
          <p:nvGrpSpPr>
            <p:cNvPr id="60" name="Group 59">
              <a:extLst>
                <a:ext uri="{FF2B5EF4-FFF2-40B4-BE49-F238E27FC236}">
                  <a16:creationId xmlns:a16="http://schemas.microsoft.com/office/drawing/2014/main" id="{9321EB51-2CC7-43C9-A42F-8E86CD1ED9DB}"/>
                </a:ext>
              </a:extLst>
            </p:cNvPr>
            <p:cNvGrpSpPr/>
            <p:nvPr/>
          </p:nvGrpSpPr>
          <p:grpSpPr>
            <a:xfrm>
              <a:off x="3586107" y="5772462"/>
              <a:ext cx="217406" cy="184966"/>
              <a:chOff x="4306281" y="5291505"/>
              <a:chExt cx="449470" cy="365760"/>
            </a:xfrm>
          </p:grpSpPr>
          <p:sp>
            <p:nvSpPr>
              <p:cNvPr id="61" name="Freeform 86">
                <a:extLst>
                  <a:ext uri="{FF2B5EF4-FFF2-40B4-BE49-F238E27FC236}">
                    <a16:creationId xmlns:a16="http://schemas.microsoft.com/office/drawing/2014/main" id="{482F807E-99E2-4822-ACE2-CB1923232827}"/>
                  </a:ext>
                </a:extLst>
              </p:cNvPr>
              <p:cNvSpPr>
                <a:spLocks noEditPoints="1"/>
              </p:cNvSpPr>
              <p:nvPr/>
            </p:nvSpPr>
            <p:spPr bwMode="black">
              <a:xfrm>
                <a:off x="4306281" y="5327177"/>
                <a:ext cx="328185" cy="330088"/>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5063" tIns="47531" rIns="95063" bIns="47531" numCol="1" anchor="t" anchorCtr="0" compatLnSpc="1">
                <a:prstTxWarp prst="textNoShape">
                  <a:avLst/>
                </a:prstTxWarp>
              </a:bodyPr>
              <a:lstStyle/>
              <a:p>
                <a:pPr defTabSz="969484">
                  <a:defRPr/>
                </a:pPr>
                <a:endParaRPr lang="en-US" sz="832" kern="0">
                  <a:solidFill>
                    <a:prstClr val="black"/>
                  </a:solidFill>
                  <a:latin typeface="Calibri" panose="020F0502020204030204"/>
                  <a:ea typeface="MS PGothic" charset="0"/>
                </a:endParaRPr>
              </a:p>
            </p:txBody>
          </p:sp>
          <p:sp>
            <p:nvSpPr>
              <p:cNvPr id="62" name="Oval 87">
                <a:extLst>
                  <a:ext uri="{FF2B5EF4-FFF2-40B4-BE49-F238E27FC236}">
                    <a16:creationId xmlns:a16="http://schemas.microsoft.com/office/drawing/2014/main" id="{26D6D8B9-3C3F-4CC7-8E5C-7258C51CD213}"/>
                  </a:ext>
                </a:extLst>
              </p:cNvPr>
              <p:cNvSpPr>
                <a:spLocks noChangeArrowheads="1"/>
              </p:cNvSpPr>
              <p:nvPr/>
            </p:nvSpPr>
            <p:spPr bwMode="black">
              <a:xfrm>
                <a:off x="4439932" y="5461780"/>
                <a:ext cx="60881" cy="60881"/>
              </a:xfrm>
              <a:prstGeom prst="ellipse">
                <a:avLst/>
              </a:pr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5063" tIns="47531" rIns="95063" bIns="47531" numCol="1" anchor="t" anchorCtr="0" compatLnSpc="1">
                <a:prstTxWarp prst="textNoShape">
                  <a:avLst/>
                </a:prstTxWarp>
              </a:bodyPr>
              <a:lstStyle/>
              <a:p>
                <a:pPr defTabSz="969484">
                  <a:defRPr/>
                </a:pPr>
                <a:endParaRPr lang="en-US" sz="832" kern="0">
                  <a:solidFill>
                    <a:prstClr val="black"/>
                  </a:solidFill>
                  <a:latin typeface="Calibri" panose="020F0502020204030204"/>
                  <a:ea typeface="MS PGothic" charset="0"/>
                </a:endParaRPr>
              </a:p>
            </p:txBody>
          </p:sp>
          <p:sp>
            <p:nvSpPr>
              <p:cNvPr id="63" name="Freeform 88">
                <a:extLst>
                  <a:ext uri="{FF2B5EF4-FFF2-40B4-BE49-F238E27FC236}">
                    <a16:creationId xmlns:a16="http://schemas.microsoft.com/office/drawing/2014/main" id="{C77B31B5-38A2-4041-A956-3BF930B914EB}"/>
                  </a:ext>
                </a:extLst>
              </p:cNvPr>
              <p:cNvSpPr>
                <a:spLocks noEditPoints="1"/>
              </p:cNvSpPr>
              <p:nvPr/>
            </p:nvSpPr>
            <p:spPr bwMode="black">
              <a:xfrm>
                <a:off x="4589280" y="5291505"/>
                <a:ext cx="166471" cy="179314"/>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5063" tIns="47531" rIns="95063" bIns="47531" numCol="1" anchor="t" anchorCtr="0" compatLnSpc="1">
                <a:prstTxWarp prst="textNoShape">
                  <a:avLst/>
                </a:prstTxWarp>
              </a:bodyPr>
              <a:lstStyle/>
              <a:p>
                <a:pPr defTabSz="969484">
                  <a:defRPr/>
                </a:pPr>
                <a:endParaRPr lang="en-US" sz="832" kern="0">
                  <a:solidFill>
                    <a:prstClr val="black"/>
                  </a:solidFill>
                  <a:latin typeface="Calibri" panose="020F0502020204030204"/>
                  <a:ea typeface="MS PGothic" charset="0"/>
                </a:endParaRPr>
              </a:p>
            </p:txBody>
          </p:sp>
        </p:grpSp>
      </p:grpSp>
      <p:grpSp>
        <p:nvGrpSpPr>
          <p:cNvPr id="68" name="Group 67">
            <a:extLst>
              <a:ext uri="{FF2B5EF4-FFF2-40B4-BE49-F238E27FC236}">
                <a16:creationId xmlns:a16="http://schemas.microsoft.com/office/drawing/2014/main" id="{77478F2B-C1AE-4BBB-AC2C-C214B84D1E02}"/>
              </a:ext>
            </a:extLst>
          </p:cNvPr>
          <p:cNvGrpSpPr/>
          <p:nvPr/>
        </p:nvGrpSpPr>
        <p:grpSpPr>
          <a:xfrm>
            <a:off x="2294353" y="4549983"/>
            <a:ext cx="500284" cy="483303"/>
            <a:chOff x="5174494" y="5310339"/>
            <a:chExt cx="481150" cy="464816"/>
          </a:xfrm>
        </p:grpSpPr>
        <p:sp>
          <p:nvSpPr>
            <p:cNvPr id="66" name="Rectangle 65">
              <a:extLst>
                <a:ext uri="{FF2B5EF4-FFF2-40B4-BE49-F238E27FC236}">
                  <a16:creationId xmlns:a16="http://schemas.microsoft.com/office/drawing/2014/main" id="{65BE1CCC-D714-4C58-9F10-C12D17D64792}"/>
                </a:ext>
              </a:extLst>
            </p:cNvPr>
            <p:cNvSpPr/>
            <p:nvPr/>
          </p:nvSpPr>
          <p:spPr bwMode="auto">
            <a:xfrm>
              <a:off x="5174494" y="5523951"/>
              <a:ext cx="481150" cy="25120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algn="ctr" defTabSz="969042">
                <a:defRPr/>
              </a:pPr>
              <a:r>
                <a:rPr lang="en-US" sz="832" b="1" kern="0">
                  <a:solidFill>
                    <a:prstClr val="white"/>
                  </a:solidFill>
                  <a:latin typeface="Calibri" panose="020F0502020204030204"/>
                  <a:ea typeface="Segoe UI" pitchFamily="34" charset="0"/>
                  <a:cs typeface="Segoe UI" pitchFamily="34" charset="0"/>
                </a:rPr>
                <a:t>Specialized</a:t>
              </a:r>
              <a:br>
                <a:rPr lang="en-US" sz="832" b="1" kern="0">
                  <a:solidFill>
                    <a:prstClr val="white"/>
                  </a:solidFill>
                  <a:latin typeface="Calibri" panose="020F0502020204030204"/>
                  <a:ea typeface="Segoe UI" pitchFamily="34" charset="0"/>
                  <a:cs typeface="Segoe UI" pitchFamily="34" charset="0"/>
                </a:rPr>
              </a:br>
              <a:r>
                <a:rPr lang="en-US" sz="832" b="1" kern="0">
                  <a:solidFill>
                    <a:prstClr val="white"/>
                  </a:solidFill>
                  <a:latin typeface="Calibri" panose="020F0502020204030204"/>
                  <a:ea typeface="Segoe UI" pitchFamily="34" charset="0"/>
                  <a:cs typeface="Segoe UI" pitchFamily="34" charset="0"/>
                </a:rPr>
                <a:t>Devices</a:t>
              </a:r>
            </a:p>
          </p:txBody>
        </p:sp>
        <p:sp>
          <p:nvSpPr>
            <p:cNvPr id="67" name="Rectangle 35">
              <a:extLst>
                <a:ext uri="{FF2B5EF4-FFF2-40B4-BE49-F238E27FC236}">
                  <a16:creationId xmlns:a16="http://schemas.microsoft.com/office/drawing/2014/main" id="{1078FB5A-4BAA-4242-A52A-C6179D829663}"/>
                </a:ext>
              </a:extLst>
            </p:cNvPr>
            <p:cNvSpPr>
              <a:spLocks noChangeAspect="1"/>
            </p:cNvSpPr>
            <p:nvPr/>
          </p:nvSpPr>
          <p:spPr bwMode="auto">
            <a:xfrm>
              <a:off x="5270122" y="5310339"/>
              <a:ext cx="289895" cy="183221"/>
            </a:xfrm>
            <a:custGeom>
              <a:avLst/>
              <a:gdLst/>
              <a:ahLst/>
              <a:cxnLst/>
              <a:rect l="l" t="t" r="r" b="b"/>
              <a:pathLst>
                <a:path w="4203700" h="2610803">
                  <a:moveTo>
                    <a:pt x="2491581" y="932635"/>
                  </a:moveTo>
                  <a:lnTo>
                    <a:pt x="3355975" y="932635"/>
                  </a:lnTo>
                  <a:cubicBezTo>
                    <a:pt x="3634582" y="947716"/>
                    <a:pt x="3829843" y="1131866"/>
                    <a:pt x="3863181" y="1242197"/>
                  </a:cubicBezTo>
                  <a:lnTo>
                    <a:pt x="1996281" y="1242197"/>
                  </a:lnTo>
                  <a:cubicBezTo>
                    <a:pt x="1954212" y="1129485"/>
                    <a:pt x="2235993" y="921522"/>
                    <a:pt x="2491581" y="932635"/>
                  </a:cubicBezTo>
                  <a:close/>
                  <a:moveTo>
                    <a:pt x="1715294" y="801666"/>
                  </a:moveTo>
                  <a:cubicBezTo>
                    <a:pt x="1834971" y="801666"/>
                    <a:pt x="1931988" y="898683"/>
                    <a:pt x="1931988" y="1018360"/>
                  </a:cubicBezTo>
                  <a:cubicBezTo>
                    <a:pt x="1931988" y="1138037"/>
                    <a:pt x="1834971" y="1235054"/>
                    <a:pt x="1715294" y="1235054"/>
                  </a:cubicBezTo>
                  <a:cubicBezTo>
                    <a:pt x="1595617" y="1235054"/>
                    <a:pt x="1498600" y="1138037"/>
                    <a:pt x="1498600" y="1018360"/>
                  </a:cubicBezTo>
                  <a:cubicBezTo>
                    <a:pt x="1498600" y="898683"/>
                    <a:pt x="1595617" y="801666"/>
                    <a:pt x="1715294" y="801666"/>
                  </a:cubicBezTo>
                  <a:close/>
                  <a:moveTo>
                    <a:pt x="1919287" y="0"/>
                  </a:moveTo>
                  <a:cubicBezTo>
                    <a:pt x="2448028" y="0"/>
                    <a:pt x="2898259" y="336140"/>
                    <a:pt x="3066567" y="806877"/>
                  </a:cubicBezTo>
                  <a:lnTo>
                    <a:pt x="2520890" y="806877"/>
                  </a:lnTo>
                  <a:cubicBezTo>
                    <a:pt x="2388025" y="637288"/>
                    <a:pt x="2180846" y="530203"/>
                    <a:pt x="1948656" y="530203"/>
                  </a:cubicBezTo>
                  <a:cubicBezTo>
                    <a:pt x="1540528" y="530203"/>
                    <a:pt x="1209675" y="861056"/>
                    <a:pt x="1209675" y="1269184"/>
                  </a:cubicBezTo>
                  <a:cubicBezTo>
                    <a:pt x="1209675" y="1295733"/>
                    <a:pt x="1211075" y="1321956"/>
                    <a:pt x="1213952" y="1347766"/>
                  </a:cubicBezTo>
                  <a:lnTo>
                    <a:pt x="4203700" y="1347766"/>
                  </a:lnTo>
                  <a:lnTo>
                    <a:pt x="4203700" y="1622086"/>
                  </a:lnTo>
                  <a:lnTo>
                    <a:pt x="1303168" y="1622086"/>
                  </a:lnTo>
                  <a:cubicBezTo>
                    <a:pt x="1425647" y="1852836"/>
                    <a:pt x="1669012" y="2008165"/>
                    <a:pt x="1948656" y="2008165"/>
                  </a:cubicBezTo>
                  <a:cubicBezTo>
                    <a:pt x="2180846" y="2008165"/>
                    <a:pt x="2388025" y="1901080"/>
                    <a:pt x="2520889" y="1731492"/>
                  </a:cubicBezTo>
                  <a:lnTo>
                    <a:pt x="3140075" y="1731492"/>
                  </a:lnTo>
                  <a:cubicBezTo>
                    <a:pt x="3140075" y="2024596"/>
                    <a:pt x="3140074" y="2317700"/>
                    <a:pt x="3140074" y="2610803"/>
                  </a:cubicBezTo>
                  <a:lnTo>
                    <a:pt x="698499" y="2610803"/>
                  </a:lnTo>
                  <a:lnTo>
                    <a:pt x="698499" y="1622086"/>
                  </a:lnTo>
                  <a:lnTo>
                    <a:pt x="0" y="1622086"/>
                  </a:lnTo>
                  <a:lnTo>
                    <a:pt x="0" y="1347766"/>
                  </a:lnTo>
                  <a:lnTo>
                    <a:pt x="698499" y="1347766"/>
                  </a:lnTo>
                  <a:lnTo>
                    <a:pt x="698499" y="1220788"/>
                  </a:lnTo>
                  <a:cubicBezTo>
                    <a:pt x="698499" y="546565"/>
                    <a:pt x="1245064" y="0"/>
                    <a:pt x="1919287"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5063" tIns="47531" rIns="47531" bIns="95063" numCol="1" spcCol="0" rtlCol="0" fromWordArt="0" anchor="b" anchorCtr="0" forceAA="0" compatLnSpc="1">
              <a:prstTxWarp prst="textNoShape">
                <a:avLst/>
              </a:prstTxWarp>
              <a:noAutofit/>
            </a:bodyPr>
            <a:lstStyle/>
            <a:p>
              <a:pPr algn="ctr" defTabSz="950106">
                <a:defRPr/>
              </a:pPr>
              <a:endParaRPr lang="en-US" sz="832" kern="0"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grpSp>
      <p:grpSp>
        <p:nvGrpSpPr>
          <p:cNvPr id="72" name="Group 71">
            <a:extLst>
              <a:ext uri="{FF2B5EF4-FFF2-40B4-BE49-F238E27FC236}">
                <a16:creationId xmlns:a16="http://schemas.microsoft.com/office/drawing/2014/main" id="{43180DD7-6519-4194-835E-03B3C31E325B}"/>
              </a:ext>
            </a:extLst>
          </p:cNvPr>
          <p:cNvGrpSpPr/>
          <p:nvPr/>
        </p:nvGrpSpPr>
        <p:grpSpPr>
          <a:xfrm>
            <a:off x="3503669" y="5018093"/>
            <a:ext cx="453623" cy="531854"/>
            <a:chOff x="3979272" y="5263645"/>
            <a:chExt cx="436274" cy="511510"/>
          </a:xfrm>
        </p:grpSpPr>
        <p:sp>
          <p:nvSpPr>
            <p:cNvPr id="70" name="Rectangle 69">
              <a:extLst>
                <a:ext uri="{FF2B5EF4-FFF2-40B4-BE49-F238E27FC236}">
                  <a16:creationId xmlns:a16="http://schemas.microsoft.com/office/drawing/2014/main" id="{698A446B-8F9F-4C93-B3A4-CE19F5EDA18E}"/>
                </a:ext>
              </a:extLst>
            </p:cNvPr>
            <p:cNvSpPr/>
            <p:nvPr/>
          </p:nvSpPr>
          <p:spPr bwMode="auto">
            <a:xfrm>
              <a:off x="3979272" y="5523951"/>
              <a:ext cx="436274" cy="25120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defTabSz="969042">
                <a:defRPr/>
              </a:pPr>
              <a:r>
                <a:rPr lang="en-US" sz="832" b="1" kern="0">
                  <a:solidFill>
                    <a:prstClr val="white"/>
                  </a:solidFill>
                  <a:latin typeface="Calibri" panose="020F0502020204030204"/>
                  <a:ea typeface="Segoe UI" pitchFamily="34" charset="0"/>
                  <a:cs typeface="Segoe UI" pitchFamily="34" charset="0"/>
                </a:rPr>
                <a:t>Thin Clients</a:t>
              </a:r>
            </a:p>
          </p:txBody>
        </p:sp>
        <p:sp>
          <p:nvSpPr>
            <p:cNvPr id="71" name="Freeform 55">
              <a:extLst>
                <a:ext uri="{FF2B5EF4-FFF2-40B4-BE49-F238E27FC236}">
                  <a16:creationId xmlns:a16="http://schemas.microsoft.com/office/drawing/2014/main" id="{418D6E61-28F8-4D95-B0DF-8125EDAF09C2}"/>
                </a:ext>
              </a:extLst>
            </p:cNvPr>
            <p:cNvSpPr>
              <a:spLocks noChangeAspect="1"/>
            </p:cNvSpPr>
            <p:nvPr/>
          </p:nvSpPr>
          <p:spPr bwMode="auto">
            <a:xfrm flipH="1">
              <a:off x="4122377" y="5263645"/>
              <a:ext cx="150063" cy="229916"/>
            </a:xfrm>
            <a:custGeom>
              <a:avLst/>
              <a:gdLst/>
              <a:ahLst/>
              <a:cxnLst/>
              <a:rect l="l" t="t" r="r" b="b"/>
              <a:pathLst>
                <a:path w="739747" h="1113745">
                  <a:moveTo>
                    <a:pt x="580449" y="183754"/>
                  </a:moveTo>
                  <a:lnTo>
                    <a:pt x="608377" y="183754"/>
                  </a:lnTo>
                  <a:cubicBezTo>
                    <a:pt x="612233" y="183754"/>
                    <a:pt x="615359" y="186880"/>
                    <a:pt x="615359" y="190736"/>
                  </a:cubicBezTo>
                  <a:lnTo>
                    <a:pt x="615359" y="243798"/>
                  </a:lnTo>
                  <a:cubicBezTo>
                    <a:pt x="615359" y="247654"/>
                    <a:pt x="612233" y="250780"/>
                    <a:pt x="608377" y="250780"/>
                  </a:cubicBezTo>
                  <a:lnTo>
                    <a:pt x="580449" y="250780"/>
                  </a:lnTo>
                  <a:cubicBezTo>
                    <a:pt x="576593" y="250780"/>
                    <a:pt x="573467" y="247654"/>
                    <a:pt x="573467" y="243798"/>
                  </a:cubicBezTo>
                  <a:lnTo>
                    <a:pt x="573467" y="190736"/>
                  </a:lnTo>
                  <a:cubicBezTo>
                    <a:pt x="573467" y="186880"/>
                    <a:pt x="576593" y="183754"/>
                    <a:pt x="580449" y="183754"/>
                  </a:cubicBezTo>
                  <a:close/>
                  <a:moveTo>
                    <a:pt x="425201" y="49190"/>
                  </a:moveTo>
                  <a:lnTo>
                    <a:pt x="413467" y="958610"/>
                  </a:lnTo>
                  <a:lnTo>
                    <a:pt x="51654" y="872558"/>
                  </a:lnTo>
                  <a:lnTo>
                    <a:pt x="55565" y="51146"/>
                  </a:lnTo>
                  <a:close/>
                  <a:moveTo>
                    <a:pt x="565200" y="20779"/>
                  </a:moveTo>
                  <a:lnTo>
                    <a:pt x="565200" y="995333"/>
                  </a:lnTo>
                  <a:lnTo>
                    <a:pt x="621304" y="987021"/>
                  </a:lnTo>
                  <a:lnTo>
                    <a:pt x="625460" y="20779"/>
                  </a:lnTo>
                  <a:close/>
                  <a:moveTo>
                    <a:pt x="681565" y="0"/>
                  </a:moveTo>
                  <a:lnTo>
                    <a:pt x="677409" y="1005723"/>
                  </a:lnTo>
                  <a:lnTo>
                    <a:pt x="627538" y="1011957"/>
                  </a:lnTo>
                  <a:lnTo>
                    <a:pt x="627538" y="1022346"/>
                  </a:lnTo>
                  <a:lnTo>
                    <a:pt x="739747" y="1061827"/>
                  </a:lnTo>
                  <a:lnTo>
                    <a:pt x="669097" y="1070139"/>
                  </a:lnTo>
                  <a:cubicBezTo>
                    <a:pt x="592617" y="1050415"/>
                    <a:pt x="552151" y="1057209"/>
                    <a:pt x="515329" y="1090918"/>
                  </a:cubicBezTo>
                  <a:lnTo>
                    <a:pt x="422658" y="1113745"/>
                  </a:lnTo>
                  <a:lnTo>
                    <a:pt x="409354" y="1068061"/>
                  </a:lnTo>
                  <a:cubicBezTo>
                    <a:pt x="306312" y="1018127"/>
                    <a:pt x="187349" y="984387"/>
                    <a:pt x="81040" y="978710"/>
                  </a:cubicBezTo>
                  <a:lnTo>
                    <a:pt x="0" y="984943"/>
                  </a:lnTo>
                  <a:lnTo>
                    <a:pt x="72728" y="945463"/>
                  </a:lnTo>
                  <a:lnTo>
                    <a:pt x="108053" y="937151"/>
                  </a:lnTo>
                  <a:lnTo>
                    <a:pt x="108053" y="922605"/>
                  </a:lnTo>
                  <a:lnTo>
                    <a:pt x="64416" y="912216"/>
                  </a:lnTo>
                  <a:lnTo>
                    <a:pt x="64483" y="897455"/>
                  </a:lnTo>
                  <a:lnTo>
                    <a:pt x="441070" y="987021"/>
                  </a:lnTo>
                  <a:lnTo>
                    <a:pt x="453538" y="20779"/>
                  </a:lnTo>
                  <a:lnTo>
                    <a:pt x="68477" y="22817"/>
                  </a:lnTo>
                  <a:lnTo>
                    <a:pt x="68572" y="2078"/>
                  </a:lnTo>
                  <a:close/>
                </a:path>
              </a:pathLst>
            </a:custGeom>
            <a:solidFill>
              <a:srgbClr val="FFFFFF"/>
            </a:solidFill>
            <a:ln w="12700" cap="flat" cmpd="sng" algn="ctr">
              <a:noFill/>
              <a:prstDash val="solid"/>
              <a:headEnd type="none" w="med" len="med"/>
              <a:tailEnd type="none" w="med" len="med"/>
            </a:ln>
            <a:effectLst/>
          </p:spPr>
          <p:txBody>
            <a:bodyPr vert="horz" wrap="none" lIns="95059" tIns="47529" rIns="95059" bIns="47529" numCol="1" rtlCol="0" anchor="ctr" anchorCtr="0" compatLnSpc="1">
              <a:prstTxWarp prst="textNoShape">
                <a:avLst/>
              </a:prstTxWarp>
            </a:bodyPr>
            <a:lstStyle/>
            <a:p>
              <a:pPr algn="ctr" defTabSz="950106">
                <a:defRPr/>
              </a:pPr>
              <a:endParaRPr lang="en-US" sz="832" kern="0">
                <a:solidFill>
                  <a:srgbClr val="FFFFFF"/>
                </a:solidFill>
                <a:latin typeface="Calibri" panose="020F0502020204030204"/>
                <a:ea typeface="MS PGothic" charset="0"/>
              </a:endParaRPr>
            </a:p>
          </p:txBody>
        </p:sp>
      </p:grpSp>
      <p:sp>
        <p:nvSpPr>
          <p:cNvPr id="78" name="Rectangle 77">
            <a:extLst>
              <a:ext uri="{FF2B5EF4-FFF2-40B4-BE49-F238E27FC236}">
                <a16:creationId xmlns:a16="http://schemas.microsoft.com/office/drawing/2014/main" id="{A8C98DC0-14AB-4D3E-88C5-C9A0ECEAB1C2}"/>
              </a:ext>
            </a:extLst>
          </p:cNvPr>
          <p:cNvSpPr/>
          <p:nvPr/>
        </p:nvSpPr>
        <p:spPr bwMode="auto">
          <a:xfrm>
            <a:off x="3846326" y="4853391"/>
            <a:ext cx="366222" cy="130597"/>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algn="ctr" defTabSz="969484">
              <a:defRPr/>
            </a:pPr>
            <a:r>
              <a:rPr lang="en-US" sz="832" b="1" kern="0">
                <a:solidFill>
                  <a:prstClr val="white"/>
                </a:solidFill>
                <a:latin typeface="Calibri" panose="020F0502020204030204"/>
                <a:ea typeface="Segoe UI" pitchFamily="34" charset="0"/>
                <a:cs typeface="Segoe UI" pitchFamily="34" charset="0"/>
              </a:rPr>
              <a:t>Security</a:t>
            </a:r>
          </a:p>
        </p:txBody>
      </p:sp>
      <p:pic>
        <p:nvPicPr>
          <p:cNvPr id="80" name="Picture 24" descr="E:\Eric Suchiang FD\Icons\Metro Icon\Metro icons ALL WHITE\cctv.png">
            <a:extLst>
              <a:ext uri="{FF2B5EF4-FFF2-40B4-BE49-F238E27FC236}">
                <a16:creationId xmlns:a16="http://schemas.microsoft.com/office/drawing/2014/main" id="{17E1E218-7531-4437-A687-800A9B2AD9DE}"/>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a:stretch/>
        </p:blipFill>
        <p:spPr bwMode="auto">
          <a:xfrm>
            <a:off x="3830860" y="4655681"/>
            <a:ext cx="367903" cy="212155"/>
          </a:xfrm>
          <a:prstGeom prst="rect">
            <a:avLst/>
          </a:prstGeom>
          <a:noFill/>
          <a:extLst>
            <a:ext uri="{909E8E84-426E-40DD-AFC4-6F175D3DCCD1}">
              <a14:hiddenFill xmlns:a14="http://schemas.microsoft.com/office/drawing/2010/main">
                <a:solidFill>
                  <a:srgbClr val="FFFFFF"/>
                </a:solidFill>
              </a14:hiddenFill>
            </a:ext>
          </a:extLst>
        </p:spPr>
      </p:pic>
      <p:grpSp>
        <p:nvGrpSpPr>
          <p:cNvPr id="84" name="Group 83">
            <a:extLst>
              <a:ext uri="{FF2B5EF4-FFF2-40B4-BE49-F238E27FC236}">
                <a16:creationId xmlns:a16="http://schemas.microsoft.com/office/drawing/2014/main" id="{956655E6-DA85-4D4A-9EF6-FCA7A19E7A14}"/>
              </a:ext>
            </a:extLst>
          </p:cNvPr>
          <p:cNvGrpSpPr/>
          <p:nvPr/>
        </p:nvGrpSpPr>
        <p:grpSpPr>
          <a:xfrm>
            <a:off x="1194509" y="4813245"/>
            <a:ext cx="446332" cy="501229"/>
            <a:chOff x="1030265" y="4593071"/>
            <a:chExt cx="429263" cy="482058"/>
          </a:xfrm>
        </p:grpSpPr>
        <p:sp>
          <p:nvSpPr>
            <p:cNvPr id="82" name="Rectangle 81">
              <a:extLst>
                <a:ext uri="{FF2B5EF4-FFF2-40B4-BE49-F238E27FC236}">
                  <a16:creationId xmlns:a16="http://schemas.microsoft.com/office/drawing/2014/main" id="{0AC578F2-9A4A-4560-BA75-74C5C664901F}"/>
                </a:ext>
              </a:extLst>
            </p:cNvPr>
            <p:cNvSpPr/>
            <p:nvPr/>
          </p:nvSpPr>
          <p:spPr>
            <a:xfrm>
              <a:off x="1030265" y="4823924"/>
              <a:ext cx="429263" cy="251205"/>
            </a:xfrm>
            <a:prstGeom prst="rect">
              <a:avLst/>
            </a:prstGeom>
            <a:no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txBody>
            <a:bodyPr wrap="none" lIns="0" tIns="0" rIns="0" bIns="0" rtlCol="0" anchor="t">
              <a:spAutoFit/>
            </a:bodyPr>
            <a:lstStyle>
              <a:defPPr>
                <a:defRPr lang="en-US"/>
              </a:defPPr>
              <a:lvl1pPr marL="0" algn="l" defTabSz="686047" rtl="0" eaLnBrk="1" latinLnBrk="0" hangingPunct="1">
                <a:defRPr sz="1400" kern="1200">
                  <a:solidFill>
                    <a:schemeClr val="lt1"/>
                  </a:solidFill>
                  <a:latin typeface="+mn-lt"/>
                  <a:ea typeface="+mn-ea"/>
                  <a:cs typeface="+mn-cs"/>
                </a:defRPr>
              </a:lvl1pPr>
              <a:lvl2pPr marL="343024" algn="l" defTabSz="686047" rtl="0" eaLnBrk="1" latinLnBrk="0" hangingPunct="1">
                <a:defRPr sz="1400" kern="1200">
                  <a:solidFill>
                    <a:schemeClr val="lt1"/>
                  </a:solidFill>
                  <a:latin typeface="+mn-lt"/>
                  <a:ea typeface="+mn-ea"/>
                  <a:cs typeface="+mn-cs"/>
                </a:defRPr>
              </a:lvl2pPr>
              <a:lvl3pPr marL="686047" algn="l" defTabSz="686047" rtl="0" eaLnBrk="1" latinLnBrk="0" hangingPunct="1">
                <a:defRPr sz="1400" kern="1200">
                  <a:solidFill>
                    <a:schemeClr val="lt1"/>
                  </a:solidFill>
                  <a:latin typeface="+mn-lt"/>
                  <a:ea typeface="+mn-ea"/>
                  <a:cs typeface="+mn-cs"/>
                </a:defRPr>
              </a:lvl3pPr>
              <a:lvl4pPr marL="1029070" algn="l" defTabSz="686047" rtl="0" eaLnBrk="1" latinLnBrk="0" hangingPunct="1">
                <a:defRPr sz="1400" kern="1200">
                  <a:solidFill>
                    <a:schemeClr val="lt1"/>
                  </a:solidFill>
                  <a:latin typeface="+mn-lt"/>
                  <a:ea typeface="+mn-ea"/>
                  <a:cs typeface="+mn-cs"/>
                </a:defRPr>
              </a:lvl4pPr>
              <a:lvl5pPr marL="1372094" algn="l" defTabSz="686047" rtl="0" eaLnBrk="1" latinLnBrk="0" hangingPunct="1">
                <a:defRPr sz="1400" kern="1200">
                  <a:solidFill>
                    <a:schemeClr val="lt1"/>
                  </a:solidFill>
                  <a:latin typeface="+mn-lt"/>
                  <a:ea typeface="+mn-ea"/>
                  <a:cs typeface="+mn-cs"/>
                </a:defRPr>
              </a:lvl5pPr>
              <a:lvl6pPr marL="1715118" algn="l" defTabSz="686047" rtl="0" eaLnBrk="1" latinLnBrk="0" hangingPunct="1">
                <a:defRPr sz="1400" kern="1200">
                  <a:solidFill>
                    <a:schemeClr val="lt1"/>
                  </a:solidFill>
                  <a:latin typeface="+mn-lt"/>
                  <a:ea typeface="+mn-ea"/>
                  <a:cs typeface="+mn-cs"/>
                </a:defRPr>
              </a:lvl6pPr>
              <a:lvl7pPr marL="2058140" algn="l" defTabSz="686047" rtl="0" eaLnBrk="1" latinLnBrk="0" hangingPunct="1">
                <a:defRPr sz="1400" kern="1200">
                  <a:solidFill>
                    <a:schemeClr val="lt1"/>
                  </a:solidFill>
                  <a:latin typeface="+mn-lt"/>
                  <a:ea typeface="+mn-ea"/>
                  <a:cs typeface="+mn-cs"/>
                </a:defRPr>
              </a:lvl7pPr>
              <a:lvl8pPr marL="2401164" algn="l" defTabSz="686047" rtl="0" eaLnBrk="1" latinLnBrk="0" hangingPunct="1">
                <a:defRPr sz="1400" kern="1200">
                  <a:solidFill>
                    <a:schemeClr val="lt1"/>
                  </a:solidFill>
                  <a:latin typeface="+mn-lt"/>
                  <a:ea typeface="+mn-ea"/>
                  <a:cs typeface="+mn-cs"/>
                </a:defRPr>
              </a:lvl8pPr>
              <a:lvl9pPr marL="2744188" algn="l" defTabSz="686047" rtl="0" eaLnBrk="1" latinLnBrk="0" hangingPunct="1">
                <a:defRPr sz="1400" kern="1200">
                  <a:solidFill>
                    <a:schemeClr val="lt1"/>
                  </a:solidFill>
                  <a:latin typeface="+mn-lt"/>
                  <a:ea typeface="+mn-ea"/>
                  <a:cs typeface="+mn-cs"/>
                </a:defRPr>
              </a:lvl9pPr>
            </a:lstStyle>
            <a:p>
              <a:pPr algn="ctr" defTabSz="712792">
                <a:defRPr/>
              </a:pPr>
              <a:r>
                <a:rPr lang="en-US" sz="832" b="1">
                  <a:solidFill>
                    <a:prstClr val="white"/>
                  </a:solidFill>
                  <a:latin typeface="Calibri" panose="020F0502020204030204"/>
                </a:rPr>
                <a:t>POS </a:t>
              </a:r>
              <a:br>
                <a:rPr lang="en-US" sz="832" b="1">
                  <a:solidFill>
                    <a:prstClr val="white"/>
                  </a:solidFill>
                  <a:latin typeface="Calibri" panose="020F0502020204030204"/>
                </a:rPr>
              </a:br>
              <a:r>
                <a:rPr lang="en-US" sz="832" b="1">
                  <a:solidFill>
                    <a:prstClr val="white"/>
                  </a:solidFill>
                  <a:latin typeface="Calibri" panose="020F0502020204030204"/>
                </a:rPr>
                <a:t>Terminals</a:t>
              </a:r>
            </a:p>
          </p:txBody>
        </p:sp>
        <p:sp>
          <p:nvSpPr>
            <p:cNvPr id="83" name="Rounded Rectangle 89">
              <a:extLst>
                <a:ext uri="{FF2B5EF4-FFF2-40B4-BE49-F238E27FC236}">
                  <a16:creationId xmlns:a16="http://schemas.microsoft.com/office/drawing/2014/main" id="{ACC67106-9458-416D-BA20-55445BCB09C4}"/>
                </a:ext>
              </a:extLst>
            </p:cNvPr>
            <p:cNvSpPr>
              <a:spLocks noChangeAspect="1"/>
            </p:cNvSpPr>
            <p:nvPr/>
          </p:nvSpPr>
          <p:spPr bwMode="auto">
            <a:xfrm rot="16200000">
              <a:off x="1143825" y="4557040"/>
              <a:ext cx="202389" cy="274452"/>
            </a:xfrm>
            <a:custGeom>
              <a:avLst/>
              <a:gdLst/>
              <a:ahLst/>
              <a:cxnLst/>
              <a:rect l="l" t="t" r="r" b="b"/>
              <a:pathLst>
                <a:path w="2183176" h="3096025">
                  <a:moveTo>
                    <a:pt x="467239" y="1270400"/>
                  </a:moveTo>
                  <a:lnTo>
                    <a:pt x="467239" y="3096025"/>
                  </a:lnTo>
                  <a:lnTo>
                    <a:pt x="37847" y="3096025"/>
                  </a:lnTo>
                  <a:lnTo>
                    <a:pt x="37847" y="1270400"/>
                  </a:lnTo>
                  <a:close/>
                  <a:moveTo>
                    <a:pt x="756443" y="1270400"/>
                  </a:moveTo>
                  <a:lnTo>
                    <a:pt x="754715" y="2850494"/>
                  </a:lnTo>
                  <a:lnTo>
                    <a:pt x="521043" y="3096025"/>
                  </a:lnTo>
                  <a:lnTo>
                    <a:pt x="521043" y="1270400"/>
                  </a:lnTo>
                  <a:close/>
                  <a:moveTo>
                    <a:pt x="1227004" y="1270399"/>
                  </a:moveTo>
                  <a:lnTo>
                    <a:pt x="1227004" y="2846970"/>
                  </a:lnTo>
                  <a:lnTo>
                    <a:pt x="797612" y="2846970"/>
                  </a:lnTo>
                  <a:lnTo>
                    <a:pt x="797612" y="1270399"/>
                  </a:lnTo>
                  <a:close/>
                  <a:moveTo>
                    <a:pt x="1346183" y="230719"/>
                  </a:moveTo>
                  <a:lnTo>
                    <a:pt x="908049" y="230719"/>
                  </a:lnTo>
                  <a:lnTo>
                    <a:pt x="908049" y="991315"/>
                  </a:lnTo>
                  <a:lnTo>
                    <a:pt x="1346183" y="991315"/>
                  </a:lnTo>
                  <a:close/>
                  <a:moveTo>
                    <a:pt x="1512886" y="75485"/>
                  </a:moveTo>
                  <a:lnTo>
                    <a:pt x="1512886" y="1146548"/>
                  </a:lnTo>
                  <a:cubicBezTo>
                    <a:pt x="1512886" y="1188237"/>
                    <a:pt x="1479090" y="1222033"/>
                    <a:pt x="1437401" y="1222033"/>
                  </a:cubicBezTo>
                  <a:lnTo>
                    <a:pt x="75485" y="1222033"/>
                  </a:lnTo>
                  <a:cubicBezTo>
                    <a:pt x="33796" y="1222033"/>
                    <a:pt x="0" y="1188237"/>
                    <a:pt x="0" y="1146548"/>
                  </a:cubicBezTo>
                  <a:lnTo>
                    <a:pt x="0" y="75485"/>
                  </a:lnTo>
                  <a:cubicBezTo>
                    <a:pt x="0" y="33796"/>
                    <a:pt x="33796" y="0"/>
                    <a:pt x="75485" y="0"/>
                  </a:cubicBezTo>
                  <a:lnTo>
                    <a:pt x="1437401" y="0"/>
                  </a:lnTo>
                  <a:cubicBezTo>
                    <a:pt x="1479090" y="0"/>
                    <a:pt x="1512886" y="33796"/>
                    <a:pt x="1512886" y="75485"/>
                  </a:cubicBezTo>
                  <a:close/>
                  <a:moveTo>
                    <a:pt x="2030139" y="955484"/>
                  </a:moveTo>
                  <a:cubicBezTo>
                    <a:pt x="2030139" y="946936"/>
                    <a:pt x="2024904" y="940007"/>
                    <a:pt x="2018445" y="940007"/>
                  </a:cubicBezTo>
                  <a:lnTo>
                    <a:pt x="1963031" y="940007"/>
                  </a:lnTo>
                  <a:cubicBezTo>
                    <a:pt x="1956572" y="940007"/>
                    <a:pt x="1951337" y="946936"/>
                    <a:pt x="1951337" y="955484"/>
                  </a:cubicBezTo>
                  <a:cubicBezTo>
                    <a:pt x="1951337" y="964031"/>
                    <a:pt x="1956572" y="970961"/>
                    <a:pt x="1963031" y="970961"/>
                  </a:cubicBezTo>
                  <a:lnTo>
                    <a:pt x="2018445" y="970961"/>
                  </a:lnTo>
                  <a:cubicBezTo>
                    <a:pt x="2024903" y="970961"/>
                    <a:pt x="2030139" y="964032"/>
                    <a:pt x="2030139" y="955484"/>
                  </a:cubicBezTo>
                  <a:close/>
                  <a:moveTo>
                    <a:pt x="2065118" y="955484"/>
                  </a:moveTo>
                  <a:cubicBezTo>
                    <a:pt x="2065118" y="946936"/>
                    <a:pt x="2059882" y="940007"/>
                    <a:pt x="2053424" y="940007"/>
                  </a:cubicBezTo>
                  <a:lnTo>
                    <a:pt x="2051148" y="940007"/>
                  </a:lnTo>
                  <a:cubicBezTo>
                    <a:pt x="2044690" y="940007"/>
                    <a:pt x="2039454" y="946936"/>
                    <a:pt x="2039454" y="955484"/>
                  </a:cubicBezTo>
                  <a:cubicBezTo>
                    <a:pt x="2039454" y="964031"/>
                    <a:pt x="2044690" y="970961"/>
                    <a:pt x="2051148" y="970961"/>
                  </a:cubicBezTo>
                  <a:lnTo>
                    <a:pt x="2053424" y="970961"/>
                  </a:lnTo>
                  <a:cubicBezTo>
                    <a:pt x="2059882" y="970961"/>
                    <a:pt x="2065118" y="964032"/>
                    <a:pt x="2065118" y="955484"/>
                  </a:cubicBezTo>
                  <a:close/>
                  <a:moveTo>
                    <a:pt x="2099906" y="955484"/>
                  </a:moveTo>
                  <a:cubicBezTo>
                    <a:pt x="2099906" y="946936"/>
                    <a:pt x="2094670" y="940007"/>
                    <a:pt x="2088211" y="940007"/>
                  </a:cubicBezTo>
                  <a:lnTo>
                    <a:pt x="2086127" y="940007"/>
                  </a:lnTo>
                  <a:cubicBezTo>
                    <a:pt x="2079669" y="940007"/>
                    <a:pt x="2074433" y="946936"/>
                    <a:pt x="2074433" y="955484"/>
                  </a:cubicBezTo>
                  <a:cubicBezTo>
                    <a:pt x="2074433" y="964031"/>
                    <a:pt x="2079669" y="970961"/>
                    <a:pt x="2086127" y="970961"/>
                  </a:cubicBezTo>
                  <a:lnTo>
                    <a:pt x="2088211" y="970961"/>
                  </a:lnTo>
                  <a:cubicBezTo>
                    <a:pt x="2094670" y="970961"/>
                    <a:pt x="2099905" y="964032"/>
                    <a:pt x="2099905" y="955484"/>
                  </a:cubicBezTo>
                  <a:close/>
                  <a:moveTo>
                    <a:pt x="2133036" y="272496"/>
                  </a:moveTo>
                  <a:lnTo>
                    <a:pt x="1686532" y="272496"/>
                  </a:lnTo>
                  <a:lnTo>
                    <a:pt x="1686532" y="902132"/>
                  </a:lnTo>
                  <a:lnTo>
                    <a:pt x="2133036" y="902132"/>
                  </a:lnTo>
                  <a:close/>
                  <a:moveTo>
                    <a:pt x="2183176" y="236015"/>
                  </a:moveTo>
                  <a:lnTo>
                    <a:pt x="2183176" y="986017"/>
                  </a:lnTo>
                  <a:cubicBezTo>
                    <a:pt x="2183176" y="1002511"/>
                    <a:pt x="2173073" y="1015882"/>
                    <a:pt x="2160610" y="1015882"/>
                  </a:cubicBezTo>
                  <a:lnTo>
                    <a:pt x="1658958" y="1015882"/>
                  </a:lnTo>
                  <a:cubicBezTo>
                    <a:pt x="1646495" y="1015882"/>
                    <a:pt x="1636392" y="1002511"/>
                    <a:pt x="1636392" y="986017"/>
                  </a:cubicBezTo>
                  <a:lnTo>
                    <a:pt x="1636392" y="236015"/>
                  </a:lnTo>
                  <a:cubicBezTo>
                    <a:pt x="1636392" y="219520"/>
                    <a:pt x="1646495" y="206149"/>
                    <a:pt x="1658958" y="206149"/>
                  </a:cubicBezTo>
                  <a:lnTo>
                    <a:pt x="2160610" y="206149"/>
                  </a:lnTo>
                  <a:cubicBezTo>
                    <a:pt x="2173073" y="206149"/>
                    <a:pt x="2183176" y="219520"/>
                    <a:pt x="2183176" y="236015"/>
                  </a:cubicBezTo>
                  <a:close/>
                </a:path>
              </a:pathLst>
            </a:custGeom>
            <a:solidFill>
              <a:srgbClr val="FFFFFF"/>
            </a:solidFill>
            <a:ln w="9525" cap="flat" cmpd="sng" algn="ctr">
              <a:noFill/>
              <a:prstDash val="solid"/>
              <a:headEnd type="none" w="med" len="med"/>
              <a:tailEnd type="none" w="med" len="med"/>
            </a:ln>
            <a:effectLst/>
          </p:spPr>
          <p:txBody>
            <a:bodyPr rot="0" spcFirstLastPara="0" vert="horz" wrap="square" lIns="95063" tIns="47531" rIns="47531" bIns="95063" numCol="1" spcCol="0" rtlCol="0" fromWordArt="0" anchor="b" anchorCtr="0" forceAA="0" compatLnSpc="1">
              <a:prstTxWarp prst="textNoShape">
                <a:avLst/>
              </a:prstTxWarp>
              <a:noAutofit/>
            </a:bodyPr>
            <a:lstStyle>
              <a:defPPr>
                <a:defRPr lang="en-US"/>
              </a:defPPr>
              <a:lvl1pPr marL="0" algn="l" defTabSz="686047" rtl="0" eaLnBrk="1" latinLnBrk="0" hangingPunct="1">
                <a:defRPr sz="1400" kern="1200">
                  <a:solidFill>
                    <a:schemeClr val="lt1"/>
                  </a:solidFill>
                  <a:latin typeface="+mn-lt"/>
                  <a:ea typeface="+mn-ea"/>
                  <a:cs typeface="+mn-cs"/>
                </a:defRPr>
              </a:lvl1pPr>
              <a:lvl2pPr marL="343024" algn="l" defTabSz="686047" rtl="0" eaLnBrk="1" latinLnBrk="0" hangingPunct="1">
                <a:defRPr sz="1400" kern="1200">
                  <a:solidFill>
                    <a:schemeClr val="lt1"/>
                  </a:solidFill>
                  <a:latin typeface="+mn-lt"/>
                  <a:ea typeface="+mn-ea"/>
                  <a:cs typeface="+mn-cs"/>
                </a:defRPr>
              </a:lvl2pPr>
              <a:lvl3pPr marL="686047" algn="l" defTabSz="686047" rtl="0" eaLnBrk="1" latinLnBrk="0" hangingPunct="1">
                <a:defRPr sz="1400" kern="1200">
                  <a:solidFill>
                    <a:schemeClr val="lt1"/>
                  </a:solidFill>
                  <a:latin typeface="+mn-lt"/>
                  <a:ea typeface="+mn-ea"/>
                  <a:cs typeface="+mn-cs"/>
                </a:defRPr>
              </a:lvl3pPr>
              <a:lvl4pPr marL="1029070" algn="l" defTabSz="686047" rtl="0" eaLnBrk="1" latinLnBrk="0" hangingPunct="1">
                <a:defRPr sz="1400" kern="1200">
                  <a:solidFill>
                    <a:schemeClr val="lt1"/>
                  </a:solidFill>
                  <a:latin typeface="+mn-lt"/>
                  <a:ea typeface="+mn-ea"/>
                  <a:cs typeface="+mn-cs"/>
                </a:defRPr>
              </a:lvl4pPr>
              <a:lvl5pPr marL="1372094" algn="l" defTabSz="686047" rtl="0" eaLnBrk="1" latinLnBrk="0" hangingPunct="1">
                <a:defRPr sz="1400" kern="1200">
                  <a:solidFill>
                    <a:schemeClr val="lt1"/>
                  </a:solidFill>
                  <a:latin typeface="+mn-lt"/>
                  <a:ea typeface="+mn-ea"/>
                  <a:cs typeface="+mn-cs"/>
                </a:defRPr>
              </a:lvl5pPr>
              <a:lvl6pPr marL="1715118" algn="l" defTabSz="686047" rtl="0" eaLnBrk="1" latinLnBrk="0" hangingPunct="1">
                <a:defRPr sz="1400" kern="1200">
                  <a:solidFill>
                    <a:schemeClr val="lt1"/>
                  </a:solidFill>
                  <a:latin typeface="+mn-lt"/>
                  <a:ea typeface="+mn-ea"/>
                  <a:cs typeface="+mn-cs"/>
                </a:defRPr>
              </a:lvl6pPr>
              <a:lvl7pPr marL="2058140" algn="l" defTabSz="686047" rtl="0" eaLnBrk="1" latinLnBrk="0" hangingPunct="1">
                <a:defRPr sz="1400" kern="1200">
                  <a:solidFill>
                    <a:schemeClr val="lt1"/>
                  </a:solidFill>
                  <a:latin typeface="+mn-lt"/>
                  <a:ea typeface="+mn-ea"/>
                  <a:cs typeface="+mn-cs"/>
                </a:defRPr>
              </a:lvl7pPr>
              <a:lvl8pPr marL="2401164" algn="l" defTabSz="686047" rtl="0" eaLnBrk="1" latinLnBrk="0" hangingPunct="1">
                <a:defRPr sz="1400" kern="1200">
                  <a:solidFill>
                    <a:schemeClr val="lt1"/>
                  </a:solidFill>
                  <a:latin typeface="+mn-lt"/>
                  <a:ea typeface="+mn-ea"/>
                  <a:cs typeface="+mn-cs"/>
                </a:defRPr>
              </a:lvl8pPr>
              <a:lvl9pPr marL="2744188" algn="l" defTabSz="686047" rtl="0" eaLnBrk="1" latinLnBrk="0" hangingPunct="1">
                <a:defRPr sz="1400" kern="1200">
                  <a:solidFill>
                    <a:schemeClr val="lt1"/>
                  </a:solidFill>
                  <a:latin typeface="+mn-lt"/>
                  <a:ea typeface="+mn-ea"/>
                  <a:cs typeface="+mn-cs"/>
                </a:defRPr>
              </a:lvl9pPr>
            </a:lstStyle>
            <a:p>
              <a:pPr algn="ctr" defTabSz="712586">
                <a:defRPr/>
              </a:pPr>
              <a:endParaRPr lang="en-US" sz="832"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grpSp>
      <p:grpSp>
        <p:nvGrpSpPr>
          <p:cNvPr id="88" name="Group 87">
            <a:extLst>
              <a:ext uri="{FF2B5EF4-FFF2-40B4-BE49-F238E27FC236}">
                <a16:creationId xmlns:a16="http://schemas.microsoft.com/office/drawing/2014/main" id="{4907FDC8-6E42-4AEB-A71F-6661CA755B44}"/>
              </a:ext>
            </a:extLst>
          </p:cNvPr>
          <p:cNvGrpSpPr/>
          <p:nvPr/>
        </p:nvGrpSpPr>
        <p:grpSpPr>
          <a:xfrm>
            <a:off x="2432571" y="5168104"/>
            <a:ext cx="544427" cy="507604"/>
            <a:chOff x="3184744" y="4486753"/>
            <a:chExt cx="523602" cy="488189"/>
          </a:xfrm>
        </p:grpSpPr>
        <p:sp>
          <p:nvSpPr>
            <p:cNvPr id="86" name="Rectangle 85">
              <a:extLst>
                <a:ext uri="{FF2B5EF4-FFF2-40B4-BE49-F238E27FC236}">
                  <a16:creationId xmlns:a16="http://schemas.microsoft.com/office/drawing/2014/main" id="{E9703637-6AC5-442E-83FA-B1886225F4CD}"/>
                </a:ext>
              </a:extLst>
            </p:cNvPr>
            <p:cNvSpPr/>
            <p:nvPr/>
          </p:nvSpPr>
          <p:spPr bwMode="auto">
            <a:xfrm>
              <a:off x="3184744" y="4723738"/>
              <a:ext cx="523602" cy="25120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algn="ctr" defTabSz="969042">
                <a:defRPr/>
              </a:pPr>
              <a:r>
                <a:rPr lang="en-US" sz="832" b="1" kern="0">
                  <a:solidFill>
                    <a:prstClr val="white"/>
                  </a:solidFill>
                  <a:latin typeface="Calibri" panose="020F0502020204030204"/>
                  <a:ea typeface="Segoe UI" pitchFamily="34" charset="0"/>
                  <a:cs typeface="Segoe UI" pitchFamily="34" charset="0"/>
                </a:rPr>
                <a:t>Automation</a:t>
              </a:r>
              <a:br>
                <a:rPr lang="en-US" sz="832" b="1" kern="0">
                  <a:solidFill>
                    <a:prstClr val="white"/>
                  </a:solidFill>
                  <a:latin typeface="Calibri" panose="020F0502020204030204"/>
                  <a:ea typeface="Segoe UI" pitchFamily="34" charset="0"/>
                  <a:cs typeface="Segoe UI" pitchFamily="34" charset="0"/>
                </a:rPr>
              </a:br>
              <a:r>
                <a:rPr lang="en-US" sz="832" b="1" kern="0">
                  <a:solidFill>
                    <a:prstClr val="white"/>
                  </a:solidFill>
                  <a:latin typeface="Calibri" panose="020F0502020204030204"/>
                  <a:ea typeface="Segoe UI" pitchFamily="34" charset="0"/>
                  <a:cs typeface="Segoe UI" pitchFamily="34" charset="0"/>
                </a:rPr>
                <a:t>Devices</a:t>
              </a:r>
            </a:p>
          </p:txBody>
        </p:sp>
        <p:sp>
          <p:nvSpPr>
            <p:cNvPr id="87" name="Freeform 362">
              <a:extLst>
                <a:ext uri="{FF2B5EF4-FFF2-40B4-BE49-F238E27FC236}">
                  <a16:creationId xmlns:a16="http://schemas.microsoft.com/office/drawing/2014/main" id="{1223BC24-A99B-4FB1-A9B5-0F21806F6E78}"/>
                </a:ext>
              </a:extLst>
            </p:cNvPr>
            <p:cNvSpPr>
              <a:spLocks noChangeAspect="1"/>
            </p:cNvSpPr>
            <p:nvPr/>
          </p:nvSpPr>
          <p:spPr bwMode="auto">
            <a:xfrm rot="19207886">
              <a:off x="3347259" y="4486753"/>
              <a:ext cx="130982" cy="238262"/>
            </a:xfrm>
            <a:custGeom>
              <a:avLst/>
              <a:gdLst/>
              <a:ahLst/>
              <a:cxnLst/>
              <a:rect l="l" t="t" r="r" b="b"/>
              <a:pathLst>
                <a:path w="2319649" h="4146395">
                  <a:moveTo>
                    <a:pt x="721347" y="1393541"/>
                  </a:moveTo>
                  <a:lnTo>
                    <a:pt x="1004577" y="1630094"/>
                  </a:lnTo>
                  <a:lnTo>
                    <a:pt x="783124" y="1895244"/>
                  </a:lnTo>
                  <a:lnTo>
                    <a:pt x="499894" y="1658691"/>
                  </a:lnTo>
                  <a:close/>
                  <a:moveTo>
                    <a:pt x="221453" y="976031"/>
                  </a:moveTo>
                  <a:lnTo>
                    <a:pt x="504683" y="1212584"/>
                  </a:lnTo>
                  <a:lnTo>
                    <a:pt x="283230" y="1477734"/>
                  </a:lnTo>
                  <a:lnTo>
                    <a:pt x="0" y="1241181"/>
                  </a:lnTo>
                  <a:close/>
                  <a:moveTo>
                    <a:pt x="1119716" y="916564"/>
                  </a:moveTo>
                  <a:lnTo>
                    <a:pt x="1402946" y="1153118"/>
                  </a:lnTo>
                  <a:lnTo>
                    <a:pt x="1181493" y="1418268"/>
                  </a:lnTo>
                  <a:lnTo>
                    <a:pt x="898263" y="1181715"/>
                  </a:lnTo>
                  <a:close/>
                  <a:moveTo>
                    <a:pt x="619823" y="499054"/>
                  </a:moveTo>
                  <a:lnTo>
                    <a:pt x="903053" y="735607"/>
                  </a:lnTo>
                  <a:lnTo>
                    <a:pt x="681600" y="1000757"/>
                  </a:lnTo>
                  <a:lnTo>
                    <a:pt x="398370" y="764204"/>
                  </a:lnTo>
                  <a:close/>
                  <a:moveTo>
                    <a:pt x="1788219" y="1414996"/>
                  </a:moveTo>
                  <a:lnTo>
                    <a:pt x="1827007" y="1456492"/>
                  </a:lnTo>
                  <a:lnTo>
                    <a:pt x="1848826" y="1510192"/>
                  </a:lnTo>
                  <a:lnTo>
                    <a:pt x="1853674" y="1566334"/>
                  </a:lnTo>
                  <a:lnTo>
                    <a:pt x="1843977" y="1620034"/>
                  </a:lnTo>
                  <a:lnTo>
                    <a:pt x="1817310" y="1671294"/>
                  </a:lnTo>
                  <a:lnTo>
                    <a:pt x="1371242" y="2230266"/>
                  </a:lnTo>
                  <a:lnTo>
                    <a:pt x="1412455" y="2191212"/>
                  </a:lnTo>
                  <a:lnTo>
                    <a:pt x="1465789" y="2166802"/>
                  </a:lnTo>
                  <a:lnTo>
                    <a:pt x="1519123" y="2161920"/>
                  </a:lnTo>
                  <a:lnTo>
                    <a:pt x="1574882" y="2171684"/>
                  </a:lnTo>
                  <a:lnTo>
                    <a:pt x="1625792" y="2200975"/>
                  </a:lnTo>
                  <a:lnTo>
                    <a:pt x="1664580" y="2244912"/>
                  </a:lnTo>
                  <a:lnTo>
                    <a:pt x="1688823" y="2296171"/>
                  </a:lnTo>
                  <a:lnTo>
                    <a:pt x="1693672" y="2349872"/>
                  </a:lnTo>
                  <a:lnTo>
                    <a:pt x="1679126" y="2406013"/>
                  </a:lnTo>
                  <a:lnTo>
                    <a:pt x="1650035" y="2454832"/>
                  </a:lnTo>
                  <a:lnTo>
                    <a:pt x="1613670" y="2506091"/>
                  </a:lnTo>
                  <a:lnTo>
                    <a:pt x="1664580" y="2476800"/>
                  </a:lnTo>
                  <a:lnTo>
                    <a:pt x="1727611" y="2467036"/>
                  </a:lnTo>
                  <a:lnTo>
                    <a:pt x="1783370" y="2476800"/>
                  </a:lnTo>
                  <a:lnTo>
                    <a:pt x="1839128" y="2506091"/>
                  </a:lnTo>
                  <a:lnTo>
                    <a:pt x="1877917" y="2550028"/>
                  </a:lnTo>
                  <a:lnTo>
                    <a:pt x="1902160" y="2601288"/>
                  </a:lnTo>
                  <a:lnTo>
                    <a:pt x="1907008" y="2654988"/>
                  </a:lnTo>
                  <a:lnTo>
                    <a:pt x="1897311" y="2711129"/>
                  </a:lnTo>
                  <a:lnTo>
                    <a:pt x="1868220" y="2759948"/>
                  </a:lnTo>
                  <a:lnTo>
                    <a:pt x="1797916" y="2850262"/>
                  </a:lnTo>
                  <a:lnTo>
                    <a:pt x="1848825" y="2820971"/>
                  </a:lnTo>
                  <a:lnTo>
                    <a:pt x="1907008" y="2811207"/>
                  </a:lnTo>
                  <a:lnTo>
                    <a:pt x="1967616" y="2820971"/>
                  </a:lnTo>
                  <a:lnTo>
                    <a:pt x="2020950" y="2850262"/>
                  </a:lnTo>
                  <a:lnTo>
                    <a:pt x="2057314" y="2891758"/>
                  </a:lnTo>
                  <a:lnTo>
                    <a:pt x="2081557" y="2945459"/>
                  </a:lnTo>
                  <a:lnTo>
                    <a:pt x="2086406" y="3001600"/>
                  </a:lnTo>
                  <a:lnTo>
                    <a:pt x="2076708" y="3055300"/>
                  </a:lnTo>
                  <a:lnTo>
                    <a:pt x="2050041" y="3106560"/>
                  </a:lnTo>
                  <a:lnTo>
                    <a:pt x="1380939" y="3941357"/>
                  </a:lnTo>
                  <a:lnTo>
                    <a:pt x="1351848" y="3975530"/>
                  </a:lnTo>
                  <a:lnTo>
                    <a:pt x="1313059" y="4017026"/>
                  </a:lnTo>
                  <a:lnTo>
                    <a:pt x="1271846" y="4060963"/>
                  </a:lnTo>
                  <a:lnTo>
                    <a:pt x="1218512" y="4097577"/>
                  </a:lnTo>
                  <a:lnTo>
                    <a:pt x="1167602" y="4126868"/>
                  </a:lnTo>
                  <a:lnTo>
                    <a:pt x="1109420" y="4146395"/>
                  </a:lnTo>
                  <a:lnTo>
                    <a:pt x="1058510" y="4141514"/>
                  </a:lnTo>
                  <a:lnTo>
                    <a:pt x="1010024" y="4117104"/>
                  </a:lnTo>
                  <a:lnTo>
                    <a:pt x="973660" y="4090254"/>
                  </a:lnTo>
                  <a:lnTo>
                    <a:pt x="915477" y="4046317"/>
                  </a:lnTo>
                  <a:lnTo>
                    <a:pt x="850022" y="3990176"/>
                  </a:lnTo>
                  <a:lnTo>
                    <a:pt x="777293" y="3931593"/>
                  </a:lnTo>
                  <a:lnTo>
                    <a:pt x="697292" y="3865688"/>
                  </a:lnTo>
                  <a:lnTo>
                    <a:pt x="612442" y="3797343"/>
                  </a:lnTo>
                  <a:lnTo>
                    <a:pt x="532440" y="3731438"/>
                  </a:lnTo>
                  <a:lnTo>
                    <a:pt x="450015" y="3670415"/>
                  </a:lnTo>
                  <a:lnTo>
                    <a:pt x="379710" y="3611832"/>
                  </a:lnTo>
                  <a:lnTo>
                    <a:pt x="319104" y="3560573"/>
                  </a:lnTo>
                  <a:lnTo>
                    <a:pt x="270618" y="3521518"/>
                  </a:lnTo>
                  <a:lnTo>
                    <a:pt x="236678" y="3497108"/>
                  </a:lnTo>
                  <a:lnTo>
                    <a:pt x="190617" y="3445849"/>
                  </a:lnTo>
                  <a:lnTo>
                    <a:pt x="161525" y="3392148"/>
                  </a:lnTo>
                  <a:lnTo>
                    <a:pt x="151828" y="3336007"/>
                  </a:lnTo>
                  <a:lnTo>
                    <a:pt x="151828" y="3277425"/>
                  </a:lnTo>
                  <a:lnTo>
                    <a:pt x="156677" y="3221284"/>
                  </a:lnTo>
                  <a:lnTo>
                    <a:pt x="319104" y="2110661"/>
                  </a:lnTo>
                  <a:lnTo>
                    <a:pt x="333649" y="2052078"/>
                  </a:lnTo>
                  <a:lnTo>
                    <a:pt x="365165" y="2005701"/>
                  </a:lnTo>
                  <a:lnTo>
                    <a:pt x="413651" y="1976410"/>
                  </a:lnTo>
                  <a:lnTo>
                    <a:pt x="464561" y="1956882"/>
                  </a:lnTo>
                  <a:lnTo>
                    <a:pt x="522743" y="1956882"/>
                  </a:lnTo>
                  <a:lnTo>
                    <a:pt x="578502" y="1971528"/>
                  </a:lnTo>
                  <a:lnTo>
                    <a:pt x="622139" y="2005701"/>
                  </a:lnTo>
                  <a:lnTo>
                    <a:pt x="656079" y="2052078"/>
                  </a:lnTo>
                  <a:lnTo>
                    <a:pt x="673049" y="2105779"/>
                  </a:lnTo>
                  <a:lnTo>
                    <a:pt x="673049" y="2161921"/>
                  </a:lnTo>
                  <a:lnTo>
                    <a:pt x="612442" y="2601288"/>
                  </a:lnTo>
                  <a:lnTo>
                    <a:pt x="1531245" y="1441846"/>
                  </a:lnTo>
                  <a:lnTo>
                    <a:pt x="1574882" y="1405232"/>
                  </a:lnTo>
                  <a:lnTo>
                    <a:pt x="1625792" y="1380823"/>
                  </a:lnTo>
                  <a:lnTo>
                    <a:pt x="1683974" y="1375941"/>
                  </a:lnTo>
                  <a:lnTo>
                    <a:pt x="1734885" y="1385705"/>
                  </a:lnTo>
                  <a:close/>
                  <a:moveTo>
                    <a:pt x="2036419" y="835021"/>
                  </a:moveTo>
                  <a:lnTo>
                    <a:pt x="2319649" y="1071574"/>
                  </a:lnTo>
                  <a:lnTo>
                    <a:pt x="2098196" y="1336724"/>
                  </a:lnTo>
                  <a:lnTo>
                    <a:pt x="1814966" y="1100171"/>
                  </a:lnTo>
                  <a:close/>
                  <a:moveTo>
                    <a:pt x="1536525" y="417510"/>
                  </a:moveTo>
                  <a:lnTo>
                    <a:pt x="1819755" y="654063"/>
                  </a:lnTo>
                  <a:lnTo>
                    <a:pt x="1598302" y="919214"/>
                  </a:lnTo>
                  <a:lnTo>
                    <a:pt x="1315073" y="682661"/>
                  </a:lnTo>
                  <a:close/>
                  <a:moveTo>
                    <a:pt x="1036632" y="0"/>
                  </a:moveTo>
                  <a:lnTo>
                    <a:pt x="1319862" y="236553"/>
                  </a:lnTo>
                  <a:lnTo>
                    <a:pt x="1098409" y="501703"/>
                  </a:lnTo>
                  <a:lnTo>
                    <a:pt x="815179" y="265150"/>
                  </a:lnTo>
                  <a:close/>
                </a:path>
              </a:pathLst>
            </a:custGeom>
            <a:solidFill>
              <a:srgbClr val="FFFFFF"/>
            </a:solidFill>
            <a:ln w="0">
              <a:noFill/>
              <a:prstDash val="solid"/>
              <a:round/>
              <a:headEnd/>
              <a:tailEnd/>
            </a:ln>
          </p:spPr>
          <p:txBody>
            <a:bodyPr vert="horz" wrap="square" lIns="95063" tIns="47531" rIns="95063" bIns="47531" numCol="1" anchor="t" anchorCtr="0" compatLnSpc="1">
              <a:prstTxWarp prst="textNoShape">
                <a:avLst/>
              </a:prstTxWarp>
            </a:bodyPr>
            <a:lstStyle/>
            <a:p>
              <a:pPr algn="ctr" defTabSz="950603">
                <a:defRPr/>
              </a:pPr>
              <a:endParaRPr lang="en-US" sz="832" kern="0">
                <a:solidFill>
                  <a:srgbClr val="000000"/>
                </a:solidFill>
                <a:latin typeface="Calibri" panose="020F0502020204030204"/>
                <a:ea typeface="MS PGothic" charset="0"/>
              </a:endParaRPr>
            </a:p>
          </p:txBody>
        </p:sp>
      </p:grpSp>
      <p:grpSp>
        <p:nvGrpSpPr>
          <p:cNvPr id="92" name="Group 91">
            <a:extLst>
              <a:ext uri="{FF2B5EF4-FFF2-40B4-BE49-F238E27FC236}">
                <a16:creationId xmlns:a16="http://schemas.microsoft.com/office/drawing/2014/main" id="{4C11A018-E8D7-45F3-8F24-765FDD564E8E}"/>
              </a:ext>
            </a:extLst>
          </p:cNvPr>
          <p:cNvGrpSpPr/>
          <p:nvPr/>
        </p:nvGrpSpPr>
        <p:grpSpPr>
          <a:xfrm>
            <a:off x="3834130" y="5379675"/>
            <a:ext cx="438157" cy="535476"/>
            <a:chOff x="4289088" y="4459947"/>
            <a:chExt cx="421401" cy="514995"/>
          </a:xfrm>
        </p:grpSpPr>
        <p:sp>
          <p:nvSpPr>
            <p:cNvPr id="90" name="Rectangle 89">
              <a:extLst>
                <a:ext uri="{FF2B5EF4-FFF2-40B4-BE49-F238E27FC236}">
                  <a16:creationId xmlns:a16="http://schemas.microsoft.com/office/drawing/2014/main" id="{F6DFF5AD-7CF2-4619-A908-2C656B60881E}"/>
                </a:ext>
              </a:extLst>
            </p:cNvPr>
            <p:cNvSpPr/>
            <p:nvPr/>
          </p:nvSpPr>
          <p:spPr>
            <a:xfrm>
              <a:off x="4289088" y="4723738"/>
              <a:ext cx="421401" cy="251204"/>
            </a:xfrm>
            <a:prstGeom prst="rect">
              <a:avLst/>
            </a:prstGeom>
            <a:no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txBody>
            <a:bodyPr wrap="none" lIns="0" tIns="0" rIns="0" bIns="0" rtlCol="0" anchor="t">
              <a:spAutoFit/>
            </a:bodyPr>
            <a:lstStyle>
              <a:defPPr>
                <a:defRPr lang="en-US"/>
              </a:defPPr>
              <a:lvl1pPr marL="0" algn="l" defTabSz="686047" rtl="0" eaLnBrk="1" latinLnBrk="0" hangingPunct="1">
                <a:defRPr sz="1400" kern="1200">
                  <a:solidFill>
                    <a:schemeClr val="lt1"/>
                  </a:solidFill>
                  <a:latin typeface="+mn-lt"/>
                  <a:ea typeface="+mn-ea"/>
                  <a:cs typeface="+mn-cs"/>
                </a:defRPr>
              </a:lvl1pPr>
              <a:lvl2pPr marL="343024" algn="l" defTabSz="686047" rtl="0" eaLnBrk="1" latinLnBrk="0" hangingPunct="1">
                <a:defRPr sz="1400" kern="1200">
                  <a:solidFill>
                    <a:schemeClr val="lt1"/>
                  </a:solidFill>
                  <a:latin typeface="+mn-lt"/>
                  <a:ea typeface="+mn-ea"/>
                  <a:cs typeface="+mn-cs"/>
                </a:defRPr>
              </a:lvl2pPr>
              <a:lvl3pPr marL="686047" algn="l" defTabSz="686047" rtl="0" eaLnBrk="1" latinLnBrk="0" hangingPunct="1">
                <a:defRPr sz="1400" kern="1200">
                  <a:solidFill>
                    <a:schemeClr val="lt1"/>
                  </a:solidFill>
                  <a:latin typeface="+mn-lt"/>
                  <a:ea typeface="+mn-ea"/>
                  <a:cs typeface="+mn-cs"/>
                </a:defRPr>
              </a:lvl3pPr>
              <a:lvl4pPr marL="1029070" algn="l" defTabSz="686047" rtl="0" eaLnBrk="1" latinLnBrk="0" hangingPunct="1">
                <a:defRPr sz="1400" kern="1200">
                  <a:solidFill>
                    <a:schemeClr val="lt1"/>
                  </a:solidFill>
                  <a:latin typeface="+mn-lt"/>
                  <a:ea typeface="+mn-ea"/>
                  <a:cs typeface="+mn-cs"/>
                </a:defRPr>
              </a:lvl4pPr>
              <a:lvl5pPr marL="1372094" algn="l" defTabSz="686047" rtl="0" eaLnBrk="1" latinLnBrk="0" hangingPunct="1">
                <a:defRPr sz="1400" kern="1200">
                  <a:solidFill>
                    <a:schemeClr val="lt1"/>
                  </a:solidFill>
                  <a:latin typeface="+mn-lt"/>
                  <a:ea typeface="+mn-ea"/>
                  <a:cs typeface="+mn-cs"/>
                </a:defRPr>
              </a:lvl5pPr>
              <a:lvl6pPr marL="1715118" algn="l" defTabSz="686047" rtl="0" eaLnBrk="1" latinLnBrk="0" hangingPunct="1">
                <a:defRPr sz="1400" kern="1200">
                  <a:solidFill>
                    <a:schemeClr val="lt1"/>
                  </a:solidFill>
                  <a:latin typeface="+mn-lt"/>
                  <a:ea typeface="+mn-ea"/>
                  <a:cs typeface="+mn-cs"/>
                </a:defRPr>
              </a:lvl6pPr>
              <a:lvl7pPr marL="2058140" algn="l" defTabSz="686047" rtl="0" eaLnBrk="1" latinLnBrk="0" hangingPunct="1">
                <a:defRPr sz="1400" kern="1200">
                  <a:solidFill>
                    <a:schemeClr val="lt1"/>
                  </a:solidFill>
                  <a:latin typeface="+mn-lt"/>
                  <a:ea typeface="+mn-ea"/>
                  <a:cs typeface="+mn-cs"/>
                </a:defRPr>
              </a:lvl7pPr>
              <a:lvl8pPr marL="2401164" algn="l" defTabSz="686047" rtl="0" eaLnBrk="1" latinLnBrk="0" hangingPunct="1">
                <a:defRPr sz="1400" kern="1200">
                  <a:solidFill>
                    <a:schemeClr val="lt1"/>
                  </a:solidFill>
                  <a:latin typeface="+mn-lt"/>
                  <a:ea typeface="+mn-ea"/>
                  <a:cs typeface="+mn-cs"/>
                </a:defRPr>
              </a:lvl8pPr>
              <a:lvl9pPr marL="2744188" algn="l" defTabSz="686047" rtl="0" eaLnBrk="1" latinLnBrk="0" hangingPunct="1">
                <a:defRPr sz="1400" kern="1200">
                  <a:solidFill>
                    <a:schemeClr val="lt1"/>
                  </a:solidFill>
                  <a:latin typeface="+mn-lt"/>
                  <a:ea typeface="+mn-ea"/>
                  <a:cs typeface="+mn-cs"/>
                </a:defRPr>
              </a:lvl9pPr>
            </a:lstStyle>
            <a:p>
              <a:pPr algn="ctr" defTabSz="712228">
                <a:defRPr/>
              </a:pPr>
              <a:r>
                <a:rPr lang="en-US" sz="832" b="1">
                  <a:solidFill>
                    <a:prstClr val="white"/>
                  </a:solidFill>
                  <a:latin typeface="Calibri" panose="020F0502020204030204"/>
                </a:rPr>
                <a:t>Vending</a:t>
              </a:r>
              <a:br>
                <a:rPr lang="en-US" sz="832" b="1">
                  <a:solidFill>
                    <a:prstClr val="white"/>
                  </a:solidFill>
                  <a:latin typeface="Calibri" panose="020F0502020204030204"/>
                </a:rPr>
              </a:br>
              <a:r>
                <a:rPr lang="en-US" sz="832" b="1">
                  <a:solidFill>
                    <a:prstClr val="white"/>
                  </a:solidFill>
                  <a:latin typeface="Calibri" panose="020F0502020204030204"/>
                </a:rPr>
                <a:t>Machines</a:t>
              </a:r>
            </a:p>
          </p:txBody>
        </p:sp>
        <p:sp>
          <p:nvSpPr>
            <p:cNvPr id="91" name="Rectangle 2048">
              <a:extLst>
                <a:ext uri="{FF2B5EF4-FFF2-40B4-BE49-F238E27FC236}">
                  <a16:creationId xmlns:a16="http://schemas.microsoft.com/office/drawing/2014/main" id="{1AAAD4B1-78FC-4159-8242-D2B663D3F730}"/>
                </a:ext>
              </a:extLst>
            </p:cNvPr>
            <p:cNvSpPr>
              <a:spLocks noChangeAspect="1"/>
            </p:cNvSpPr>
            <p:nvPr/>
          </p:nvSpPr>
          <p:spPr bwMode="auto">
            <a:xfrm flipV="1">
              <a:off x="4447385" y="4459947"/>
              <a:ext cx="104800" cy="231204"/>
            </a:xfrm>
            <a:custGeom>
              <a:avLst/>
              <a:gdLst/>
              <a:ahLst/>
              <a:cxnLst/>
              <a:rect l="l" t="t" r="r" b="b"/>
              <a:pathLst>
                <a:path w="1402492" h="2959444">
                  <a:moveTo>
                    <a:pt x="0" y="37870"/>
                  </a:moveTo>
                  <a:lnTo>
                    <a:pt x="1402492" y="37870"/>
                  </a:lnTo>
                  <a:lnTo>
                    <a:pt x="1402492" y="0"/>
                  </a:lnTo>
                  <a:lnTo>
                    <a:pt x="0" y="0"/>
                  </a:lnTo>
                  <a:close/>
                  <a:moveTo>
                    <a:pt x="1122231" y="170769"/>
                  </a:moveTo>
                  <a:cubicBezTo>
                    <a:pt x="1117181" y="170769"/>
                    <a:pt x="1113087" y="166675"/>
                    <a:pt x="1113087" y="161625"/>
                  </a:cubicBezTo>
                  <a:lnTo>
                    <a:pt x="1113087" y="88473"/>
                  </a:lnTo>
                  <a:cubicBezTo>
                    <a:pt x="1113087" y="83423"/>
                    <a:pt x="1117181" y="79329"/>
                    <a:pt x="1122231" y="79329"/>
                  </a:cubicBezTo>
                  <a:cubicBezTo>
                    <a:pt x="1127281" y="79329"/>
                    <a:pt x="1131375" y="83423"/>
                    <a:pt x="1131375" y="88473"/>
                  </a:cubicBezTo>
                  <a:lnTo>
                    <a:pt x="1131375" y="161625"/>
                  </a:lnTo>
                  <a:cubicBezTo>
                    <a:pt x="1131375" y="166675"/>
                    <a:pt x="1127281" y="170769"/>
                    <a:pt x="1122231" y="170769"/>
                  </a:cubicBezTo>
                  <a:close/>
                  <a:moveTo>
                    <a:pt x="1094233" y="170769"/>
                  </a:moveTo>
                  <a:cubicBezTo>
                    <a:pt x="1089183" y="170769"/>
                    <a:pt x="1085089" y="166675"/>
                    <a:pt x="1085089" y="161625"/>
                  </a:cubicBezTo>
                  <a:lnTo>
                    <a:pt x="1085089" y="88473"/>
                  </a:lnTo>
                  <a:cubicBezTo>
                    <a:pt x="1085089" y="83423"/>
                    <a:pt x="1089183" y="79329"/>
                    <a:pt x="1094233" y="79329"/>
                  </a:cubicBezTo>
                  <a:cubicBezTo>
                    <a:pt x="1099283" y="79329"/>
                    <a:pt x="1103377" y="83423"/>
                    <a:pt x="1103377" y="88473"/>
                  </a:cubicBezTo>
                  <a:lnTo>
                    <a:pt x="1103377" y="161625"/>
                  </a:lnTo>
                  <a:cubicBezTo>
                    <a:pt x="1103377" y="166675"/>
                    <a:pt x="1099283" y="170769"/>
                    <a:pt x="1094233" y="170769"/>
                  </a:cubicBezTo>
                  <a:close/>
                  <a:moveTo>
                    <a:pt x="1066239" y="170769"/>
                  </a:moveTo>
                  <a:cubicBezTo>
                    <a:pt x="1061189" y="170769"/>
                    <a:pt x="1057095" y="166675"/>
                    <a:pt x="1057095" y="161625"/>
                  </a:cubicBezTo>
                  <a:lnTo>
                    <a:pt x="1057095" y="88473"/>
                  </a:lnTo>
                  <a:cubicBezTo>
                    <a:pt x="1057095" y="83423"/>
                    <a:pt x="1061189" y="79329"/>
                    <a:pt x="1066239" y="79329"/>
                  </a:cubicBezTo>
                  <a:cubicBezTo>
                    <a:pt x="1071289" y="79329"/>
                    <a:pt x="1075383" y="83423"/>
                    <a:pt x="1075383" y="88473"/>
                  </a:cubicBezTo>
                  <a:lnTo>
                    <a:pt x="1075383" y="161625"/>
                  </a:lnTo>
                  <a:cubicBezTo>
                    <a:pt x="1075383" y="166675"/>
                    <a:pt x="1071289" y="170769"/>
                    <a:pt x="1066239" y="170769"/>
                  </a:cubicBezTo>
                  <a:close/>
                  <a:moveTo>
                    <a:pt x="1038245" y="170769"/>
                  </a:moveTo>
                  <a:cubicBezTo>
                    <a:pt x="1033195" y="170769"/>
                    <a:pt x="1029101" y="166675"/>
                    <a:pt x="1029101" y="161625"/>
                  </a:cubicBezTo>
                  <a:lnTo>
                    <a:pt x="1029101" y="88473"/>
                  </a:lnTo>
                  <a:cubicBezTo>
                    <a:pt x="1029101" y="83423"/>
                    <a:pt x="1033195" y="79329"/>
                    <a:pt x="1038245" y="79329"/>
                  </a:cubicBezTo>
                  <a:cubicBezTo>
                    <a:pt x="1043295" y="79329"/>
                    <a:pt x="1047389" y="83423"/>
                    <a:pt x="1047389" y="88473"/>
                  </a:cubicBezTo>
                  <a:lnTo>
                    <a:pt x="1047389" y="161625"/>
                  </a:lnTo>
                  <a:cubicBezTo>
                    <a:pt x="1047389" y="166675"/>
                    <a:pt x="1043295" y="170769"/>
                    <a:pt x="1038245" y="170769"/>
                  </a:cubicBezTo>
                  <a:close/>
                  <a:moveTo>
                    <a:pt x="1010251" y="170769"/>
                  </a:moveTo>
                  <a:cubicBezTo>
                    <a:pt x="1005201" y="170769"/>
                    <a:pt x="1001107" y="166675"/>
                    <a:pt x="1001107" y="161625"/>
                  </a:cubicBezTo>
                  <a:lnTo>
                    <a:pt x="1001107" y="88473"/>
                  </a:lnTo>
                  <a:cubicBezTo>
                    <a:pt x="1001107" y="83423"/>
                    <a:pt x="1005201" y="79329"/>
                    <a:pt x="1010251" y="79329"/>
                  </a:cubicBezTo>
                  <a:cubicBezTo>
                    <a:pt x="1015301" y="79329"/>
                    <a:pt x="1019395" y="83423"/>
                    <a:pt x="1019395" y="88473"/>
                  </a:cubicBezTo>
                  <a:lnTo>
                    <a:pt x="1019395" y="161625"/>
                  </a:lnTo>
                  <a:cubicBezTo>
                    <a:pt x="1019395" y="166675"/>
                    <a:pt x="1015301" y="170769"/>
                    <a:pt x="1010251" y="170769"/>
                  </a:cubicBezTo>
                  <a:close/>
                  <a:moveTo>
                    <a:pt x="982257" y="170769"/>
                  </a:moveTo>
                  <a:cubicBezTo>
                    <a:pt x="977207" y="170769"/>
                    <a:pt x="973113" y="166675"/>
                    <a:pt x="973113" y="161625"/>
                  </a:cubicBezTo>
                  <a:lnTo>
                    <a:pt x="973113" y="88473"/>
                  </a:lnTo>
                  <a:cubicBezTo>
                    <a:pt x="973113" y="83423"/>
                    <a:pt x="977207" y="79329"/>
                    <a:pt x="982257" y="79329"/>
                  </a:cubicBezTo>
                  <a:cubicBezTo>
                    <a:pt x="987307" y="79329"/>
                    <a:pt x="991401" y="83423"/>
                    <a:pt x="991401" y="88473"/>
                  </a:cubicBezTo>
                  <a:lnTo>
                    <a:pt x="991401" y="161625"/>
                  </a:lnTo>
                  <a:cubicBezTo>
                    <a:pt x="991401" y="166675"/>
                    <a:pt x="987307" y="170769"/>
                    <a:pt x="982257" y="170769"/>
                  </a:cubicBezTo>
                  <a:close/>
                  <a:moveTo>
                    <a:pt x="954263" y="170769"/>
                  </a:moveTo>
                  <a:cubicBezTo>
                    <a:pt x="949213" y="170769"/>
                    <a:pt x="945119" y="166675"/>
                    <a:pt x="945119" y="161625"/>
                  </a:cubicBezTo>
                  <a:lnTo>
                    <a:pt x="945119" y="88473"/>
                  </a:lnTo>
                  <a:cubicBezTo>
                    <a:pt x="945119" y="83423"/>
                    <a:pt x="949213" y="79329"/>
                    <a:pt x="954263" y="79329"/>
                  </a:cubicBezTo>
                  <a:cubicBezTo>
                    <a:pt x="959313" y="79329"/>
                    <a:pt x="963407" y="83423"/>
                    <a:pt x="963407" y="88473"/>
                  </a:cubicBezTo>
                  <a:lnTo>
                    <a:pt x="963407" y="161625"/>
                  </a:lnTo>
                  <a:cubicBezTo>
                    <a:pt x="963407" y="166675"/>
                    <a:pt x="959313" y="170769"/>
                    <a:pt x="954263" y="170769"/>
                  </a:cubicBezTo>
                  <a:close/>
                  <a:moveTo>
                    <a:pt x="926269" y="170769"/>
                  </a:moveTo>
                  <a:cubicBezTo>
                    <a:pt x="921219" y="170769"/>
                    <a:pt x="917125" y="166675"/>
                    <a:pt x="917125" y="161625"/>
                  </a:cubicBezTo>
                  <a:lnTo>
                    <a:pt x="917125" y="88473"/>
                  </a:lnTo>
                  <a:cubicBezTo>
                    <a:pt x="917125" y="83423"/>
                    <a:pt x="921219" y="79329"/>
                    <a:pt x="926269" y="79329"/>
                  </a:cubicBezTo>
                  <a:cubicBezTo>
                    <a:pt x="931319" y="79329"/>
                    <a:pt x="935413" y="83423"/>
                    <a:pt x="935413" y="88473"/>
                  </a:cubicBezTo>
                  <a:lnTo>
                    <a:pt x="935413" y="161625"/>
                  </a:lnTo>
                  <a:cubicBezTo>
                    <a:pt x="935413" y="166675"/>
                    <a:pt x="931319" y="170769"/>
                    <a:pt x="926269" y="170769"/>
                  </a:cubicBezTo>
                  <a:close/>
                  <a:moveTo>
                    <a:pt x="898275" y="170769"/>
                  </a:moveTo>
                  <a:cubicBezTo>
                    <a:pt x="893225" y="170769"/>
                    <a:pt x="889131" y="166675"/>
                    <a:pt x="889131" y="161625"/>
                  </a:cubicBezTo>
                  <a:lnTo>
                    <a:pt x="889131" y="88473"/>
                  </a:lnTo>
                  <a:cubicBezTo>
                    <a:pt x="889131" y="83423"/>
                    <a:pt x="893225" y="79329"/>
                    <a:pt x="898275" y="79329"/>
                  </a:cubicBezTo>
                  <a:cubicBezTo>
                    <a:pt x="903325" y="79329"/>
                    <a:pt x="907419" y="83423"/>
                    <a:pt x="907419" y="88473"/>
                  </a:cubicBezTo>
                  <a:lnTo>
                    <a:pt x="907419" y="161625"/>
                  </a:lnTo>
                  <a:cubicBezTo>
                    <a:pt x="907419" y="166675"/>
                    <a:pt x="903325" y="170769"/>
                    <a:pt x="898275" y="170769"/>
                  </a:cubicBezTo>
                  <a:close/>
                  <a:moveTo>
                    <a:pt x="870281" y="170769"/>
                  </a:moveTo>
                  <a:cubicBezTo>
                    <a:pt x="865231" y="170769"/>
                    <a:pt x="861137" y="166675"/>
                    <a:pt x="861137" y="161625"/>
                  </a:cubicBezTo>
                  <a:lnTo>
                    <a:pt x="861137" y="88473"/>
                  </a:lnTo>
                  <a:cubicBezTo>
                    <a:pt x="861137" y="83423"/>
                    <a:pt x="865231" y="79329"/>
                    <a:pt x="870281" y="79329"/>
                  </a:cubicBezTo>
                  <a:cubicBezTo>
                    <a:pt x="875331" y="79329"/>
                    <a:pt x="879425" y="83423"/>
                    <a:pt x="879425" y="88473"/>
                  </a:cubicBezTo>
                  <a:lnTo>
                    <a:pt x="879425" y="161625"/>
                  </a:lnTo>
                  <a:cubicBezTo>
                    <a:pt x="879425" y="166675"/>
                    <a:pt x="875331" y="170769"/>
                    <a:pt x="870281" y="170769"/>
                  </a:cubicBezTo>
                  <a:close/>
                  <a:moveTo>
                    <a:pt x="842287" y="170769"/>
                  </a:moveTo>
                  <a:cubicBezTo>
                    <a:pt x="837237" y="170769"/>
                    <a:pt x="833143" y="166675"/>
                    <a:pt x="833143" y="161625"/>
                  </a:cubicBezTo>
                  <a:lnTo>
                    <a:pt x="833143" y="88473"/>
                  </a:lnTo>
                  <a:cubicBezTo>
                    <a:pt x="833143" y="83423"/>
                    <a:pt x="837237" y="79329"/>
                    <a:pt x="842287" y="79329"/>
                  </a:cubicBezTo>
                  <a:cubicBezTo>
                    <a:pt x="847337" y="79329"/>
                    <a:pt x="851431" y="83423"/>
                    <a:pt x="851431" y="88473"/>
                  </a:cubicBezTo>
                  <a:lnTo>
                    <a:pt x="851431" y="161625"/>
                  </a:lnTo>
                  <a:cubicBezTo>
                    <a:pt x="851431" y="166675"/>
                    <a:pt x="847337" y="170769"/>
                    <a:pt x="842287" y="170769"/>
                  </a:cubicBezTo>
                  <a:close/>
                  <a:moveTo>
                    <a:pt x="814293" y="170769"/>
                  </a:moveTo>
                  <a:cubicBezTo>
                    <a:pt x="809243" y="170769"/>
                    <a:pt x="805149" y="166675"/>
                    <a:pt x="805149" y="161625"/>
                  </a:cubicBezTo>
                  <a:lnTo>
                    <a:pt x="805149" y="88473"/>
                  </a:lnTo>
                  <a:cubicBezTo>
                    <a:pt x="805149" y="83423"/>
                    <a:pt x="809243" y="79329"/>
                    <a:pt x="814293" y="79329"/>
                  </a:cubicBezTo>
                  <a:cubicBezTo>
                    <a:pt x="819343" y="79329"/>
                    <a:pt x="823437" y="83423"/>
                    <a:pt x="823437" y="88473"/>
                  </a:cubicBezTo>
                  <a:lnTo>
                    <a:pt x="823437" y="161625"/>
                  </a:lnTo>
                  <a:cubicBezTo>
                    <a:pt x="823437" y="166675"/>
                    <a:pt x="819343" y="170769"/>
                    <a:pt x="814293" y="170769"/>
                  </a:cubicBezTo>
                  <a:close/>
                  <a:moveTo>
                    <a:pt x="786299" y="170769"/>
                  </a:moveTo>
                  <a:cubicBezTo>
                    <a:pt x="781249" y="170769"/>
                    <a:pt x="777155" y="166675"/>
                    <a:pt x="777155" y="161625"/>
                  </a:cubicBezTo>
                  <a:lnTo>
                    <a:pt x="777155" y="88473"/>
                  </a:lnTo>
                  <a:cubicBezTo>
                    <a:pt x="777155" y="83423"/>
                    <a:pt x="781249" y="79329"/>
                    <a:pt x="786299" y="79329"/>
                  </a:cubicBezTo>
                  <a:cubicBezTo>
                    <a:pt x="791349" y="79329"/>
                    <a:pt x="795443" y="83423"/>
                    <a:pt x="795443" y="88473"/>
                  </a:cubicBezTo>
                  <a:lnTo>
                    <a:pt x="795443" y="161625"/>
                  </a:lnTo>
                  <a:cubicBezTo>
                    <a:pt x="795443" y="166675"/>
                    <a:pt x="791349" y="170769"/>
                    <a:pt x="786299" y="170769"/>
                  </a:cubicBezTo>
                  <a:close/>
                  <a:moveTo>
                    <a:pt x="758305" y="170769"/>
                  </a:moveTo>
                  <a:cubicBezTo>
                    <a:pt x="753255" y="170769"/>
                    <a:pt x="749161" y="166675"/>
                    <a:pt x="749161" y="161625"/>
                  </a:cubicBezTo>
                  <a:lnTo>
                    <a:pt x="749161" y="88473"/>
                  </a:lnTo>
                  <a:cubicBezTo>
                    <a:pt x="749161" y="83423"/>
                    <a:pt x="753255" y="79329"/>
                    <a:pt x="758305" y="79329"/>
                  </a:cubicBezTo>
                  <a:cubicBezTo>
                    <a:pt x="763355" y="79329"/>
                    <a:pt x="767449" y="83423"/>
                    <a:pt x="767449" y="88473"/>
                  </a:cubicBezTo>
                  <a:lnTo>
                    <a:pt x="767449" y="161625"/>
                  </a:lnTo>
                  <a:cubicBezTo>
                    <a:pt x="767449" y="166675"/>
                    <a:pt x="763355" y="170769"/>
                    <a:pt x="758305" y="170769"/>
                  </a:cubicBezTo>
                  <a:close/>
                  <a:moveTo>
                    <a:pt x="730311" y="170769"/>
                  </a:moveTo>
                  <a:cubicBezTo>
                    <a:pt x="725261" y="170769"/>
                    <a:pt x="721167" y="166675"/>
                    <a:pt x="721167" y="161625"/>
                  </a:cubicBezTo>
                  <a:lnTo>
                    <a:pt x="721167" y="88473"/>
                  </a:lnTo>
                  <a:cubicBezTo>
                    <a:pt x="721167" y="83423"/>
                    <a:pt x="725261" y="79329"/>
                    <a:pt x="730311" y="79329"/>
                  </a:cubicBezTo>
                  <a:cubicBezTo>
                    <a:pt x="735361" y="79329"/>
                    <a:pt x="739455" y="83423"/>
                    <a:pt x="739455" y="88473"/>
                  </a:cubicBezTo>
                  <a:lnTo>
                    <a:pt x="739455" y="161625"/>
                  </a:lnTo>
                  <a:cubicBezTo>
                    <a:pt x="739455" y="166675"/>
                    <a:pt x="735361" y="170769"/>
                    <a:pt x="730311" y="170769"/>
                  </a:cubicBezTo>
                  <a:close/>
                  <a:moveTo>
                    <a:pt x="702317" y="170769"/>
                  </a:moveTo>
                  <a:cubicBezTo>
                    <a:pt x="697267" y="170769"/>
                    <a:pt x="693173" y="166675"/>
                    <a:pt x="693173" y="161625"/>
                  </a:cubicBezTo>
                  <a:lnTo>
                    <a:pt x="693173" y="88473"/>
                  </a:lnTo>
                  <a:cubicBezTo>
                    <a:pt x="693173" y="83423"/>
                    <a:pt x="697267" y="79329"/>
                    <a:pt x="702317" y="79329"/>
                  </a:cubicBezTo>
                  <a:cubicBezTo>
                    <a:pt x="707367" y="79329"/>
                    <a:pt x="711461" y="83423"/>
                    <a:pt x="711461" y="88473"/>
                  </a:cubicBezTo>
                  <a:lnTo>
                    <a:pt x="711461" y="161625"/>
                  </a:lnTo>
                  <a:cubicBezTo>
                    <a:pt x="711461" y="166675"/>
                    <a:pt x="707367" y="170769"/>
                    <a:pt x="702317" y="170769"/>
                  </a:cubicBezTo>
                  <a:close/>
                  <a:moveTo>
                    <a:pt x="674323" y="170769"/>
                  </a:moveTo>
                  <a:cubicBezTo>
                    <a:pt x="669273" y="170769"/>
                    <a:pt x="665179" y="166675"/>
                    <a:pt x="665179" y="161625"/>
                  </a:cubicBezTo>
                  <a:lnTo>
                    <a:pt x="665179" y="88473"/>
                  </a:lnTo>
                  <a:cubicBezTo>
                    <a:pt x="665179" y="83423"/>
                    <a:pt x="669273" y="79329"/>
                    <a:pt x="674323" y="79329"/>
                  </a:cubicBezTo>
                  <a:cubicBezTo>
                    <a:pt x="679373" y="79329"/>
                    <a:pt x="683467" y="83423"/>
                    <a:pt x="683467" y="88473"/>
                  </a:cubicBezTo>
                  <a:lnTo>
                    <a:pt x="683467" y="161625"/>
                  </a:lnTo>
                  <a:cubicBezTo>
                    <a:pt x="683467" y="166675"/>
                    <a:pt x="679373" y="170769"/>
                    <a:pt x="674323" y="170769"/>
                  </a:cubicBezTo>
                  <a:close/>
                  <a:moveTo>
                    <a:pt x="646329" y="170769"/>
                  </a:moveTo>
                  <a:cubicBezTo>
                    <a:pt x="641279" y="170769"/>
                    <a:pt x="637185" y="166675"/>
                    <a:pt x="637185" y="161625"/>
                  </a:cubicBezTo>
                  <a:lnTo>
                    <a:pt x="637185" y="88473"/>
                  </a:lnTo>
                  <a:cubicBezTo>
                    <a:pt x="637185" y="83423"/>
                    <a:pt x="641279" y="79329"/>
                    <a:pt x="646329" y="79329"/>
                  </a:cubicBezTo>
                  <a:cubicBezTo>
                    <a:pt x="651379" y="79329"/>
                    <a:pt x="655473" y="83423"/>
                    <a:pt x="655473" y="88473"/>
                  </a:cubicBezTo>
                  <a:lnTo>
                    <a:pt x="655473" y="161625"/>
                  </a:lnTo>
                  <a:cubicBezTo>
                    <a:pt x="655473" y="166675"/>
                    <a:pt x="651379" y="170769"/>
                    <a:pt x="646329" y="170769"/>
                  </a:cubicBezTo>
                  <a:close/>
                  <a:moveTo>
                    <a:pt x="618335" y="170769"/>
                  </a:moveTo>
                  <a:cubicBezTo>
                    <a:pt x="613285" y="170769"/>
                    <a:pt x="609191" y="166675"/>
                    <a:pt x="609191" y="161625"/>
                  </a:cubicBezTo>
                  <a:lnTo>
                    <a:pt x="609191" y="88473"/>
                  </a:lnTo>
                  <a:cubicBezTo>
                    <a:pt x="609191" y="83423"/>
                    <a:pt x="613285" y="79329"/>
                    <a:pt x="618335" y="79329"/>
                  </a:cubicBezTo>
                  <a:cubicBezTo>
                    <a:pt x="623385" y="79329"/>
                    <a:pt x="627479" y="83423"/>
                    <a:pt x="627479" y="88473"/>
                  </a:cubicBezTo>
                  <a:lnTo>
                    <a:pt x="627479" y="161625"/>
                  </a:lnTo>
                  <a:cubicBezTo>
                    <a:pt x="627479" y="166675"/>
                    <a:pt x="623385" y="170769"/>
                    <a:pt x="618335" y="170769"/>
                  </a:cubicBezTo>
                  <a:close/>
                  <a:moveTo>
                    <a:pt x="590341" y="170769"/>
                  </a:moveTo>
                  <a:cubicBezTo>
                    <a:pt x="585291" y="170769"/>
                    <a:pt x="581197" y="166675"/>
                    <a:pt x="581197" y="161625"/>
                  </a:cubicBezTo>
                  <a:lnTo>
                    <a:pt x="581197" y="88473"/>
                  </a:lnTo>
                  <a:cubicBezTo>
                    <a:pt x="581197" y="83423"/>
                    <a:pt x="585291" y="79329"/>
                    <a:pt x="590341" y="79329"/>
                  </a:cubicBezTo>
                  <a:cubicBezTo>
                    <a:pt x="595391" y="79329"/>
                    <a:pt x="599485" y="83423"/>
                    <a:pt x="599485" y="88473"/>
                  </a:cubicBezTo>
                  <a:lnTo>
                    <a:pt x="599485" y="161625"/>
                  </a:lnTo>
                  <a:cubicBezTo>
                    <a:pt x="599485" y="166675"/>
                    <a:pt x="595391" y="170769"/>
                    <a:pt x="590341" y="170769"/>
                  </a:cubicBezTo>
                  <a:close/>
                  <a:moveTo>
                    <a:pt x="562347" y="170769"/>
                  </a:moveTo>
                  <a:cubicBezTo>
                    <a:pt x="557297" y="170769"/>
                    <a:pt x="553203" y="166675"/>
                    <a:pt x="553203" y="161625"/>
                  </a:cubicBezTo>
                  <a:lnTo>
                    <a:pt x="553203" y="88473"/>
                  </a:lnTo>
                  <a:cubicBezTo>
                    <a:pt x="553203" y="83423"/>
                    <a:pt x="557297" y="79329"/>
                    <a:pt x="562347" y="79329"/>
                  </a:cubicBezTo>
                  <a:cubicBezTo>
                    <a:pt x="567397" y="79329"/>
                    <a:pt x="571491" y="83423"/>
                    <a:pt x="571491" y="88473"/>
                  </a:cubicBezTo>
                  <a:lnTo>
                    <a:pt x="571491" y="161625"/>
                  </a:lnTo>
                  <a:cubicBezTo>
                    <a:pt x="571491" y="166675"/>
                    <a:pt x="567397" y="170769"/>
                    <a:pt x="562347" y="170769"/>
                  </a:cubicBezTo>
                  <a:close/>
                  <a:moveTo>
                    <a:pt x="534353" y="170769"/>
                  </a:moveTo>
                  <a:cubicBezTo>
                    <a:pt x="529303" y="170769"/>
                    <a:pt x="525209" y="166675"/>
                    <a:pt x="525209" y="161625"/>
                  </a:cubicBezTo>
                  <a:lnTo>
                    <a:pt x="525209" y="88473"/>
                  </a:lnTo>
                  <a:cubicBezTo>
                    <a:pt x="525209" y="83423"/>
                    <a:pt x="529303" y="79329"/>
                    <a:pt x="534353" y="79329"/>
                  </a:cubicBezTo>
                  <a:cubicBezTo>
                    <a:pt x="539403" y="79329"/>
                    <a:pt x="543497" y="83423"/>
                    <a:pt x="543497" y="88473"/>
                  </a:cubicBezTo>
                  <a:lnTo>
                    <a:pt x="543497" y="161625"/>
                  </a:lnTo>
                  <a:cubicBezTo>
                    <a:pt x="543497" y="166675"/>
                    <a:pt x="539403" y="170769"/>
                    <a:pt x="534353" y="170769"/>
                  </a:cubicBezTo>
                  <a:close/>
                  <a:moveTo>
                    <a:pt x="506359" y="170769"/>
                  </a:moveTo>
                  <a:cubicBezTo>
                    <a:pt x="501309" y="170769"/>
                    <a:pt x="497215" y="166675"/>
                    <a:pt x="497215" y="161625"/>
                  </a:cubicBezTo>
                  <a:lnTo>
                    <a:pt x="497215" y="88473"/>
                  </a:lnTo>
                  <a:cubicBezTo>
                    <a:pt x="497215" y="83423"/>
                    <a:pt x="501309" y="79329"/>
                    <a:pt x="506359" y="79329"/>
                  </a:cubicBezTo>
                  <a:cubicBezTo>
                    <a:pt x="511409" y="79329"/>
                    <a:pt x="515503" y="83423"/>
                    <a:pt x="515503" y="88473"/>
                  </a:cubicBezTo>
                  <a:lnTo>
                    <a:pt x="515503" y="161625"/>
                  </a:lnTo>
                  <a:cubicBezTo>
                    <a:pt x="515503" y="166675"/>
                    <a:pt x="511409" y="170769"/>
                    <a:pt x="506359" y="170769"/>
                  </a:cubicBezTo>
                  <a:close/>
                  <a:moveTo>
                    <a:pt x="478365" y="170769"/>
                  </a:moveTo>
                  <a:cubicBezTo>
                    <a:pt x="473315" y="170769"/>
                    <a:pt x="469221" y="166675"/>
                    <a:pt x="469221" y="161625"/>
                  </a:cubicBezTo>
                  <a:lnTo>
                    <a:pt x="469221" y="88473"/>
                  </a:lnTo>
                  <a:cubicBezTo>
                    <a:pt x="469221" y="83423"/>
                    <a:pt x="473315" y="79329"/>
                    <a:pt x="478365" y="79329"/>
                  </a:cubicBezTo>
                  <a:cubicBezTo>
                    <a:pt x="483415" y="79329"/>
                    <a:pt x="487509" y="83423"/>
                    <a:pt x="487509" y="88473"/>
                  </a:cubicBezTo>
                  <a:lnTo>
                    <a:pt x="487509" y="161625"/>
                  </a:lnTo>
                  <a:cubicBezTo>
                    <a:pt x="487509" y="166675"/>
                    <a:pt x="483415" y="170769"/>
                    <a:pt x="478365" y="170769"/>
                  </a:cubicBezTo>
                  <a:close/>
                  <a:moveTo>
                    <a:pt x="450371" y="170769"/>
                  </a:moveTo>
                  <a:cubicBezTo>
                    <a:pt x="445321" y="170769"/>
                    <a:pt x="441227" y="166675"/>
                    <a:pt x="441227" y="161625"/>
                  </a:cubicBezTo>
                  <a:lnTo>
                    <a:pt x="441227" y="88473"/>
                  </a:lnTo>
                  <a:cubicBezTo>
                    <a:pt x="441227" y="83423"/>
                    <a:pt x="445321" y="79329"/>
                    <a:pt x="450371" y="79329"/>
                  </a:cubicBezTo>
                  <a:cubicBezTo>
                    <a:pt x="455421" y="79329"/>
                    <a:pt x="459515" y="83423"/>
                    <a:pt x="459515" y="88473"/>
                  </a:cubicBezTo>
                  <a:lnTo>
                    <a:pt x="459515" y="161625"/>
                  </a:lnTo>
                  <a:cubicBezTo>
                    <a:pt x="459515" y="166675"/>
                    <a:pt x="455421" y="170769"/>
                    <a:pt x="450371" y="170769"/>
                  </a:cubicBezTo>
                  <a:close/>
                  <a:moveTo>
                    <a:pt x="422377" y="170769"/>
                  </a:moveTo>
                  <a:cubicBezTo>
                    <a:pt x="417327" y="170769"/>
                    <a:pt x="413233" y="166675"/>
                    <a:pt x="413233" y="161625"/>
                  </a:cubicBezTo>
                  <a:lnTo>
                    <a:pt x="413233" y="88473"/>
                  </a:lnTo>
                  <a:cubicBezTo>
                    <a:pt x="413233" y="83423"/>
                    <a:pt x="417327" y="79329"/>
                    <a:pt x="422377" y="79329"/>
                  </a:cubicBezTo>
                  <a:cubicBezTo>
                    <a:pt x="427427" y="79329"/>
                    <a:pt x="431521" y="83423"/>
                    <a:pt x="431521" y="88473"/>
                  </a:cubicBezTo>
                  <a:lnTo>
                    <a:pt x="431521" y="161625"/>
                  </a:lnTo>
                  <a:cubicBezTo>
                    <a:pt x="431521" y="166675"/>
                    <a:pt x="427427" y="170769"/>
                    <a:pt x="422377" y="170769"/>
                  </a:cubicBezTo>
                  <a:close/>
                  <a:moveTo>
                    <a:pt x="394383" y="170769"/>
                  </a:moveTo>
                  <a:cubicBezTo>
                    <a:pt x="389333" y="170769"/>
                    <a:pt x="385239" y="166675"/>
                    <a:pt x="385239" y="161625"/>
                  </a:cubicBezTo>
                  <a:lnTo>
                    <a:pt x="385239" y="88473"/>
                  </a:lnTo>
                  <a:cubicBezTo>
                    <a:pt x="385239" y="83423"/>
                    <a:pt x="389333" y="79329"/>
                    <a:pt x="394383" y="79329"/>
                  </a:cubicBezTo>
                  <a:cubicBezTo>
                    <a:pt x="399433" y="79329"/>
                    <a:pt x="403527" y="83423"/>
                    <a:pt x="403527" y="88473"/>
                  </a:cubicBezTo>
                  <a:lnTo>
                    <a:pt x="403527" y="161625"/>
                  </a:lnTo>
                  <a:cubicBezTo>
                    <a:pt x="403527" y="166675"/>
                    <a:pt x="399433" y="170769"/>
                    <a:pt x="394383" y="170769"/>
                  </a:cubicBezTo>
                  <a:close/>
                  <a:moveTo>
                    <a:pt x="366389" y="170769"/>
                  </a:moveTo>
                  <a:cubicBezTo>
                    <a:pt x="361339" y="170769"/>
                    <a:pt x="357245" y="166675"/>
                    <a:pt x="357245" y="161625"/>
                  </a:cubicBezTo>
                  <a:lnTo>
                    <a:pt x="357245" y="88473"/>
                  </a:lnTo>
                  <a:cubicBezTo>
                    <a:pt x="357245" y="83423"/>
                    <a:pt x="361339" y="79329"/>
                    <a:pt x="366389" y="79329"/>
                  </a:cubicBezTo>
                  <a:cubicBezTo>
                    <a:pt x="371439" y="79329"/>
                    <a:pt x="375533" y="83423"/>
                    <a:pt x="375533" y="88473"/>
                  </a:cubicBezTo>
                  <a:lnTo>
                    <a:pt x="375533" y="161625"/>
                  </a:lnTo>
                  <a:cubicBezTo>
                    <a:pt x="375533" y="166675"/>
                    <a:pt x="371439" y="170769"/>
                    <a:pt x="366389" y="170769"/>
                  </a:cubicBezTo>
                  <a:close/>
                  <a:moveTo>
                    <a:pt x="338395" y="170769"/>
                  </a:moveTo>
                  <a:cubicBezTo>
                    <a:pt x="333345" y="170769"/>
                    <a:pt x="329251" y="166675"/>
                    <a:pt x="329251" y="161625"/>
                  </a:cubicBezTo>
                  <a:lnTo>
                    <a:pt x="329251" y="88473"/>
                  </a:lnTo>
                  <a:cubicBezTo>
                    <a:pt x="329251" y="83423"/>
                    <a:pt x="333345" y="79329"/>
                    <a:pt x="338395" y="79329"/>
                  </a:cubicBezTo>
                  <a:cubicBezTo>
                    <a:pt x="343445" y="79329"/>
                    <a:pt x="347539" y="83423"/>
                    <a:pt x="347539" y="88473"/>
                  </a:cubicBezTo>
                  <a:lnTo>
                    <a:pt x="347539" y="161625"/>
                  </a:lnTo>
                  <a:cubicBezTo>
                    <a:pt x="347539" y="166675"/>
                    <a:pt x="343445" y="170769"/>
                    <a:pt x="338395" y="170769"/>
                  </a:cubicBezTo>
                  <a:close/>
                  <a:moveTo>
                    <a:pt x="310401" y="170769"/>
                  </a:moveTo>
                  <a:cubicBezTo>
                    <a:pt x="305351" y="170769"/>
                    <a:pt x="301257" y="166675"/>
                    <a:pt x="301257" y="161625"/>
                  </a:cubicBezTo>
                  <a:lnTo>
                    <a:pt x="301257" y="88473"/>
                  </a:lnTo>
                  <a:cubicBezTo>
                    <a:pt x="301257" y="83423"/>
                    <a:pt x="305351" y="79329"/>
                    <a:pt x="310401" y="79329"/>
                  </a:cubicBezTo>
                  <a:cubicBezTo>
                    <a:pt x="315451" y="79329"/>
                    <a:pt x="319545" y="83423"/>
                    <a:pt x="319545" y="88473"/>
                  </a:cubicBezTo>
                  <a:lnTo>
                    <a:pt x="319545" y="161625"/>
                  </a:lnTo>
                  <a:cubicBezTo>
                    <a:pt x="319545" y="166675"/>
                    <a:pt x="315451" y="170769"/>
                    <a:pt x="310401" y="170769"/>
                  </a:cubicBezTo>
                  <a:close/>
                  <a:moveTo>
                    <a:pt x="282407" y="170769"/>
                  </a:moveTo>
                  <a:cubicBezTo>
                    <a:pt x="277357" y="170769"/>
                    <a:pt x="273263" y="166675"/>
                    <a:pt x="273263" y="161625"/>
                  </a:cubicBezTo>
                  <a:lnTo>
                    <a:pt x="273263" y="88473"/>
                  </a:lnTo>
                  <a:cubicBezTo>
                    <a:pt x="273263" y="83423"/>
                    <a:pt x="277357" y="79329"/>
                    <a:pt x="282407" y="79329"/>
                  </a:cubicBezTo>
                  <a:cubicBezTo>
                    <a:pt x="287457" y="79329"/>
                    <a:pt x="291551" y="83423"/>
                    <a:pt x="291551" y="88473"/>
                  </a:cubicBezTo>
                  <a:lnTo>
                    <a:pt x="291551" y="161625"/>
                  </a:lnTo>
                  <a:cubicBezTo>
                    <a:pt x="291551" y="166675"/>
                    <a:pt x="287457" y="170769"/>
                    <a:pt x="282407" y="170769"/>
                  </a:cubicBezTo>
                  <a:close/>
                  <a:moveTo>
                    <a:pt x="0" y="187436"/>
                  </a:moveTo>
                  <a:lnTo>
                    <a:pt x="1402492" y="187436"/>
                  </a:lnTo>
                  <a:lnTo>
                    <a:pt x="1402492" y="56158"/>
                  </a:lnTo>
                  <a:lnTo>
                    <a:pt x="0" y="56158"/>
                  </a:lnTo>
                  <a:close/>
                  <a:moveTo>
                    <a:pt x="448311" y="646221"/>
                  </a:moveTo>
                  <a:cubicBezTo>
                    <a:pt x="435378" y="646221"/>
                    <a:pt x="424893" y="635736"/>
                    <a:pt x="424893" y="622803"/>
                  </a:cubicBezTo>
                  <a:lnTo>
                    <a:pt x="424893" y="400558"/>
                  </a:lnTo>
                  <a:cubicBezTo>
                    <a:pt x="424893" y="387625"/>
                    <a:pt x="435378" y="377140"/>
                    <a:pt x="448311" y="377140"/>
                  </a:cubicBezTo>
                  <a:lnTo>
                    <a:pt x="1211100" y="377140"/>
                  </a:lnTo>
                  <a:cubicBezTo>
                    <a:pt x="1224033" y="377140"/>
                    <a:pt x="1234518" y="387625"/>
                    <a:pt x="1234518" y="400558"/>
                  </a:cubicBezTo>
                  <a:lnTo>
                    <a:pt x="1234518" y="622803"/>
                  </a:lnTo>
                  <a:cubicBezTo>
                    <a:pt x="1234518" y="635736"/>
                    <a:pt x="1224033" y="646221"/>
                    <a:pt x="1211100" y="646221"/>
                  </a:cubicBezTo>
                  <a:close/>
                  <a:moveTo>
                    <a:pt x="1157297" y="896251"/>
                  </a:moveTo>
                  <a:cubicBezTo>
                    <a:pt x="1142981" y="896251"/>
                    <a:pt x="1131375" y="884645"/>
                    <a:pt x="1131375" y="870329"/>
                  </a:cubicBezTo>
                  <a:lnTo>
                    <a:pt x="1131375" y="765012"/>
                  </a:lnTo>
                  <a:cubicBezTo>
                    <a:pt x="1131375" y="750696"/>
                    <a:pt x="1142981" y="739090"/>
                    <a:pt x="1157297" y="739090"/>
                  </a:cubicBezTo>
                  <a:lnTo>
                    <a:pt x="1260983" y="739090"/>
                  </a:lnTo>
                  <a:cubicBezTo>
                    <a:pt x="1275299" y="739090"/>
                    <a:pt x="1286905" y="750696"/>
                    <a:pt x="1286905" y="765012"/>
                  </a:cubicBezTo>
                  <a:lnTo>
                    <a:pt x="1286905" y="870329"/>
                  </a:lnTo>
                  <a:cubicBezTo>
                    <a:pt x="1286905" y="884645"/>
                    <a:pt x="1275299" y="896251"/>
                    <a:pt x="1260983" y="896251"/>
                  </a:cubicBezTo>
                  <a:close/>
                  <a:moveTo>
                    <a:pt x="193380" y="1417901"/>
                  </a:moveTo>
                  <a:lnTo>
                    <a:pt x="236685" y="1417901"/>
                  </a:lnTo>
                  <a:lnTo>
                    <a:pt x="276969" y="1362511"/>
                  </a:lnTo>
                  <a:lnTo>
                    <a:pt x="276969" y="1190793"/>
                  </a:lnTo>
                  <a:lnTo>
                    <a:pt x="319776" y="1190793"/>
                  </a:lnTo>
                  <a:lnTo>
                    <a:pt x="319049" y="1364525"/>
                  </a:lnTo>
                  <a:lnTo>
                    <a:pt x="355305" y="1417901"/>
                  </a:lnTo>
                  <a:lnTo>
                    <a:pt x="398610" y="1417901"/>
                  </a:lnTo>
                  <a:lnTo>
                    <a:pt x="438894" y="1362511"/>
                  </a:lnTo>
                  <a:lnTo>
                    <a:pt x="438894" y="1190793"/>
                  </a:lnTo>
                  <a:lnTo>
                    <a:pt x="486464" y="1190793"/>
                  </a:lnTo>
                  <a:lnTo>
                    <a:pt x="485737" y="1364525"/>
                  </a:lnTo>
                  <a:lnTo>
                    <a:pt x="521993" y="1417901"/>
                  </a:lnTo>
                  <a:lnTo>
                    <a:pt x="565298" y="1417901"/>
                  </a:lnTo>
                  <a:lnTo>
                    <a:pt x="605582" y="1362511"/>
                  </a:lnTo>
                  <a:lnTo>
                    <a:pt x="605582" y="1190793"/>
                  </a:lnTo>
                  <a:lnTo>
                    <a:pt x="658202" y="1190793"/>
                  </a:lnTo>
                  <a:lnTo>
                    <a:pt x="657475" y="1364525"/>
                  </a:lnTo>
                  <a:lnTo>
                    <a:pt x="693731" y="1417901"/>
                  </a:lnTo>
                  <a:lnTo>
                    <a:pt x="737036" y="1417901"/>
                  </a:lnTo>
                  <a:lnTo>
                    <a:pt x="777320" y="1362511"/>
                  </a:lnTo>
                  <a:lnTo>
                    <a:pt x="777320" y="1190793"/>
                  </a:lnTo>
                  <a:lnTo>
                    <a:pt x="811843" y="1190793"/>
                  </a:lnTo>
                  <a:lnTo>
                    <a:pt x="811843" y="1092914"/>
                  </a:lnTo>
                  <a:lnTo>
                    <a:pt x="126043" y="1092914"/>
                  </a:lnTo>
                  <a:lnTo>
                    <a:pt x="126043" y="1190793"/>
                  </a:lnTo>
                  <a:lnTo>
                    <a:pt x="157851" y="1190793"/>
                  </a:lnTo>
                  <a:lnTo>
                    <a:pt x="157124" y="1364525"/>
                  </a:lnTo>
                  <a:close/>
                  <a:moveTo>
                    <a:pt x="715384" y="1461206"/>
                  </a:moveTo>
                  <a:lnTo>
                    <a:pt x="733542" y="1459289"/>
                  </a:lnTo>
                  <a:lnTo>
                    <a:pt x="739046" y="1457208"/>
                  </a:lnTo>
                  <a:lnTo>
                    <a:pt x="741065" y="1454659"/>
                  </a:lnTo>
                  <a:lnTo>
                    <a:pt x="741065" y="1428476"/>
                  </a:lnTo>
                  <a:lnTo>
                    <a:pt x="739046" y="1425927"/>
                  </a:lnTo>
                  <a:lnTo>
                    <a:pt x="733542" y="1423846"/>
                  </a:lnTo>
                  <a:cubicBezTo>
                    <a:pt x="728894" y="1422661"/>
                    <a:pt x="722474" y="1421929"/>
                    <a:pt x="715384" y="1421929"/>
                  </a:cubicBezTo>
                  <a:cubicBezTo>
                    <a:pt x="704748" y="1421929"/>
                    <a:pt x="695620" y="1423577"/>
                    <a:pt x="691721" y="1425927"/>
                  </a:cubicBezTo>
                  <a:cubicBezTo>
                    <a:pt x="690421" y="1426711"/>
                    <a:pt x="689703" y="1427572"/>
                    <a:pt x="689703" y="1428476"/>
                  </a:cubicBezTo>
                  <a:lnTo>
                    <a:pt x="689703" y="1454659"/>
                  </a:lnTo>
                  <a:cubicBezTo>
                    <a:pt x="689703" y="1456467"/>
                    <a:pt x="692578" y="1458104"/>
                    <a:pt x="697225" y="1459289"/>
                  </a:cubicBezTo>
                  <a:cubicBezTo>
                    <a:pt x="701873" y="1460473"/>
                    <a:pt x="708293" y="1461206"/>
                    <a:pt x="715384" y="1461206"/>
                  </a:cubicBezTo>
                  <a:close/>
                  <a:moveTo>
                    <a:pt x="543646" y="1461206"/>
                  </a:moveTo>
                  <a:lnTo>
                    <a:pt x="561804" y="1459289"/>
                  </a:lnTo>
                  <a:lnTo>
                    <a:pt x="567308" y="1457208"/>
                  </a:lnTo>
                  <a:lnTo>
                    <a:pt x="569327" y="1454659"/>
                  </a:lnTo>
                  <a:lnTo>
                    <a:pt x="569327" y="1428476"/>
                  </a:lnTo>
                  <a:lnTo>
                    <a:pt x="567308" y="1425927"/>
                  </a:lnTo>
                  <a:lnTo>
                    <a:pt x="561804" y="1423846"/>
                  </a:lnTo>
                  <a:cubicBezTo>
                    <a:pt x="557156" y="1422661"/>
                    <a:pt x="550736" y="1421929"/>
                    <a:pt x="543646" y="1421929"/>
                  </a:cubicBezTo>
                  <a:cubicBezTo>
                    <a:pt x="533010" y="1421929"/>
                    <a:pt x="523882" y="1423577"/>
                    <a:pt x="519983" y="1425927"/>
                  </a:cubicBezTo>
                  <a:cubicBezTo>
                    <a:pt x="518683" y="1426711"/>
                    <a:pt x="517965" y="1427572"/>
                    <a:pt x="517965" y="1428476"/>
                  </a:cubicBezTo>
                  <a:lnTo>
                    <a:pt x="517965" y="1454659"/>
                  </a:lnTo>
                  <a:cubicBezTo>
                    <a:pt x="517965" y="1456467"/>
                    <a:pt x="520840" y="1458104"/>
                    <a:pt x="525487" y="1459289"/>
                  </a:cubicBezTo>
                  <a:cubicBezTo>
                    <a:pt x="530135" y="1460473"/>
                    <a:pt x="536555" y="1461206"/>
                    <a:pt x="543646" y="1461206"/>
                  </a:cubicBezTo>
                  <a:close/>
                  <a:moveTo>
                    <a:pt x="376958" y="1461206"/>
                  </a:moveTo>
                  <a:lnTo>
                    <a:pt x="395116" y="1459289"/>
                  </a:lnTo>
                  <a:lnTo>
                    <a:pt x="400620" y="1457208"/>
                  </a:lnTo>
                  <a:lnTo>
                    <a:pt x="402639" y="1454659"/>
                  </a:lnTo>
                  <a:lnTo>
                    <a:pt x="402639" y="1428476"/>
                  </a:lnTo>
                  <a:lnTo>
                    <a:pt x="400620" y="1425927"/>
                  </a:lnTo>
                  <a:lnTo>
                    <a:pt x="395116" y="1423846"/>
                  </a:lnTo>
                  <a:cubicBezTo>
                    <a:pt x="390468" y="1422661"/>
                    <a:pt x="384048" y="1421929"/>
                    <a:pt x="376958" y="1421929"/>
                  </a:cubicBezTo>
                  <a:cubicBezTo>
                    <a:pt x="366322" y="1421929"/>
                    <a:pt x="357194" y="1423577"/>
                    <a:pt x="353295" y="1425927"/>
                  </a:cubicBezTo>
                  <a:cubicBezTo>
                    <a:pt x="351995" y="1426711"/>
                    <a:pt x="351277" y="1427572"/>
                    <a:pt x="351277" y="1428476"/>
                  </a:cubicBezTo>
                  <a:lnTo>
                    <a:pt x="351277" y="1454659"/>
                  </a:lnTo>
                  <a:cubicBezTo>
                    <a:pt x="351277" y="1456467"/>
                    <a:pt x="354152" y="1458104"/>
                    <a:pt x="358799" y="1459289"/>
                  </a:cubicBezTo>
                  <a:cubicBezTo>
                    <a:pt x="363447" y="1460473"/>
                    <a:pt x="369867" y="1461206"/>
                    <a:pt x="376958" y="1461206"/>
                  </a:cubicBezTo>
                  <a:close/>
                  <a:moveTo>
                    <a:pt x="215033" y="1461206"/>
                  </a:moveTo>
                  <a:lnTo>
                    <a:pt x="233191" y="1459289"/>
                  </a:lnTo>
                  <a:lnTo>
                    <a:pt x="238695" y="1457208"/>
                  </a:lnTo>
                  <a:lnTo>
                    <a:pt x="240714" y="1454659"/>
                  </a:lnTo>
                  <a:lnTo>
                    <a:pt x="240714" y="1428476"/>
                  </a:lnTo>
                  <a:lnTo>
                    <a:pt x="238695" y="1425927"/>
                  </a:lnTo>
                  <a:lnTo>
                    <a:pt x="233191" y="1423846"/>
                  </a:lnTo>
                  <a:cubicBezTo>
                    <a:pt x="228543" y="1422661"/>
                    <a:pt x="222123" y="1421929"/>
                    <a:pt x="215033" y="1421929"/>
                  </a:cubicBezTo>
                  <a:cubicBezTo>
                    <a:pt x="204397" y="1421929"/>
                    <a:pt x="195269" y="1423577"/>
                    <a:pt x="191370" y="1425927"/>
                  </a:cubicBezTo>
                  <a:cubicBezTo>
                    <a:pt x="190070" y="1426711"/>
                    <a:pt x="189352" y="1427572"/>
                    <a:pt x="189352" y="1428476"/>
                  </a:cubicBezTo>
                  <a:lnTo>
                    <a:pt x="189352" y="1454659"/>
                  </a:lnTo>
                  <a:cubicBezTo>
                    <a:pt x="189352" y="1456467"/>
                    <a:pt x="192227" y="1458104"/>
                    <a:pt x="196874" y="1459289"/>
                  </a:cubicBezTo>
                  <a:cubicBezTo>
                    <a:pt x="201522" y="1460473"/>
                    <a:pt x="207942" y="1461206"/>
                    <a:pt x="215033" y="1461206"/>
                  </a:cubicBezTo>
                  <a:close/>
                  <a:moveTo>
                    <a:pt x="486552" y="1531448"/>
                  </a:moveTo>
                  <a:cubicBezTo>
                    <a:pt x="486158" y="1531123"/>
                    <a:pt x="486146" y="1530770"/>
                    <a:pt x="486146" y="1530415"/>
                  </a:cubicBezTo>
                  <a:lnTo>
                    <a:pt x="486560" y="1529359"/>
                  </a:lnTo>
                  <a:close/>
                  <a:moveTo>
                    <a:pt x="319858" y="1532686"/>
                  </a:moveTo>
                  <a:cubicBezTo>
                    <a:pt x="319027" y="1532018"/>
                    <a:pt x="318967" y="1531224"/>
                    <a:pt x="318967" y="1530415"/>
                  </a:cubicBezTo>
                  <a:lnTo>
                    <a:pt x="319878" y="1528094"/>
                  </a:lnTo>
                  <a:close/>
                  <a:moveTo>
                    <a:pt x="157929" y="1533624"/>
                  </a:moveTo>
                  <a:cubicBezTo>
                    <a:pt x="156796" y="1532725"/>
                    <a:pt x="156670" y="1531585"/>
                    <a:pt x="156670" y="1530415"/>
                  </a:cubicBezTo>
                  <a:lnTo>
                    <a:pt x="157957" y="1527136"/>
                  </a:lnTo>
                  <a:close/>
                  <a:moveTo>
                    <a:pt x="658276" y="1534776"/>
                  </a:moveTo>
                  <a:cubicBezTo>
                    <a:pt x="656808" y="1533616"/>
                    <a:pt x="656564" y="1532045"/>
                    <a:pt x="656564" y="1530415"/>
                  </a:cubicBezTo>
                  <a:lnTo>
                    <a:pt x="658313" y="1525960"/>
                  </a:lnTo>
                  <a:close/>
                  <a:moveTo>
                    <a:pt x="1191766" y="1623750"/>
                  </a:moveTo>
                  <a:lnTo>
                    <a:pt x="1199790" y="1623750"/>
                  </a:lnTo>
                  <a:lnTo>
                    <a:pt x="1199790" y="1566817"/>
                  </a:lnTo>
                  <a:lnTo>
                    <a:pt x="1191766" y="1566817"/>
                  </a:lnTo>
                  <a:close/>
                  <a:moveTo>
                    <a:pt x="1197062" y="1639589"/>
                  </a:moveTo>
                  <a:cubicBezTo>
                    <a:pt x="1172200" y="1639589"/>
                    <a:pt x="1152046" y="1619435"/>
                    <a:pt x="1152046" y="1594573"/>
                  </a:cubicBezTo>
                  <a:cubicBezTo>
                    <a:pt x="1152046" y="1569711"/>
                    <a:pt x="1172200" y="1549557"/>
                    <a:pt x="1197062" y="1549557"/>
                  </a:cubicBezTo>
                  <a:cubicBezTo>
                    <a:pt x="1221924" y="1549557"/>
                    <a:pt x="1242079" y="1569711"/>
                    <a:pt x="1242079" y="1594573"/>
                  </a:cubicBezTo>
                  <a:cubicBezTo>
                    <a:pt x="1242079" y="1619435"/>
                    <a:pt x="1221924" y="1639589"/>
                    <a:pt x="1197062" y="1639589"/>
                  </a:cubicBezTo>
                  <a:close/>
                  <a:moveTo>
                    <a:pt x="193380" y="1779536"/>
                  </a:moveTo>
                  <a:lnTo>
                    <a:pt x="236685" y="1779536"/>
                  </a:lnTo>
                  <a:lnTo>
                    <a:pt x="276969" y="1724146"/>
                  </a:lnTo>
                  <a:lnTo>
                    <a:pt x="276969" y="1571626"/>
                  </a:lnTo>
                  <a:lnTo>
                    <a:pt x="319696" y="1571626"/>
                  </a:lnTo>
                  <a:lnTo>
                    <a:pt x="319049" y="1726160"/>
                  </a:lnTo>
                  <a:lnTo>
                    <a:pt x="355305" y="1779536"/>
                  </a:lnTo>
                  <a:lnTo>
                    <a:pt x="398610" y="1779536"/>
                  </a:lnTo>
                  <a:lnTo>
                    <a:pt x="438894" y="1724146"/>
                  </a:lnTo>
                  <a:lnTo>
                    <a:pt x="438894" y="1571626"/>
                  </a:lnTo>
                  <a:lnTo>
                    <a:pt x="486384" y="1571626"/>
                  </a:lnTo>
                  <a:lnTo>
                    <a:pt x="485737" y="1726160"/>
                  </a:lnTo>
                  <a:lnTo>
                    <a:pt x="521993" y="1779536"/>
                  </a:lnTo>
                  <a:lnTo>
                    <a:pt x="565298" y="1779536"/>
                  </a:lnTo>
                  <a:lnTo>
                    <a:pt x="605582" y="1724146"/>
                  </a:lnTo>
                  <a:lnTo>
                    <a:pt x="605582" y="1571626"/>
                  </a:lnTo>
                  <a:lnTo>
                    <a:pt x="658122" y="1571626"/>
                  </a:lnTo>
                  <a:lnTo>
                    <a:pt x="657475" y="1726160"/>
                  </a:lnTo>
                  <a:lnTo>
                    <a:pt x="693731" y="1779536"/>
                  </a:lnTo>
                  <a:lnTo>
                    <a:pt x="737036" y="1779536"/>
                  </a:lnTo>
                  <a:lnTo>
                    <a:pt x="777320" y="1724146"/>
                  </a:lnTo>
                  <a:lnTo>
                    <a:pt x="777320" y="1571626"/>
                  </a:lnTo>
                  <a:lnTo>
                    <a:pt x="807081" y="1571626"/>
                  </a:lnTo>
                  <a:lnTo>
                    <a:pt x="807081" y="1473747"/>
                  </a:lnTo>
                  <a:lnTo>
                    <a:pt x="121281" y="1473747"/>
                  </a:lnTo>
                  <a:lnTo>
                    <a:pt x="121281" y="1571626"/>
                  </a:lnTo>
                  <a:lnTo>
                    <a:pt x="157771" y="1571626"/>
                  </a:lnTo>
                  <a:lnTo>
                    <a:pt x="157124" y="1726160"/>
                  </a:lnTo>
                  <a:close/>
                  <a:moveTo>
                    <a:pt x="715384" y="1822841"/>
                  </a:moveTo>
                  <a:lnTo>
                    <a:pt x="733542" y="1820924"/>
                  </a:lnTo>
                  <a:lnTo>
                    <a:pt x="739046" y="1818843"/>
                  </a:lnTo>
                  <a:lnTo>
                    <a:pt x="741065" y="1816294"/>
                  </a:lnTo>
                  <a:lnTo>
                    <a:pt x="741065" y="1790112"/>
                  </a:lnTo>
                  <a:lnTo>
                    <a:pt x="739046" y="1787563"/>
                  </a:lnTo>
                  <a:lnTo>
                    <a:pt x="733542" y="1785481"/>
                  </a:lnTo>
                  <a:cubicBezTo>
                    <a:pt x="728894" y="1784297"/>
                    <a:pt x="722474" y="1783564"/>
                    <a:pt x="715384" y="1783564"/>
                  </a:cubicBezTo>
                  <a:cubicBezTo>
                    <a:pt x="704748" y="1783564"/>
                    <a:pt x="695620" y="1785212"/>
                    <a:pt x="691721" y="1787563"/>
                  </a:cubicBezTo>
                  <a:cubicBezTo>
                    <a:pt x="690421" y="1788346"/>
                    <a:pt x="689703" y="1789207"/>
                    <a:pt x="689703" y="1790112"/>
                  </a:cubicBezTo>
                  <a:lnTo>
                    <a:pt x="689703" y="1816294"/>
                  </a:lnTo>
                  <a:cubicBezTo>
                    <a:pt x="689703" y="1818102"/>
                    <a:pt x="692578" y="1819739"/>
                    <a:pt x="697225" y="1820924"/>
                  </a:cubicBezTo>
                  <a:cubicBezTo>
                    <a:pt x="701873" y="1822109"/>
                    <a:pt x="708293" y="1822841"/>
                    <a:pt x="715384" y="1822841"/>
                  </a:cubicBezTo>
                  <a:close/>
                  <a:moveTo>
                    <a:pt x="543646" y="1822841"/>
                  </a:moveTo>
                  <a:lnTo>
                    <a:pt x="561804" y="1820924"/>
                  </a:lnTo>
                  <a:lnTo>
                    <a:pt x="567308" y="1818843"/>
                  </a:lnTo>
                  <a:lnTo>
                    <a:pt x="569327" y="1816294"/>
                  </a:lnTo>
                  <a:lnTo>
                    <a:pt x="569327" y="1790112"/>
                  </a:lnTo>
                  <a:lnTo>
                    <a:pt x="567308" y="1787563"/>
                  </a:lnTo>
                  <a:lnTo>
                    <a:pt x="561804" y="1785481"/>
                  </a:lnTo>
                  <a:cubicBezTo>
                    <a:pt x="557156" y="1784297"/>
                    <a:pt x="550736" y="1783564"/>
                    <a:pt x="543646" y="1783564"/>
                  </a:cubicBezTo>
                  <a:cubicBezTo>
                    <a:pt x="533010" y="1783564"/>
                    <a:pt x="523882" y="1785212"/>
                    <a:pt x="519983" y="1787563"/>
                  </a:cubicBezTo>
                  <a:cubicBezTo>
                    <a:pt x="518683" y="1788346"/>
                    <a:pt x="517965" y="1789207"/>
                    <a:pt x="517965" y="1790112"/>
                  </a:cubicBezTo>
                  <a:lnTo>
                    <a:pt x="517965" y="1816294"/>
                  </a:lnTo>
                  <a:cubicBezTo>
                    <a:pt x="517965" y="1818102"/>
                    <a:pt x="520840" y="1819739"/>
                    <a:pt x="525487" y="1820924"/>
                  </a:cubicBezTo>
                  <a:cubicBezTo>
                    <a:pt x="530135" y="1822109"/>
                    <a:pt x="536555" y="1822841"/>
                    <a:pt x="543646" y="1822841"/>
                  </a:cubicBezTo>
                  <a:close/>
                  <a:moveTo>
                    <a:pt x="376958" y="1822841"/>
                  </a:moveTo>
                  <a:lnTo>
                    <a:pt x="395116" y="1820924"/>
                  </a:lnTo>
                  <a:lnTo>
                    <a:pt x="400620" y="1818843"/>
                  </a:lnTo>
                  <a:lnTo>
                    <a:pt x="402639" y="1816294"/>
                  </a:lnTo>
                  <a:lnTo>
                    <a:pt x="402639" y="1790112"/>
                  </a:lnTo>
                  <a:lnTo>
                    <a:pt x="400620" y="1787563"/>
                  </a:lnTo>
                  <a:lnTo>
                    <a:pt x="395116" y="1785481"/>
                  </a:lnTo>
                  <a:cubicBezTo>
                    <a:pt x="390468" y="1784297"/>
                    <a:pt x="384048" y="1783564"/>
                    <a:pt x="376958" y="1783564"/>
                  </a:cubicBezTo>
                  <a:cubicBezTo>
                    <a:pt x="366322" y="1783564"/>
                    <a:pt x="357194" y="1785212"/>
                    <a:pt x="353295" y="1787563"/>
                  </a:cubicBezTo>
                  <a:cubicBezTo>
                    <a:pt x="351995" y="1788346"/>
                    <a:pt x="351277" y="1789207"/>
                    <a:pt x="351277" y="1790112"/>
                  </a:cubicBezTo>
                  <a:lnTo>
                    <a:pt x="351277" y="1816294"/>
                  </a:lnTo>
                  <a:cubicBezTo>
                    <a:pt x="351277" y="1818102"/>
                    <a:pt x="354152" y="1819739"/>
                    <a:pt x="358799" y="1820924"/>
                  </a:cubicBezTo>
                  <a:cubicBezTo>
                    <a:pt x="363447" y="1822109"/>
                    <a:pt x="369867" y="1822841"/>
                    <a:pt x="376958" y="1822841"/>
                  </a:cubicBezTo>
                  <a:close/>
                  <a:moveTo>
                    <a:pt x="215033" y="1822841"/>
                  </a:moveTo>
                  <a:lnTo>
                    <a:pt x="233191" y="1820924"/>
                  </a:lnTo>
                  <a:lnTo>
                    <a:pt x="238695" y="1818843"/>
                  </a:lnTo>
                  <a:lnTo>
                    <a:pt x="240714" y="1816294"/>
                  </a:lnTo>
                  <a:lnTo>
                    <a:pt x="240714" y="1790112"/>
                  </a:lnTo>
                  <a:lnTo>
                    <a:pt x="238695" y="1787563"/>
                  </a:lnTo>
                  <a:lnTo>
                    <a:pt x="233191" y="1785481"/>
                  </a:lnTo>
                  <a:cubicBezTo>
                    <a:pt x="228543" y="1784297"/>
                    <a:pt x="222123" y="1783564"/>
                    <a:pt x="215033" y="1783564"/>
                  </a:cubicBezTo>
                  <a:cubicBezTo>
                    <a:pt x="204397" y="1783564"/>
                    <a:pt x="195269" y="1785212"/>
                    <a:pt x="191370" y="1787563"/>
                  </a:cubicBezTo>
                  <a:cubicBezTo>
                    <a:pt x="190070" y="1788346"/>
                    <a:pt x="189352" y="1789207"/>
                    <a:pt x="189352" y="1790112"/>
                  </a:cubicBezTo>
                  <a:lnTo>
                    <a:pt x="189352" y="1816294"/>
                  </a:lnTo>
                  <a:cubicBezTo>
                    <a:pt x="189352" y="1818102"/>
                    <a:pt x="192227" y="1819739"/>
                    <a:pt x="196874" y="1820924"/>
                  </a:cubicBezTo>
                  <a:cubicBezTo>
                    <a:pt x="201522" y="1822109"/>
                    <a:pt x="207942" y="1822841"/>
                    <a:pt x="215033" y="1822841"/>
                  </a:cubicBezTo>
                  <a:close/>
                  <a:moveTo>
                    <a:pt x="986109" y="1830956"/>
                  </a:moveTo>
                  <a:lnTo>
                    <a:pt x="986109" y="1782631"/>
                  </a:lnTo>
                  <a:lnTo>
                    <a:pt x="1102789" y="1782631"/>
                  </a:lnTo>
                  <a:lnTo>
                    <a:pt x="1102789" y="1830956"/>
                  </a:lnTo>
                  <a:close/>
                  <a:moveTo>
                    <a:pt x="486503" y="1896847"/>
                  </a:moveTo>
                  <a:cubicBezTo>
                    <a:pt x="486155" y="1896558"/>
                    <a:pt x="486146" y="1896249"/>
                    <a:pt x="486146" y="1895937"/>
                  </a:cubicBezTo>
                  <a:lnTo>
                    <a:pt x="486511" y="1895007"/>
                  </a:lnTo>
                  <a:close/>
                  <a:moveTo>
                    <a:pt x="319810" y="1898084"/>
                  </a:moveTo>
                  <a:cubicBezTo>
                    <a:pt x="319020" y="1897449"/>
                    <a:pt x="318967" y="1896699"/>
                    <a:pt x="318967" y="1895937"/>
                  </a:cubicBezTo>
                  <a:lnTo>
                    <a:pt x="319828" y="1893743"/>
                  </a:lnTo>
                  <a:close/>
                  <a:moveTo>
                    <a:pt x="157881" y="1899022"/>
                  </a:moveTo>
                  <a:cubicBezTo>
                    <a:pt x="156786" y="1898152"/>
                    <a:pt x="156670" y="1897059"/>
                    <a:pt x="156670" y="1895937"/>
                  </a:cubicBezTo>
                  <a:lnTo>
                    <a:pt x="157907" y="1892784"/>
                  </a:lnTo>
                  <a:close/>
                  <a:moveTo>
                    <a:pt x="658227" y="1900174"/>
                  </a:moveTo>
                  <a:cubicBezTo>
                    <a:pt x="656794" y="1899041"/>
                    <a:pt x="656564" y="1897517"/>
                    <a:pt x="656564" y="1895937"/>
                  </a:cubicBezTo>
                  <a:lnTo>
                    <a:pt x="658263" y="1891608"/>
                  </a:lnTo>
                  <a:close/>
                  <a:moveTo>
                    <a:pt x="967231" y="1907087"/>
                  </a:moveTo>
                  <a:lnTo>
                    <a:pt x="1121668" y="1907087"/>
                  </a:lnTo>
                  <a:cubicBezTo>
                    <a:pt x="1127283" y="1907087"/>
                    <a:pt x="1131834" y="1902535"/>
                    <a:pt x="1131834" y="1896920"/>
                  </a:cubicBezTo>
                  <a:lnTo>
                    <a:pt x="1131834" y="1764992"/>
                  </a:lnTo>
                  <a:cubicBezTo>
                    <a:pt x="1131834" y="1759378"/>
                    <a:pt x="1127283" y="1754826"/>
                    <a:pt x="1121668" y="1754826"/>
                  </a:cubicBezTo>
                  <a:lnTo>
                    <a:pt x="967231" y="1754826"/>
                  </a:lnTo>
                  <a:cubicBezTo>
                    <a:pt x="961616" y="1754826"/>
                    <a:pt x="957065" y="1759378"/>
                    <a:pt x="957065" y="1764992"/>
                  </a:cubicBezTo>
                  <a:lnTo>
                    <a:pt x="957065" y="1896920"/>
                  </a:lnTo>
                  <a:cubicBezTo>
                    <a:pt x="957065" y="1902535"/>
                    <a:pt x="961616" y="1907087"/>
                    <a:pt x="967231" y="1907087"/>
                  </a:cubicBezTo>
                  <a:close/>
                  <a:moveTo>
                    <a:pt x="970657" y="1920328"/>
                  </a:moveTo>
                  <a:cubicBezTo>
                    <a:pt x="954570" y="1920328"/>
                    <a:pt x="941528" y="1907287"/>
                    <a:pt x="941528" y="1891200"/>
                  </a:cubicBezTo>
                  <a:lnTo>
                    <a:pt x="941528" y="1774688"/>
                  </a:lnTo>
                  <a:cubicBezTo>
                    <a:pt x="941528" y="1758600"/>
                    <a:pt x="954570" y="1745559"/>
                    <a:pt x="970657" y="1745559"/>
                  </a:cubicBezTo>
                  <a:lnTo>
                    <a:pt x="1114973" y="1745559"/>
                  </a:lnTo>
                  <a:cubicBezTo>
                    <a:pt x="1131061" y="1745559"/>
                    <a:pt x="1144102" y="1758600"/>
                    <a:pt x="1144102" y="1774688"/>
                  </a:cubicBezTo>
                  <a:lnTo>
                    <a:pt x="1144102" y="1891200"/>
                  </a:lnTo>
                  <a:cubicBezTo>
                    <a:pt x="1144102" y="1907287"/>
                    <a:pt x="1131061" y="1920328"/>
                    <a:pt x="1114973" y="1920328"/>
                  </a:cubicBezTo>
                  <a:close/>
                  <a:moveTo>
                    <a:pt x="1109480" y="1998069"/>
                  </a:moveTo>
                  <a:cubicBezTo>
                    <a:pt x="1115019" y="1998069"/>
                    <a:pt x="1119510" y="1993578"/>
                    <a:pt x="1119510" y="1988039"/>
                  </a:cubicBezTo>
                  <a:cubicBezTo>
                    <a:pt x="1119510" y="1982500"/>
                    <a:pt x="1115019" y="1978010"/>
                    <a:pt x="1109480" y="1978010"/>
                  </a:cubicBezTo>
                  <a:cubicBezTo>
                    <a:pt x="1103941" y="1978010"/>
                    <a:pt x="1099451" y="1982500"/>
                    <a:pt x="1099451" y="1988039"/>
                  </a:cubicBezTo>
                  <a:cubicBezTo>
                    <a:pt x="1099451" y="1993578"/>
                    <a:pt x="1103941" y="1998069"/>
                    <a:pt x="1109480" y="1998069"/>
                  </a:cubicBezTo>
                  <a:close/>
                  <a:moveTo>
                    <a:pt x="1064099" y="1998069"/>
                  </a:moveTo>
                  <a:cubicBezTo>
                    <a:pt x="1069638" y="1998069"/>
                    <a:pt x="1074128" y="1993578"/>
                    <a:pt x="1074128" y="1988039"/>
                  </a:cubicBezTo>
                  <a:cubicBezTo>
                    <a:pt x="1074128" y="1982500"/>
                    <a:pt x="1069638" y="1978010"/>
                    <a:pt x="1064099" y="1978010"/>
                  </a:cubicBezTo>
                  <a:cubicBezTo>
                    <a:pt x="1058560" y="1978010"/>
                    <a:pt x="1054069" y="1982500"/>
                    <a:pt x="1054069" y="1988039"/>
                  </a:cubicBezTo>
                  <a:cubicBezTo>
                    <a:pt x="1054069" y="1993578"/>
                    <a:pt x="1058560" y="1998069"/>
                    <a:pt x="1064099" y="1998069"/>
                  </a:cubicBezTo>
                  <a:close/>
                  <a:moveTo>
                    <a:pt x="1015110" y="1998069"/>
                  </a:moveTo>
                  <a:cubicBezTo>
                    <a:pt x="1020649" y="1998069"/>
                    <a:pt x="1025139" y="1993578"/>
                    <a:pt x="1025139" y="1988039"/>
                  </a:cubicBezTo>
                  <a:cubicBezTo>
                    <a:pt x="1025139" y="1982500"/>
                    <a:pt x="1020649" y="1978010"/>
                    <a:pt x="1015110" y="1978010"/>
                  </a:cubicBezTo>
                  <a:cubicBezTo>
                    <a:pt x="1009571" y="1978010"/>
                    <a:pt x="1005081" y="1982500"/>
                    <a:pt x="1005081" y="1988039"/>
                  </a:cubicBezTo>
                  <a:cubicBezTo>
                    <a:pt x="1005081" y="1993578"/>
                    <a:pt x="1009571" y="1998069"/>
                    <a:pt x="1015110" y="1998069"/>
                  </a:cubicBezTo>
                  <a:close/>
                  <a:moveTo>
                    <a:pt x="972742" y="1998069"/>
                  </a:moveTo>
                  <a:cubicBezTo>
                    <a:pt x="978281" y="1998069"/>
                    <a:pt x="982771" y="1993578"/>
                    <a:pt x="982771" y="1988039"/>
                  </a:cubicBezTo>
                  <a:cubicBezTo>
                    <a:pt x="982771" y="1982500"/>
                    <a:pt x="978281" y="1978010"/>
                    <a:pt x="972742" y="1978010"/>
                  </a:cubicBezTo>
                  <a:cubicBezTo>
                    <a:pt x="967203" y="1978010"/>
                    <a:pt x="962712" y="1982500"/>
                    <a:pt x="962712" y="1988039"/>
                  </a:cubicBezTo>
                  <a:cubicBezTo>
                    <a:pt x="962712" y="1993578"/>
                    <a:pt x="967203" y="1998069"/>
                    <a:pt x="972742" y="1998069"/>
                  </a:cubicBezTo>
                  <a:close/>
                  <a:moveTo>
                    <a:pt x="954327" y="2039489"/>
                  </a:moveTo>
                  <a:cubicBezTo>
                    <a:pt x="947259" y="2039489"/>
                    <a:pt x="941528" y="2033759"/>
                    <a:pt x="941528" y="2026690"/>
                  </a:cubicBezTo>
                  <a:lnTo>
                    <a:pt x="941528" y="1975495"/>
                  </a:lnTo>
                  <a:cubicBezTo>
                    <a:pt x="941528" y="1968426"/>
                    <a:pt x="947259" y="1962696"/>
                    <a:pt x="954327" y="1962696"/>
                  </a:cubicBezTo>
                  <a:lnTo>
                    <a:pt x="1131303" y="1962696"/>
                  </a:lnTo>
                  <a:cubicBezTo>
                    <a:pt x="1138372" y="1962696"/>
                    <a:pt x="1144102" y="1968426"/>
                    <a:pt x="1144102" y="1975495"/>
                  </a:cubicBezTo>
                  <a:lnTo>
                    <a:pt x="1144102" y="2026690"/>
                  </a:lnTo>
                  <a:cubicBezTo>
                    <a:pt x="1144102" y="2033759"/>
                    <a:pt x="1138372" y="2039489"/>
                    <a:pt x="1131303" y="2039489"/>
                  </a:cubicBezTo>
                  <a:close/>
                  <a:moveTo>
                    <a:pt x="921012" y="2072589"/>
                  </a:moveTo>
                  <a:lnTo>
                    <a:pt x="1276369" y="2072589"/>
                  </a:lnTo>
                  <a:cubicBezTo>
                    <a:pt x="1285949" y="2072589"/>
                    <a:pt x="1293715" y="2064823"/>
                    <a:pt x="1293715" y="2055243"/>
                  </a:cubicBezTo>
                  <a:lnTo>
                    <a:pt x="1293715" y="1533850"/>
                  </a:lnTo>
                  <a:cubicBezTo>
                    <a:pt x="1293715" y="1524271"/>
                    <a:pt x="1285949" y="1516505"/>
                    <a:pt x="1276369" y="1516505"/>
                  </a:cubicBezTo>
                  <a:lnTo>
                    <a:pt x="921012" y="1516505"/>
                  </a:lnTo>
                  <a:cubicBezTo>
                    <a:pt x="911432" y="1516505"/>
                    <a:pt x="903666" y="1524271"/>
                    <a:pt x="903666" y="1533850"/>
                  </a:cubicBezTo>
                  <a:lnTo>
                    <a:pt x="903666" y="2055243"/>
                  </a:lnTo>
                  <a:cubicBezTo>
                    <a:pt x="903666" y="2064823"/>
                    <a:pt x="911432" y="2072589"/>
                    <a:pt x="921012" y="2072589"/>
                  </a:cubicBezTo>
                  <a:close/>
                  <a:moveTo>
                    <a:pt x="902336" y="2084495"/>
                  </a:moveTo>
                  <a:cubicBezTo>
                    <a:pt x="893786" y="2084495"/>
                    <a:pt x="886855" y="2077564"/>
                    <a:pt x="886855" y="2069014"/>
                  </a:cubicBezTo>
                  <a:lnTo>
                    <a:pt x="886855" y="1516570"/>
                  </a:lnTo>
                  <a:cubicBezTo>
                    <a:pt x="886855" y="1508020"/>
                    <a:pt x="893786" y="1501089"/>
                    <a:pt x="902336" y="1501089"/>
                  </a:cubicBezTo>
                  <a:lnTo>
                    <a:pt x="1292855" y="1501089"/>
                  </a:lnTo>
                  <a:cubicBezTo>
                    <a:pt x="1301405" y="1501089"/>
                    <a:pt x="1308336" y="1508020"/>
                    <a:pt x="1308336" y="1516570"/>
                  </a:cubicBezTo>
                  <a:lnTo>
                    <a:pt x="1308336" y="2069014"/>
                  </a:lnTo>
                  <a:cubicBezTo>
                    <a:pt x="1308336" y="2077564"/>
                    <a:pt x="1301405" y="2084495"/>
                    <a:pt x="1292855" y="2084495"/>
                  </a:cubicBezTo>
                  <a:close/>
                  <a:moveTo>
                    <a:pt x="193380" y="2133342"/>
                  </a:moveTo>
                  <a:lnTo>
                    <a:pt x="236685" y="2133342"/>
                  </a:lnTo>
                  <a:lnTo>
                    <a:pt x="276969" y="2077952"/>
                  </a:lnTo>
                  <a:lnTo>
                    <a:pt x="276969" y="1937148"/>
                  </a:lnTo>
                  <a:lnTo>
                    <a:pt x="319647" y="1937148"/>
                  </a:lnTo>
                  <a:lnTo>
                    <a:pt x="319049" y="2079966"/>
                  </a:lnTo>
                  <a:lnTo>
                    <a:pt x="355305" y="2133342"/>
                  </a:lnTo>
                  <a:lnTo>
                    <a:pt x="398610" y="2133342"/>
                  </a:lnTo>
                  <a:lnTo>
                    <a:pt x="438894" y="2077952"/>
                  </a:lnTo>
                  <a:lnTo>
                    <a:pt x="438894" y="1937148"/>
                  </a:lnTo>
                  <a:lnTo>
                    <a:pt x="486335" y="1937148"/>
                  </a:lnTo>
                  <a:lnTo>
                    <a:pt x="485737" y="2079966"/>
                  </a:lnTo>
                  <a:lnTo>
                    <a:pt x="521993" y="2133342"/>
                  </a:lnTo>
                  <a:lnTo>
                    <a:pt x="565298" y="2133342"/>
                  </a:lnTo>
                  <a:lnTo>
                    <a:pt x="605582" y="2077952"/>
                  </a:lnTo>
                  <a:lnTo>
                    <a:pt x="605582" y="1937148"/>
                  </a:lnTo>
                  <a:lnTo>
                    <a:pt x="658072" y="1937148"/>
                  </a:lnTo>
                  <a:lnTo>
                    <a:pt x="657475" y="2079966"/>
                  </a:lnTo>
                  <a:lnTo>
                    <a:pt x="693731" y="2133342"/>
                  </a:lnTo>
                  <a:lnTo>
                    <a:pt x="737036" y="2133342"/>
                  </a:lnTo>
                  <a:lnTo>
                    <a:pt x="777320" y="2077952"/>
                  </a:lnTo>
                  <a:lnTo>
                    <a:pt x="777320" y="1937148"/>
                  </a:lnTo>
                  <a:lnTo>
                    <a:pt x="807081" y="1937148"/>
                  </a:lnTo>
                  <a:lnTo>
                    <a:pt x="807081" y="1839269"/>
                  </a:lnTo>
                  <a:lnTo>
                    <a:pt x="777320" y="1839269"/>
                  </a:lnTo>
                  <a:lnTo>
                    <a:pt x="658482" y="1839269"/>
                  </a:lnTo>
                  <a:lnTo>
                    <a:pt x="605582" y="1839269"/>
                  </a:lnTo>
                  <a:lnTo>
                    <a:pt x="486744" y="1839269"/>
                  </a:lnTo>
                  <a:lnTo>
                    <a:pt x="438894" y="1839269"/>
                  </a:lnTo>
                  <a:lnTo>
                    <a:pt x="320056" y="1839269"/>
                  </a:lnTo>
                  <a:lnTo>
                    <a:pt x="276969" y="1839269"/>
                  </a:lnTo>
                  <a:lnTo>
                    <a:pt x="158131" y="1839269"/>
                  </a:lnTo>
                  <a:lnTo>
                    <a:pt x="121281" y="1839269"/>
                  </a:lnTo>
                  <a:lnTo>
                    <a:pt x="121281" y="1937148"/>
                  </a:lnTo>
                  <a:lnTo>
                    <a:pt x="157721" y="1937148"/>
                  </a:lnTo>
                  <a:lnTo>
                    <a:pt x="157124" y="2079966"/>
                  </a:lnTo>
                  <a:close/>
                  <a:moveTo>
                    <a:pt x="715384" y="2176647"/>
                  </a:moveTo>
                  <a:lnTo>
                    <a:pt x="733542" y="2174730"/>
                  </a:lnTo>
                  <a:lnTo>
                    <a:pt x="739046" y="2172649"/>
                  </a:lnTo>
                  <a:lnTo>
                    <a:pt x="741065" y="2170100"/>
                  </a:lnTo>
                  <a:lnTo>
                    <a:pt x="741065" y="2143918"/>
                  </a:lnTo>
                  <a:lnTo>
                    <a:pt x="739046" y="2141369"/>
                  </a:lnTo>
                  <a:lnTo>
                    <a:pt x="733542" y="2139287"/>
                  </a:lnTo>
                  <a:cubicBezTo>
                    <a:pt x="728894" y="2138103"/>
                    <a:pt x="722474" y="2137370"/>
                    <a:pt x="715384" y="2137370"/>
                  </a:cubicBezTo>
                  <a:cubicBezTo>
                    <a:pt x="704748" y="2137370"/>
                    <a:pt x="695620" y="2139018"/>
                    <a:pt x="691721" y="2141369"/>
                  </a:cubicBezTo>
                  <a:cubicBezTo>
                    <a:pt x="690421" y="2142152"/>
                    <a:pt x="689703" y="2143013"/>
                    <a:pt x="689703" y="2143918"/>
                  </a:cubicBezTo>
                  <a:lnTo>
                    <a:pt x="689703" y="2170100"/>
                  </a:lnTo>
                  <a:cubicBezTo>
                    <a:pt x="689703" y="2171908"/>
                    <a:pt x="692578" y="2173545"/>
                    <a:pt x="697225" y="2174730"/>
                  </a:cubicBezTo>
                  <a:cubicBezTo>
                    <a:pt x="701873" y="2175915"/>
                    <a:pt x="708293" y="2176647"/>
                    <a:pt x="715384" y="2176647"/>
                  </a:cubicBezTo>
                  <a:close/>
                  <a:moveTo>
                    <a:pt x="543646" y="2176647"/>
                  </a:moveTo>
                  <a:lnTo>
                    <a:pt x="561804" y="2174730"/>
                  </a:lnTo>
                  <a:lnTo>
                    <a:pt x="567308" y="2172649"/>
                  </a:lnTo>
                  <a:lnTo>
                    <a:pt x="569327" y="2170100"/>
                  </a:lnTo>
                  <a:lnTo>
                    <a:pt x="569327" y="2143918"/>
                  </a:lnTo>
                  <a:lnTo>
                    <a:pt x="567308" y="2141369"/>
                  </a:lnTo>
                  <a:lnTo>
                    <a:pt x="561804" y="2139287"/>
                  </a:lnTo>
                  <a:cubicBezTo>
                    <a:pt x="557156" y="2138103"/>
                    <a:pt x="550736" y="2137370"/>
                    <a:pt x="543646" y="2137370"/>
                  </a:cubicBezTo>
                  <a:cubicBezTo>
                    <a:pt x="533010" y="2137370"/>
                    <a:pt x="523882" y="2139018"/>
                    <a:pt x="519983" y="2141369"/>
                  </a:cubicBezTo>
                  <a:cubicBezTo>
                    <a:pt x="518683" y="2142152"/>
                    <a:pt x="517965" y="2143013"/>
                    <a:pt x="517965" y="2143918"/>
                  </a:cubicBezTo>
                  <a:lnTo>
                    <a:pt x="517965" y="2170100"/>
                  </a:lnTo>
                  <a:cubicBezTo>
                    <a:pt x="517965" y="2171908"/>
                    <a:pt x="520840" y="2173545"/>
                    <a:pt x="525487" y="2174730"/>
                  </a:cubicBezTo>
                  <a:cubicBezTo>
                    <a:pt x="530135" y="2175915"/>
                    <a:pt x="536555" y="2176647"/>
                    <a:pt x="543646" y="2176647"/>
                  </a:cubicBezTo>
                  <a:close/>
                  <a:moveTo>
                    <a:pt x="376958" y="2176647"/>
                  </a:moveTo>
                  <a:lnTo>
                    <a:pt x="395116" y="2174730"/>
                  </a:lnTo>
                  <a:lnTo>
                    <a:pt x="400620" y="2172649"/>
                  </a:lnTo>
                  <a:lnTo>
                    <a:pt x="402639" y="2170100"/>
                  </a:lnTo>
                  <a:lnTo>
                    <a:pt x="402639" y="2143918"/>
                  </a:lnTo>
                  <a:lnTo>
                    <a:pt x="400620" y="2141369"/>
                  </a:lnTo>
                  <a:lnTo>
                    <a:pt x="395116" y="2139287"/>
                  </a:lnTo>
                  <a:cubicBezTo>
                    <a:pt x="390468" y="2138103"/>
                    <a:pt x="384048" y="2137370"/>
                    <a:pt x="376958" y="2137370"/>
                  </a:cubicBezTo>
                  <a:cubicBezTo>
                    <a:pt x="366322" y="2137370"/>
                    <a:pt x="357194" y="2139018"/>
                    <a:pt x="353295" y="2141369"/>
                  </a:cubicBezTo>
                  <a:cubicBezTo>
                    <a:pt x="351995" y="2142152"/>
                    <a:pt x="351277" y="2143013"/>
                    <a:pt x="351277" y="2143918"/>
                  </a:cubicBezTo>
                  <a:lnTo>
                    <a:pt x="351277" y="2170100"/>
                  </a:lnTo>
                  <a:cubicBezTo>
                    <a:pt x="351277" y="2171908"/>
                    <a:pt x="354152" y="2173545"/>
                    <a:pt x="358799" y="2174730"/>
                  </a:cubicBezTo>
                  <a:cubicBezTo>
                    <a:pt x="363447" y="2175915"/>
                    <a:pt x="369867" y="2176647"/>
                    <a:pt x="376958" y="2176647"/>
                  </a:cubicBezTo>
                  <a:close/>
                  <a:moveTo>
                    <a:pt x="215033" y="2176647"/>
                  </a:moveTo>
                  <a:lnTo>
                    <a:pt x="233191" y="2174730"/>
                  </a:lnTo>
                  <a:lnTo>
                    <a:pt x="238695" y="2172649"/>
                  </a:lnTo>
                  <a:lnTo>
                    <a:pt x="240714" y="2170100"/>
                  </a:lnTo>
                  <a:lnTo>
                    <a:pt x="240714" y="2143918"/>
                  </a:lnTo>
                  <a:lnTo>
                    <a:pt x="238695" y="2141369"/>
                  </a:lnTo>
                  <a:lnTo>
                    <a:pt x="233191" y="2139287"/>
                  </a:lnTo>
                  <a:cubicBezTo>
                    <a:pt x="228543" y="2138103"/>
                    <a:pt x="222123" y="2137370"/>
                    <a:pt x="215033" y="2137370"/>
                  </a:cubicBezTo>
                  <a:cubicBezTo>
                    <a:pt x="204397" y="2137370"/>
                    <a:pt x="195269" y="2139018"/>
                    <a:pt x="191370" y="2141369"/>
                  </a:cubicBezTo>
                  <a:cubicBezTo>
                    <a:pt x="190070" y="2142152"/>
                    <a:pt x="189352" y="2143013"/>
                    <a:pt x="189352" y="2143918"/>
                  </a:cubicBezTo>
                  <a:lnTo>
                    <a:pt x="189352" y="2170100"/>
                  </a:lnTo>
                  <a:cubicBezTo>
                    <a:pt x="189352" y="2171908"/>
                    <a:pt x="192227" y="2173545"/>
                    <a:pt x="196874" y="2174730"/>
                  </a:cubicBezTo>
                  <a:cubicBezTo>
                    <a:pt x="201522" y="2175915"/>
                    <a:pt x="207942" y="2176647"/>
                    <a:pt x="215033" y="2176647"/>
                  </a:cubicBezTo>
                  <a:close/>
                  <a:moveTo>
                    <a:pt x="193380" y="2523867"/>
                  </a:moveTo>
                  <a:lnTo>
                    <a:pt x="236685" y="2523867"/>
                  </a:lnTo>
                  <a:lnTo>
                    <a:pt x="276969" y="2468477"/>
                  </a:lnTo>
                  <a:lnTo>
                    <a:pt x="276969" y="2311314"/>
                  </a:lnTo>
                  <a:lnTo>
                    <a:pt x="319938" y="2311314"/>
                  </a:lnTo>
                  <a:lnTo>
                    <a:pt x="319272" y="2470491"/>
                  </a:lnTo>
                  <a:lnTo>
                    <a:pt x="355528" y="2523867"/>
                  </a:lnTo>
                  <a:lnTo>
                    <a:pt x="398833" y="2523867"/>
                  </a:lnTo>
                  <a:lnTo>
                    <a:pt x="439117" y="2468477"/>
                  </a:lnTo>
                  <a:lnTo>
                    <a:pt x="439117" y="2311314"/>
                  </a:lnTo>
                  <a:lnTo>
                    <a:pt x="482085" y="2311314"/>
                  </a:lnTo>
                  <a:lnTo>
                    <a:pt x="481419" y="2470491"/>
                  </a:lnTo>
                  <a:lnTo>
                    <a:pt x="517675" y="2523867"/>
                  </a:lnTo>
                  <a:lnTo>
                    <a:pt x="560980" y="2523867"/>
                  </a:lnTo>
                  <a:lnTo>
                    <a:pt x="601264" y="2468477"/>
                  </a:lnTo>
                  <a:lnTo>
                    <a:pt x="601264" y="2311314"/>
                  </a:lnTo>
                  <a:lnTo>
                    <a:pt x="644232" y="2311314"/>
                  </a:lnTo>
                  <a:lnTo>
                    <a:pt x="643566" y="2470491"/>
                  </a:lnTo>
                  <a:lnTo>
                    <a:pt x="679822" y="2523867"/>
                  </a:lnTo>
                  <a:lnTo>
                    <a:pt x="723127" y="2523867"/>
                  </a:lnTo>
                  <a:lnTo>
                    <a:pt x="763411" y="2468477"/>
                  </a:lnTo>
                  <a:lnTo>
                    <a:pt x="763411" y="2311314"/>
                  </a:lnTo>
                  <a:lnTo>
                    <a:pt x="806379" y="2311314"/>
                  </a:lnTo>
                  <a:lnTo>
                    <a:pt x="805713" y="2470491"/>
                  </a:lnTo>
                  <a:lnTo>
                    <a:pt x="841969" y="2523867"/>
                  </a:lnTo>
                  <a:lnTo>
                    <a:pt x="885274" y="2523867"/>
                  </a:lnTo>
                  <a:lnTo>
                    <a:pt x="925558" y="2468477"/>
                  </a:lnTo>
                  <a:lnTo>
                    <a:pt x="925558" y="2311314"/>
                  </a:lnTo>
                  <a:lnTo>
                    <a:pt x="968527" y="2311314"/>
                  </a:lnTo>
                  <a:lnTo>
                    <a:pt x="967861" y="2470491"/>
                  </a:lnTo>
                  <a:lnTo>
                    <a:pt x="1004117" y="2523867"/>
                  </a:lnTo>
                  <a:lnTo>
                    <a:pt x="1047422" y="2523867"/>
                  </a:lnTo>
                  <a:lnTo>
                    <a:pt x="1087706" y="2468477"/>
                  </a:lnTo>
                  <a:lnTo>
                    <a:pt x="1087706" y="2311314"/>
                  </a:lnTo>
                  <a:lnTo>
                    <a:pt x="1130675" y="2311314"/>
                  </a:lnTo>
                  <a:lnTo>
                    <a:pt x="1130009" y="2470491"/>
                  </a:lnTo>
                  <a:lnTo>
                    <a:pt x="1166265" y="2523867"/>
                  </a:lnTo>
                  <a:lnTo>
                    <a:pt x="1209570" y="2523867"/>
                  </a:lnTo>
                  <a:lnTo>
                    <a:pt x="1249854" y="2468477"/>
                  </a:lnTo>
                  <a:lnTo>
                    <a:pt x="1249854" y="2311314"/>
                  </a:lnTo>
                  <a:lnTo>
                    <a:pt x="1273424" y="2311314"/>
                  </a:lnTo>
                  <a:lnTo>
                    <a:pt x="1273424" y="2229586"/>
                  </a:lnTo>
                  <a:lnTo>
                    <a:pt x="121280" y="2229586"/>
                  </a:lnTo>
                  <a:lnTo>
                    <a:pt x="121280" y="2311314"/>
                  </a:lnTo>
                  <a:lnTo>
                    <a:pt x="157790" y="2311314"/>
                  </a:lnTo>
                  <a:lnTo>
                    <a:pt x="157124" y="2470491"/>
                  </a:lnTo>
                  <a:close/>
                  <a:moveTo>
                    <a:pt x="1187918" y="2567172"/>
                  </a:moveTo>
                  <a:lnTo>
                    <a:pt x="1206076" y="2565255"/>
                  </a:lnTo>
                  <a:lnTo>
                    <a:pt x="1211580" y="2563174"/>
                  </a:lnTo>
                  <a:lnTo>
                    <a:pt x="1213599" y="2560625"/>
                  </a:lnTo>
                  <a:lnTo>
                    <a:pt x="1213599" y="2534442"/>
                  </a:lnTo>
                  <a:lnTo>
                    <a:pt x="1211580" y="2531893"/>
                  </a:lnTo>
                  <a:lnTo>
                    <a:pt x="1206076" y="2529812"/>
                  </a:lnTo>
                  <a:cubicBezTo>
                    <a:pt x="1201428" y="2528628"/>
                    <a:pt x="1195008" y="2527895"/>
                    <a:pt x="1187918" y="2527895"/>
                  </a:cubicBezTo>
                  <a:cubicBezTo>
                    <a:pt x="1177282" y="2527895"/>
                    <a:pt x="1168154" y="2529543"/>
                    <a:pt x="1164255" y="2531893"/>
                  </a:cubicBezTo>
                  <a:cubicBezTo>
                    <a:pt x="1162955" y="2532677"/>
                    <a:pt x="1162237" y="2533538"/>
                    <a:pt x="1162237" y="2534442"/>
                  </a:cubicBezTo>
                  <a:lnTo>
                    <a:pt x="1162237" y="2560625"/>
                  </a:lnTo>
                  <a:cubicBezTo>
                    <a:pt x="1162237" y="2562433"/>
                    <a:pt x="1165112" y="2564070"/>
                    <a:pt x="1169759" y="2565255"/>
                  </a:cubicBezTo>
                  <a:cubicBezTo>
                    <a:pt x="1174407" y="2566440"/>
                    <a:pt x="1180827" y="2567172"/>
                    <a:pt x="1187918" y="2567172"/>
                  </a:cubicBezTo>
                  <a:close/>
                  <a:moveTo>
                    <a:pt x="1025770" y="2567172"/>
                  </a:moveTo>
                  <a:lnTo>
                    <a:pt x="1043928" y="2565255"/>
                  </a:lnTo>
                  <a:lnTo>
                    <a:pt x="1049432" y="2563174"/>
                  </a:lnTo>
                  <a:lnTo>
                    <a:pt x="1051451" y="2560625"/>
                  </a:lnTo>
                  <a:lnTo>
                    <a:pt x="1051451" y="2534442"/>
                  </a:lnTo>
                  <a:lnTo>
                    <a:pt x="1049432" y="2531893"/>
                  </a:lnTo>
                  <a:lnTo>
                    <a:pt x="1043928" y="2529812"/>
                  </a:lnTo>
                  <a:cubicBezTo>
                    <a:pt x="1039280" y="2528628"/>
                    <a:pt x="1032860" y="2527895"/>
                    <a:pt x="1025770" y="2527895"/>
                  </a:cubicBezTo>
                  <a:cubicBezTo>
                    <a:pt x="1015134" y="2527895"/>
                    <a:pt x="1006006" y="2529543"/>
                    <a:pt x="1002107" y="2531893"/>
                  </a:cubicBezTo>
                  <a:cubicBezTo>
                    <a:pt x="1000807" y="2532677"/>
                    <a:pt x="1000089" y="2533538"/>
                    <a:pt x="1000089" y="2534442"/>
                  </a:cubicBezTo>
                  <a:lnTo>
                    <a:pt x="1000089" y="2560625"/>
                  </a:lnTo>
                  <a:cubicBezTo>
                    <a:pt x="1000089" y="2562433"/>
                    <a:pt x="1002964" y="2564070"/>
                    <a:pt x="1007611" y="2565255"/>
                  </a:cubicBezTo>
                  <a:cubicBezTo>
                    <a:pt x="1012259" y="2566440"/>
                    <a:pt x="1018679" y="2567172"/>
                    <a:pt x="1025770" y="2567172"/>
                  </a:cubicBezTo>
                  <a:close/>
                  <a:moveTo>
                    <a:pt x="863622" y="2567172"/>
                  </a:moveTo>
                  <a:lnTo>
                    <a:pt x="881780" y="2565255"/>
                  </a:lnTo>
                  <a:lnTo>
                    <a:pt x="887284" y="2563174"/>
                  </a:lnTo>
                  <a:lnTo>
                    <a:pt x="889303" y="2560625"/>
                  </a:lnTo>
                  <a:lnTo>
                    <a:pt x="889303" y="2534442"/>
                  </a:lnTo>
                  <a:lnTo>
                    <a:pt x="887284" y="2531893"/>
                  </a:lnTo>
                  <a:lnTo>
                    <a:pt x="881780" y="2529812"/>
                  </a:lnTo>
                  <a:cubicBezTo>
                    <a:pt x="877132" y="2528628"/>
                    <a:pt x="870712" y="2527895"/>
                    <a:pt x="863622" y="2527895"/>
                  </a:cubicBezTo>
                  <a:cubicBezTo>
                    <a:pt x="852986" y="2527895"/>
                    <a:pt x="843858" y="2529543"/>
                    <a:pt x="839959" y="2531893"/>
                  </a:cubicBezTo>
                  <a:cubicBezTo>
                    <a:pt x="838659" y="2532677"/>
                    <a:pt x="837941" y="2533538"/>
                    <a:pt x="837941" y="2534442"/>
                  </a:cubicBezTo>
                  <a:lnTo>
                    <a:pt x="837941" y="2560625"/>
                  </a:lnTo>
                  <a:cubicBezTo>
                    <a:pt x="837941" y="2562433"/>
                    <a:pt x="840816" y="2564070"/>
                    <a:pt x="845463" y="2565255"/>
                  </a:cubicBezTo>
                  <a:cubicBezTo>
                    <a:pt x="850111" y="2566440"/>
                    <a:pt x="856531" y="2567172"/>
                    <a:pt x="863622" y="2567172"/>
                  </a:cubicBezTo>
                  <a:close/>
                  <a:moveTo>
                    <a:pt x="701475" y="2567172"/>
                  </a:moveTo>
                  <a:lnTo>
                    <a:pt x="719633" y="2565255"/>
                  </a:lnTo>
                  <a:lnTo>
                    <a:pt x="725137" y="2563174"/>
                  </a:lnTo>
                  <a:lnTo>
                    <a:pt x="727156" y="2560625"/>
                  </a:lnTo>
                  <a:lnTo>
                    <a:pt x="727156" y="2534442"/>
                  </a:lnTo>
                  <a:lnTo>
                    <a:pt x="725137" y="2531893"/>
                  </a:lnTo>
                  <a:lnTo>
                    <a:pt x="719633" y="2529812"/>
                  </a:lnTo>
                  <a:cubicBezTo>
                    <a:pt x="714985" y="2528628"/>
                    <a:pt x="708565" y="2527895"/>
                    <a:pt x="701475" y="2527895"/>
                  </a:cubicBezTo>
                  <a:cubicBezTo>
                    <a:pt x="690839" y="2527895"/>
                    <a:pt x="681711" y="2529543"/>
                    <a:pt x="677812" y="2531893"/>
                  </a:cubicBezTo>
                  <a:cubicBezTo>
                    <a:pt x="676512" y="2532677"/>
                    <a:pt x="675794" y="2533538"/>
                    <a:pt x="675794" y="2534442"/>
                  </a:cubicBezTo>
                  <a:lnTo>
                    <a:pt x="675794" y="2560625"/>
                  </a:lnTo>
                  <a:cubicBezTo>
                    <a:pt x="675794" y="2562433"/>
                    <a:pt x="678669" y="2564070"/>
                    <a:pt x="683316" y="2565255"/>
                  </a:cubicBezTo>
                  <a:cubicBezTo>
                    <a:pt x="687964" y="2566440"/>
                    <a:pt x="694384" y="2567172"/>
                    <a:pt x="701475" y="2567172"/>
                  </a:cubicBezTo>
                  <a:close/>
                  <a:moveTo>
                    <a:pt x="539328" y="2567172"/>
                  </a:moveTo>
                  <a:lnTo>
                    <a:pt x="557486" y="2565255"/>
                  </a:lnTo>
                  <a:lnTo>
                    <a:pt x="562990" y="2563174"/>
                  </a:lnTo>
                  <a:lnTo>
                    <a:pt x="565009" y="2560625"/>
                  </a:lnTo>
                  <a:lnTo>
                    <a:pt x="565009" y="2534442"/>
                  </a:lnTo>
                  <a:lnTo>
                    <a:pt x="562990" y="2531893"/>
                  </a:lnTo>
                  <a:lnTo>
                    <a:pt x="557486" y="2529812"/>
                  </a:lnTo>
                  <a:cubicBezTo>
                    <a:pt x="552838" y="2528628"/>
                    <a:pt x="546418" y="2527895"/>
                    <a:pt x="539328" y="2527895"/>
                  </a:cubicBezTo>
                  <a:cubicBezTo>
                    <a:pt x="528692" y="2527895"/>
                    <a:pt x="519564" y="2529543"/>
                    <a:pt x="515665" y="2531893"/>
                  </a:cubicBezTo>
                  <a:cubicBezTo>
                    <a:pt x="514365" y="2532677"/>
                    <a:pt x="513647" y="2533538"/>
                    <a:pt x="513647" y="2534442"/>
                  </a:cubicBezTo>
                  <a:lnTo>
                    <a:pt x="513647" y="2560625"/>
                  </a:lnTo>
                  <a:cubicBezTo>
                    <a:pt x="513647" y="2562433"/>
                    <a:pt x="516522" y="2564070"/>
                    <a:pt x="521169" y="2565255"/>
                  </a:cubicBezTo>
                  <a:cubicBezTo>
                    <a:pt x="525817" y="2566440"/>
                    <a:pt x="532237" y="2567172"/>
                    <a:pt x="539328" y="2567172"/>
                  </a:cubicBezTo>
                  <a:close/>
                  <a:moveTo>
                    <a:pt x="377181" y="2567172"/>
                  </a:moveTo>
                  <a:lnTo>
                    <a:pt x="395339" y="2565255"/>
                  </a:lnTo>
                  <a:lnTo>
                    <a:pt x="400843" y="2563174"/>
                  </a:lnTo>
                  <a:lnTo>
                    <a:pt x="402862" y="2560625"/>
                  </a:lnTo>
                  <a:lnTo>
                    <a:pt x="402862" y="2534442"/>
                  </a:lnTo>
                  <a:lnTo>
                    <a:pt x="400843" y="2531893"/>
                  </a:lnTo>
                  <a:lnTo>
                    <a:pt x="395339" y="2529812"/>
                  </a:lnTo>
                  <a:cubicBezTo>
                    <a:pt x="390691" y="2528628"/>
                    <a:pt x="384271" y="2527895"/>
                    <a:pt x="377181" y="2527895"/>
                  </a:cubicBezTo>
                  <a:cubicBezTo>
                    <a:pt x="366545" y="2527895"/>
                    <a:pt x="357417" y="2529543"/>
                    <a:pt x="353518" y="2531893"/>
                  </a:cubicBezTo>
                  <a:cubicBezTo>
                    <a:pt x="352218" y="2532677"/>
                    <a:pt x="351500" y="2533538"/>
                    <a:pt x="351500" y="2534442"/>
                  </a:cubicBezTo>
                  <a:lnTo>
                    <a:pt x="351500" y="2560625"/>
                  </a:lnTo>
                  <a:cubicBezTo>
                    <a:pt x="351500" y="2562433"/>
                    <a:pt x="354375" y="2564070"/>
                    <a:pt x="359022" y="2565255"/>
                  </a:cubicBezTo>
                  <a:cubicBezTo>
                    <a:pt x="363670" y="2566440"/>
                    <a:pt x="370090" y="2567172"/>
                    <a:pt x="377181" y="2567172"/>
                  </a:cubicBezTo>
                  <a:close/>
                  <a:moveTo>
                    <a:pt x="215033" y="2567172"/>
                  </a:moveTo>
                  <a:lnTo>
                    <a:pt x="233191" y="2565255"/>
                  </a:lnTo>
                  <a:lnTo>
                    <a:pt x="238695" y="2563174"/>
                  </a:lnTo>
                  <a:lnTo>
                    <a:pt x="240714" y="2560625"/>
                  </a:lnTo>
                  <a:lnTo>
                    <a:pt x="240714" y="2534442"/>
                  </a:lnTo>
                  <a:lnTo>
                    <a:pt x="238695" y="2531893"/>
                  </a:lnTo>
                  <a:lnTo>
                    <a:pt x="233191" y="2529812"/>
                  </a:lnTo>
                  <a:cubicBezTo>
                    <a:pt x="228543" y="2528628"/>
                    <a:pt x="222123" y="2527895"/>
                    <a:pt x="215033" y="2527895"/>
                  </a:cubicBezTo>
                  <a:cubicBezTo>
                    <a:pt x="204397" y="2527895"/>
                    <a:pt x="195269" y="2529543"/>
                    <a:pt x="191370" y="2531893"/>
                  </a:cubicBezTo>
                  <a:cubicBezTo>
                    <a:pt x="190070" y="2532677"/>
                    <a:pt x="189352" y="2533538"/>
                    <a:pt x="189352" y="2534442"/>
                  </a:cubicBezTo>
                  <a:lnTo>
                    <a:pt x="189352" y="2560625"/>
                  </a:lnTo>
                  <a:cubicBezTo>
                    <a:pt x="189352" y="2562433"/>
                    <a:pt x="192227" y="2564070"/>
                    <a:pt x="196874" y="2565255"/>
                  </a:cubicBezTo>
                  <a:cubicBezTo>
                    <a:pt x="201522" y="2566440"/>
                    <a:pt x="207942" y="2567172"/>
                    <a:pt x="215033" y="2567172"/>
                  </a:cubicBezTo>
                  <a:close/>
                  <a:moveTo>
                    <a:pt x="146290" y="2789345"/>
                  </a:moveTo>
                  <a:cubicBezTo>
                    <a:pt x="123931" y="2789345"/>
                    <a:pt x="105805" y="2771219"/>
                    <a:pt x="105805" y="2748860"/>
                  </a:cubicBezTo>
                  <a:lnTo>
                    <a:pt x="105805" y="2201180"/>
                  </a:lnTo>
                  <a:lnTo>
                    <a:pt x="107588" y="2196877"/>
                  </a:lnTo>
                  <a:lnTo>
                    <a:pt x="105805" y="2188048"/>
                  </a:lnTo>
                  <a:lnTo>
                    <a:pt x="105805" y="1092736"/>
                  </a:lnTo>
                  <a:cubicBezTo>
                    <a:pt x="105805" y="1067074"/>
                    <a:pt x="126609" y="1046270"/>
                    <a:pt x="152271" y="1046270"/>
                  </a:cubicBezTo>
                  <a:lnTo>
                    <a:pt x="780858" y="1046270"/>
                  </a:lnTo>
                  <a:cubicBezTo>
                    <a:pt x="806520" y="1046270"/>
                    <a:pt x="827324" y="1067074"/>
                    <a:pt x="827324" y="1092736"/>
                  </a:cubicBezTo>
                  <a:lnTo>
                    <a:pt x="827324" y="2160695"/>
                  </a:lnTo>
                  <a:lnTo>
                    <a:pt x="1255945" y="2160695"/>
                  </a:lnTo>
                  <a:cubicBezTo>
                    <a:pt x="1278304" y="2160695"/>
                    <a:pt x="1296430" y="2178821"/>
                    <a:pt x="1296430" y="2201180"/>
                  </a:cubicBezTo>
                  <a:lnTo>
                    <a:pt x="1296430" y="2748860"/>
                  </a:lnTo>
                  <a:cubicBezTo>
                    <a:pt x="1296430" y="2771219"/>
                    <a:pt x="1278304" y="2789345"/>
                    <a:pt x="1255945" y="2789345"/>
                  </a:cubicBezTo>
                  <a:close/>
                  <a:moveTo>
                    <a:pt x="0" y="2959444"/>
                  </a:moveTo>
                  <a:lnTo>
                    <a:pt x="1402492" y="2959444"/>
                  </a:lnTo>
                  <a:lnTo>
                    <a:pt x="1402492" y="205724"/>
                  </a:lnTo>
                  <a:lnTo>
                    <a:pt x="0" y="205724"/>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5063" tIns="47531" rIns="47531" bIns="95063" numCol="1" spcCol="0" rtlCol="0" fromWordArt="0" anchor="b" anchorCtr="0" forceAA="0" compatLnSpc="1">
              <a:prstTxWarp prst="textNoShape">
                <a:avLst/>
              </a:prstTxWarp>
              <a:noAutofit/>
            </a:bodyPr>
            <a:lstStyle/>
            <a:p>
              <a:pPr algn="ctr" defTabSz="950106">
                <a:defRPr/>
              </a:pPr>
              <a:endParaRPr lang="en-US" sz="832" kern="0"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grpSp>
      <p:grpSp>
        <p:nvGrpSpPr>
          <p:cNvPr id="100" name="Group 99">
            <a:extLst>
              <a:ext uri="{FF2B5EF4-FFF2-40B4-BE49-F238E27FC236}">
                <a16:creationId xmlns:a16="http://schemas.microsoft.com/office/drawing/2014/main" id="{3859B0B0-8084-42E5-9D07-B121E8BBD85E}"/>
              </a:ext>
            </a:extLst>
          </p:cNvPr>
          <p:cNvGrpSpPr/>
          <p:nvPr/>
        </p:nvGrpSpPr>
        <p:grpSpPr>
          <a:xfrm>
            <a:off x="3411853" y="4469655"/>
            <a:ext cx="214174" cy="444496"/>
            <a:chOff x="3776096" y="4410233"/>
            <a:chExt cx="205983" cy="427495"/>
          </a:xfrm>
        </p:grpSpPr>
        <p:sp>
          <p:nvSpPr>
            <p:cNvPr id="98" name="Rounded Rectangle 4">
              <a:extLst>
                <a:ext uri="{FF2B5EF4-FFF2-40B4-BE49-F238E27FC236}">
                  <a16:creationId xmlns:a16="http://schemas.microsoft.com/office/drawing/2014/main" id="{AACD07DD-22DA-40CF-A923-4DFF4D2FCC1C}"/>
                </a:ext>
              </a:extLst>
            </p:cNvPr>
            <p:cNvSpPr>
              <a:spLocks noChangeAspect="1"/>
            </p:cNvSpPr>
            <p:nvPr/>
          </p:nvSpPr>
          <p:spPr bwMode="auto">
            <a:xfrm>
              <a:off x="3814293" y="4410233"/>
              <a:ext cx="139067" cy="280919"/>
            </a:xfrm>
            <a:custGeom>
              <a:avLst/>
              <a:gdLst/>
              <a:ahLst/>
              <a:cxnLst/>
              <a:rect l="l" t="t" r="r" b="b"/>
              <a:pathLst>
                <a:path w="985568" h="1863954">
                  <a:moveTo>
                    <a:pt x="36891" y="1642610"/>
                  </a:moveTo>
                  <a:lnTo>
                    <a:pt x="92599" y="1642610"/>
                  </a:lnTo>
                  <a:lnTo>
                    <a:pt x="92599" y="1768745"/>
                  </a:lnTo>
                  <a:lnTo>
                    <a:pt x="893493" y="1768745"/>
                  </a:lnTo>
                  <a:lnTo>
                    <a:pt x="893493" y="1642610"/>
                  </a:lnTo>
                  <a:lnTo>
                    <a:pt x="948677" y="1642610"/>
                  </a:lnTo>
                  <a:cubicBezTo>
                    <a:pt x="969051" y="1642610"/>
                    <a:pt x="985568" y="1659127"/>
                    <a:pt x="985568" y="1679501"/>
                  </a:cubicBezTo>
                  <a:lnTo>
                    <a:pt x="985568" y="1827063"/>
                  </a:lnTo>
                  <a:cubicBezTo>
                    <a:pt x="985568" y="1847437"/>
                    <a:pt x="969051" y="1863954"/>
                    <a:pt x="948677" y="1863954"/>
                  </a:cubicBezTo>
                  <a:lnTo>
                    <a:pt x="36891" y="1863954"/>
                  </a:lnTo>
                  <a:cubicBezTo>
                    <a:pt x="16517" y="1863954"/>
                    <a:pt x="0" y="1847437"/>
                    <a:pt x="0" y="1827063"/>
                  </a:cubicBezTo>
                  <a:lnTo>
                    <a:pt x="0" y="1679501"/>
                  </a:lnTo>
                  <a:cubicBezTo>
                    <a:pt x="0" y="1659127"/>
                    <a:pt x="16517" y="1642610"/>
                    <a:pt x="36891" y="1642610"/>
                  </a:cubicBezTo>
                  <a:close/>
                  <a:moveTo>
                    <a:pt x="779514" y="719478"/>
                  </a:moveTo>
                  <a:cubicBezTo>
                    <a:pt x="766736" y="719478"/>
                    <a:pt x="756377" y="729837"/>
                    <a:pt x="756377" y="742615"/>
                  </a:cubicBezTo>
                  <a:cubicBezTo>
                    <a:pt x="756377" y="755393"/>
                    <a:pt x="766736" y="765752"/>
                    <a:pt x="779514" y="765752"/>
                  </a:cubicBezTo>
                  <a:cubicBezTo>
                    <a:pt x="792292" y="765752"/>
                    <a:pt x="802651" y="755393"/>
                    <a:pt x="802651" y="742615"/>
                  </a:cubicBezTo>
                  <a:cubicBezTo>
                    <a:pt x="802651" y="729837"/>
                    <a:pt x="792292" y="719478"/>
                    <a:pt x="779514" y="719478"/>
                  </a:cubicBezTo>
                  <a:close/>
                  <a:moveTo>
                    <a:pt x="707619" y="719478"/>
                  </a:moveTo>
                  <a:cubicBezTo>
                    <a:pt x="694841" y="719478"/>
                    <a:pt x="684482" y="729837"/>
                    <a:pt x="684482" y="742615"/>
                  </a:cubicBezTo>
                  <a:cubicBezTo>
                    <a:pt x="684482" y="755393"/>
                    <a:pt x="694841" y="765752"/>
                    <a:pt x="707619" y="765752"/>
                  </a:cubicBezTo>
                  <a:cubicBezTo>
                    <a:pt x="720397" y="765752"/>
                    <a:pt x="730756" y="755393"/>
                    <a:pt x="730756" y="742615"/>
                  </a:cubicBezTo>
                  <a:cubicBezTo>
                    <a:pt x="730756" y="729837"/>
                    <a:pt x="720397" y="719478"/>
                    <a:pt x="707619" y="719478"/>
                  </a:cubicBezTo>
                  <a:close/>
                  <a:moveTo>
                    <a:pt x="374779" y="710591"/>
                  </a:moveTo>
                  <a:lnTo>
                    <a:pt x="374779" y="774637"/>
                  </a:lnTo>
                  <a:lnTo>
                    <a:pt x="432929" y="774637"/>
                  </a:lnTo>
                  <a:cubicBezTo>
                    <a:pt x="445863" y="774637"/>
                    <a:pt x="456348" y="764152"/>
                    <a:pt x="456348" y="751219"/>
                  </a:cubicBezTo>
                  <a:lnTo>
                    <a:pt x="456348" y="734009"/>
                  </a:lnTo>
                  <a:cubicBezTo>
                    <a:pt x="456348" y="721076"/>
                    <a:pt x="445863" y="710591"/>
                    <a:pt x="432929" y="710591"/>
                  </a:cubicBezTo>
                  <a:close/>
                  <a:moveTo>
                    <a:pt x="274277" y="710591"/>
                  </a:moveTo>
                  <a:lnTo>
                    <a:pt x="274277" y="774637"/>
                  </a:lnTo>
                  <a:lnTo>
                    <a:pt x="355845" y="774637"/>
                  </a:lnTo>
                  <a:lnTo>
                    <a:pt x="355845" y="710591"/>
                  </a:lnTo>
                  <a:close/>
                  <a:moveTo>
                    <a:pt x="197192" y="710591"/>
                  </a:moveTo>
                  <a:cubicBezTo>
                    <a:pt x="184259" y="710591"/>
                    <a:pt x="173774" y="721076"/>
                    <a:pt x="173774" y="734009"/>
                  </a:cubicBezTo>
                  <a:lnTo>
                    <a:pt x="173774" y="751219"/>
                  </a:lnTo>
                  <a:cubicBezTo>
                    <a:pt x="173774" y="764152"/>
                    <a:pt x="184259" y="774637"/>
                    <a:pt x="197192" y="774637"/>
                  </a:cubicBezTo>
                  <a:lnTo>
                    <a:pt x="255342" y="774637"/>
                  </a:lnTo>
                  <a:lnTo>
                    <a:pt x="255342" y="710591"/>
                  </a:lnTo>
                  <a:close/>
                  <a:moveTo>
                    <a:pt x="178768" y="164337"/>
                  </a:moveTo>
                  <a:lnTo>
                    <a:pt x="178768" y="633303"/>
                  </a:lnTo>
                  <a:lnTo>
                    <a:pt x="807324" y="633303"/>
                  </a:lnTo>
                  <a:lnTo>
                    <a:pt x="807324" y="164337"/>
                  </a:lnTo>
                  <a:close/>
                  <a:moveTo>
                    <a:pt x="114741" y="0"/>
                  </a:moveTo>
                  <a:lnTo>
                    <a:pt x="871352" y="0"/>
                  </a:lnTo>
                  <a:lnTo>
                    <a:pt x="871352" y="1738511"/>
                  </a:lnTo>
                  <a:lnTo>
                    <a:pt x="114741" y="1738511"/>
                  </a:lnTo>
                  <a:close/>
                </a:path>
              </a:pathLst>
            </a:custGeom>
            <a:solidFill>
              <a:srgbClr val="FFFFFF"/>
            </a:solidFill>
            <a:ln w="9525" cap="flat" cmpd="sng" algn="ctr">
              <a:noFill/>
              <a:prstDash val="solid"/>
              <a:headEnd type="none" w="med" len="med"/>
              <a:tailEnd type="none" w="med" len="med"/>
            </a:ln>
            <a:effectLst/>
          </p:spPr>
          <p:txBody>
            <a:bodyPr rot="0" spcFirstLastPara="0" vert="horz" wrap="square" lIns="95000" tIns="47500" rIns="47500" bIns="95000" numCol="1" spcCol="0" rtlCol="0" fromWordArt="0" anchor="b" anchorCtr="0" forceAA="0" compatLnSpc="1">
              <a:prstTxWarp prst="textNoShape">
                <a:avLst/>
              </a:prstTxWarp>
              <a:noAutofit/>
            </a:bodyPr>
            <a:lstStyle>
              <a:defPPr>
                <a:defRPr lang="en-US"/>
              </a:defPPr>
              <a:lvl1pPr marL="0" algn="l" defTabSz="686047" rtl="0" eaLnBrk="1" latinLnBrk="0" hangingPunct="1">
                <a:defRPr sz="1400" kern="1200">
                  <a:solidFill>
                    <a:schemeClr val="lt1"/>
                  </a:solidFill>
                  <a:latin typeface="+mn-lt"/>
                  <a:ea typeface="+mn-ea"/>
                  <a:cs typeface="+mn-cs"/>
                </a:defRPr>
              </a:lvl1pPr>
              <a:lvl2pPr marL="343024" algn="l" defTabSz="686047" rtl="0" eaLnBrk="1" latinLnBrk="0" hangingPunct="1">
                <a:defRPr sz="1400" kern="1200">
                  <a:solidFill>
                    <a:schemeClr val="lt1"/>
                  </a:solidFill>
                  <a:latin typeface="+mn-lt"/>
                  <a:ea typeface="+mn-ea"/>
                  <a:cs typeface="+mn-cs"/>
                </a:defRPr>
              </a:lvl2pPr>
              <a:lvl3pPr marL="686047" algn="l" defTabSz="686047" rtl="0" eaLnBrk="1" latinLnBrk="0" hangingPunct="1">
                <a:defRPr sz="1400" kern="1200">
                  <a:solidFill>
                    <a:schemeClr val="lt1"/>
                  </a:solidFill>
                  <a:latin typeface="+mn-lt"/>
                  <a:ea typeface="+mn-ea"/>
                  <a:cs typeface="+mn-cs"/>
                </a:defRPr>
              </a:lvl3pPr>
              <a:lvl4pPr marL="1029070" algn="l" defTabSz="686047" rtl="0" eaLnBrk="1" latinLnBrk="0" hangingPunct="1">
                <a:defRPr sz="1400" kern="1200">
                  <a:solidFill>
                    <a:schemeClr val="lt1"/>
                  </a:solidFill>
                  <a:latin typeface="+mn-lt"/>
                  <a:ea typeface="+mn-ea"/>
                  <a:cs typeface="+mn-cs"/>
                </a:defRPr>
              </a:lvl4pPr>
              <a:lvl5pPr marL="1372094" algn="l" defTabSz="686047" rtl="0" eaLnBrk="1" latinLnBrk="0" hangingPunct="1">
                <a:defRPr sz="1400" kern="1200">
                  <a:solidFill>
                    <a:schemeClr val="lt1"/>
                  </a:solidFill>
                  <a:latin typeface="+mn-lt"/>
                  <a:ea typeface="+mn-ea"/>
                  <a:cs typeface="+mn-cs"/>
                </a:defRPr>
              </a:lvl5pPr>
              <a:lvl6pPr marL="1715118" algn="l" defTabSz="686047" rtl="0" eaLnBrk="1" latinLnBrk="0" hangingPunct="1">
                <a:defRPr sz="1400" kern="1200">
                  <a:solidFill>
                    <a:schemeClr val="lt1"/>
                  </a:solidFill>
                  <a:latin typeface="+mn-lt"/>
                  <a:ea typeface="+mn-ea"/>
                  <a:cs typeface="+mn-cs"/>
                </a:defRPr>
              </a:lvl6pPr>
              <a:lvl7pPr marL="2058140" algn="l" defTabSz="686047" rtl="0" eaLnBrk="1" latinLnBrk="0" hangingPunct="1">
                <a:defRPr sz="1400" kern="1200">
                  <a:solidFill>
                    <a:schemeClr val="lt1"/>
                  </a:solidFill>
                  <a:latin typeface="+mn-lt"/>
                  <a:ea typeface="+mn-ea"/>
                  <a:cs typeface="+mn-cs"/>
                </a:defRPr>
              </a:lvl7pPr>
              <a:lvl8pPr marL="2401164" algn="l" defTabSz="686047" rtl="0" eaLnBrk="1" latinLnBrk="0" hangingPunct="1">
                <a:defRPr sz="1400" kern="1200">
                  <a:solidFill>
                    <a:schemeClr val="lt1"/>
                  </a:solidFill>
                  <a:latin typeface="+mn-lt"/>
                  <a:ea typeface="+mn-ea"/>
                  <a:cs typeface="+mn-cs"/>
                </a:defRPr>
              </a:lvl8pPr>
              <a:lvl9pPr marL="2744188" algn="l" defTabSz="686047" rtl="0" eaLnBrk="1" latinLnBrk="0" hangingPunct="1">
                <a:defRPr sz="1400" kern="1200">
                  <a:solidFill>
                    <a:schemeClr val="lt1"/>
                  </a:solidFill>
                  <a:latin typeface="+mn-lt"/>
                  <a:ea typeface="+mn-ea"/>
                  <a:cs typeface="+mn-cs"/>
                </a:defRPr>
              </a:lvl9pPr>
            </a:lstStyle>
            <a:p>
              <a:pPr algn="ctr" defTabSz="712020">
                <a:defRPr/>
              </a:pPr>
              <a:endParaRPr lang="en-US" sz="832" spc="-40"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99" name="Rectangle 98">
              <a:extLst>
                <a:ext uri="{FF2B5EF4-FFF2-40B4-BE49-F238E27FC236}">
                  <a16:creationId xmlns:a16="http://schemas.microsoft.com/office/drawing/2014/main" id="{F55E0259-CE90-4D6E-8FF7-95BF0CD3E8D1}"/>
                </a:ext>
              </a:extLst>
            </p:cNvPr>
            <p:cNvSpPr/>
            <p:nvPr/>
          </p:nvSpPr>
          <p:spPr bwMode="auto">
            <a:xfrm>
              <a:off x="3776096" y="4712126"/>
              <a:ext cx="205983" cy="125602"/>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algn="ctr" defTabSz="969484">
                <a:defRPr/>
              </a:pPr>
              <a:r>
                <a:rPr lang="en-US" sz="832" b="1" kern="0">
                  <a:solidFill>
                    <a:prstClr val="white"/>
                  </a:solidFill>
                  <a:latin typeface="Calibri" panose="020F0502020204030204"/>
                  <a:ea typeface="Segoe UI" pitchFamily="34" charset="0"/>
                  <a:cs typeface="Segoe UI" pitchFamily="34" charset="0"/>
                </a:rPr>
                <a:t>ATM</a:t>
              </a:r>
            </a:p>
          </p:txBody>
        </p:sp>
      </p:grpSp>
      <p:grpSp>
        <p:nvGrpSpPr>
          <p:cNvPr id="125" name="Group 124">
            <a:extLst>
              <a:ext uri="{FF2B5EF4-FFF2-40B4-BE49-F238E27FC236}">
                <a16:creationId xmlns:a16="http://schemas.microsoft.com/office/drawing/2014/main" id="{FF1539A0-E214-4DA4-BE1B-81C6E02010E0}"/>
              </a:ext>
            </a:extLst>
          </p:cNvPr>
          <p:cNvGrpSpPr/>
          <p:nvPr/>
        </p:nvGrpSpPr>
        <p:grpSpPr>
          <a:xfrm>
            <a:off x="10510840" y="5424783"/>
            <a:ext cx="1511536" cy="1010262"/>
            <a:chOff x="9447311" y="4795461"/>
            <a:chExt cx="2587736" cy="1729562"/>
          </a:xfrm>
        </p:grpSpPr>
        <p:grpSp>
          <p:nvGrpSpPr>
            <p:cNvPr id="102" name="Group 101">
              <a:extLst>
                <a:ext uri="{FF2B5EF4-FFF2-40B4-BE49-F238E27FC236}">
                  <a16:creationId xmlns:a16="http://schemas.microsoft.com/office/drawing/2014/main" id="{ACFFBC3B-EEBE-45D3-9257-E904D263F969}"/>
                </a:ext>
              </a:extLst>
            </p:cNvPr>
            <p:cNvGrpSpPr/>
            <p:nvPr/>
          </p:nvGrpSpPr>
          <p:grpSpPr>
            <a:xfrm>
              <a:off x="9447311" y="4795461"/>
              <a:ext cx="2587736" cy="1729562"/>
              <a:chOff x="9992964" y="3433087"/>
              <a:chExt cx="1362906" cy="1155729"/>
            </a:xfrm>
            <a:effectLst>
              <a:outerShdw blurRad="38100" dir="18900000" sy="23000" kx="-1200000" algn="bl" rotWithShape="0">
                <a:prstClr val="black">
                  <a:alpha val="20000"/>
                </a:prstClr>
              </a:outerShdw>
            </a:effectLst>
          </p:grpSpPr>
          <p:grpSp>
            <p:nvGrpSpPr>
              <p:cNvPr id="104" name="Group 103">
                <a:extLst>
                  <a:ext uri="{FF2B5EF4-FFF2-40B4-BE49-F238E27FC236}">
                    <a16:creationId xmlns:a16="http://schemas.microsoft.com/office/drawing/2014/main" id="{E75E8A8D-7E64-4C99-A5FA-4AB9320D583B}"/>
                  </a:ext>
                </a:extLst>
              </p:cNvPr>
              <p:cNvGrpSpPr/>
              <p:nvPr/>
            </p:nvGrpSpPr>
            <p:grpSpPr>
              <a:xfrm>
                <a:off x="9992964" y="3433087"/>
                <a:ext cx="1362906" cy="1155729"/>
                <a:chOff x="9992964" y="3433087"/>
                <a:chExt cx="1362906" cy="1155729"/>
              </a:xfrm>
            </p:grpSpPr>
            <p:sp>
              <p:nvSpPr>
                <p:cNvPr id="123" name="Rectangle 122">
                  <a:extLst>
                    <a:ext uri="{FF2B5EF4-FFF2-40B4-BE49-F238E27FC236}">
                      <a16:creationId xmlns:a16="http://schemas.microsoft.com/office/drawing/2014/main" id="{3C5B4B3C-1E15-4D56-804D-7B3BC66DD61A}"/>
                    </a:ext>
                  </a:extLst>
                </p:cNvPr>
                <p:cNvSpPr/>
                <p:nvPr/>
              </p:nvSpPr>
              <p:spPr bwMode="auto">
                <a:xfrm>
                  <a:off x="10046425" y="3468005"/>
                  <a:ext cx="1248025" cy="937029"/>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37" rIns="0" bIns="47537" numCol="1" rtlCol="0" anchor="ctr" anchorCtr="0" compatLnSpc="1">
                  <a:prstTxWarp prst="textNoShape">
                    <a:avLst/>
                  </a:prstTxWarp>
                </a:bodyPr>
                <a:lstStyle/>
                <a:p>
                  <a:pPr algn="ctr" defTabSz="950293"/>
                  <a:endParaRPr lang="en-US" sz="2040">
                    <a:gradFill>
                      <a:gsLst>
                        <a:gs pos="0">
                          <a:srgbClr val="FFFFFF"/>
                        </a:gs>
                        <a:gs pos="100000">
                          <a:srgbClr val="FFFFFF"/>
                        </a:gs>
                      </a:gsLst>
                      <a:lin ang="5400000" scaled="0"/>
                    </a:gradFill>
                  </a:endParaRPr>
                </a:p>
              </p:txBody>
            </p:sp>
            <p:sp>
              <p:nvSpPr>
                <p:cNvPr id="124" name="Freeform 88">
                  <a:extLst>
                    <a:ext uri="{FF2B5EF4-FFF2-40B4-BE49-F238E27FC236}">
                      <a16:creationId xmlns:a16="http://schemas.microsoft.com/office/drawing/2014/main" id="{B3FDD365-25BB-40F3-9BB3-68CA121A9CE5}"/>
                    </a:ext>
                  </a:extLst>
                </p:cNvPr>
                <p:cNvSpPr>
                  <a:spLocks noEditPoints="1"/>
                </p:cNvSpPr>
                <p:nvPr/>
              </p:nvSpPr>
              <p:spPr bwMode="black">
                <a:xfrm>
                  <a:off x="9992964" y="3433087"/>
                  <a:ext cx="1362906" cy="1155729"/>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07" tIns="46603" rIns="93207" bIns="46603" numCol="1" anchor="t" anchorCtr="0" compatLnSpc="1">
                  <a:prstTxWarp prst="textNoShape">
                    <a:avLst/>
                  </a:prstTxWarp>
                </a:bodyPr>
                <a:lstStyle/>
                <a:p>
                  <a:pPr defTabSz="950513"/>
                  <a:endParaRPr lang="en-US" sz="2496">
                    <a:solidFill>
                      <a:srgbClr val="505050"/>
                    </a:solidFill>
                    <a:ea typeface="MS PGothic" charset="0"/>
                  </a:endParaRPr>
                </a:p>
              </p:txBody>
            </p:sp>
          </p:grpSp>
          <p:grpSp>
            <p:nvGrpSpPr>
              <p:cNvPr id="105" name="Group 104">
                <a:extLst>
                  <a:ext uri="{FF2B5EF4-FFF2-40B4-BE49-F238E27FC236}">
                    <a16:creationId xmlns:a16="http://schemas.microsoft.com/office/drawing/2014/main" id="{F04FBE65-A321-4085-8F98-A971BD86ADEB}"/>
                  </a:ext>
                </a:extLst>
              </p:cNvPr>
              <p:cNvGrpSpPr/>
              <p:nvPr/>
            </p:nvGrpSpPr>
            <p:grpSpPr>
              <a:xfrm>
                <a:off x="10176256" y="3555599"/>
                <a:ext cx="994844" cy="753661"/>
                <a:chOff x="-1748541" y="1986635"/>
                <a:chExt cx="1206735" cy="914192"/>
              </a:xfrm>
            </p:grpSpPr>
            <p:sp>
              <p:nvSpPr>
                <p:cNvPr id="106" name="Rectangle 35">
                  <a:extLst>
                    <a:ext uri="{FF2B5EF4-FFF2-40B4-BE49-F238E27FC236}">
                      <a16:creationId xmlns:a16="http://schemas.microsoft.com/office/drawing/2014/main" id="{5FE44C1D-9A41-4CFA-8278-061DE31B9CE3}"/>
                    </a:ext>
                  </a:extLst>
                </p:cNvPr>
                <p:cNvSpPr>
                  <a:spLocks noChangeArrowheads="1"/>
                </p:cNvSpPr>
                <p:nvPr/>
              </p:nvSpPr>
              <p:spPr bwMode="auto">
                <a:xfrm>
                  <a:off x="-1318870" y="2263178"/>
                  <a:ext cx="50281" cy="214835"/>
                </a:xfrm>
                <a:prstGeom prst="rect">
                  <a:avLst/>
                </a:prstGeom>
                <a:solidFill>
                  <a:schemeClr val="accent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07" tIns="46603" rIns="93207" bIns="46603" numCol="1" anchor="t" anchorCtr="0" compatLnSpc="1">
                  <a:prstTxWarp prst="textNoShape">
                    <a:avLst/>
                  </a:prstTxWarp>
                </a:bodyPr>
                <a:lstStyle/>
                <a:p>
                  <a:pPr defTabSz="950513"/>
                  <a:endParaRPr lang="en-US" sz="2496">
                    <a:solidFill>
                      <a:srgbClr val="505050"/>
                    </a:solidFill>
                    <a:ea typeface="MS PGothic" charset="0"/>
                  </a:endParaRPr>
                </a:p>
              </p:txBody>
            </p:sp>
            <p:sp>
              <p:nvSpPr>
                <p:cNvPr id="107" name="Rectangle 36">
                  <a:extLst>
                    <a:ext uri="{FF2B5EF4-FFF2-40B4-BE49-F238E27FC236}">
                      <a16:creationId xmlns:a16="http://schemas.microsoft.com/office/drawing/2014/main" id="{2A60825A-AD04-4159-BF6E-22A48E783960}"/>
                    </a:ext>
                  </a:extLst>
                </p:cNvPr>
                <p:cNvSpPr>
                  <a:spLocks noChangeArrowheads="1"/>
                </p:cNvSpPr>
                <p:nvPr/>
              </p:nvSpPr>
              <p:spPr bwMode="auto">
                <a:xfrm>
                  <a:off x="-1538277" y="2564861"/>
                  <a:ext cx="253689" cy="3885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07" tIns="46603" rIns="93207" bIns="46603" numCol="1" anchor="t" anchorCtr="0" compatLnSpc="1">
                  <a:prstTxWarp prst="textNoShape">
                    <a:avLst/>
                  </a:prstTxWarp>
                </a:bodyPr>
                <a:lstStyle/>
                <a:p>
                  <a:pPr defTabSz="950513"/>
                  <a:endParaRPr lang="en-US" sz="2496">
                    <a:solidFill>
                      <a:srgbClr val="505050"/>
                    </a:solidFill>
                    <a:ea typeface="MS PGothic" charset="0"/>
                  </a:endParaRPr>
                </a:p>
              </p:txBody>
            </p:sp>
            <p:sp>
              <p:nvSpPr>
                <p:cNvPr id="108" name="Rectangle 37">
                  <a:extLst>
                    <a:ext uri="{FF2B5EF4-FFF2-40B4-BE49-F238E27FC236}">
                      <a16:creationId xmlns:a16="http://schemas.microsoft.com/office/drawing/2014/main" id="{BE0CAE88-0CEB-41F9-B40A-F81791F200A2}"/>
                    </a:ext>
                  </a:extLst>
                </p:cNvPr>
                <p:cNvSpPr>
                  <a:spLocks noChangeArrowheads="1"/>
                </p:cNvSpPr>
                <p:nvPr/>
              </p:nvSpPr>
              <p:spPr bwMode="auto">
                <a:xfrm>
                  <a:off x="-1602270" y="2564861"/>
                  <a:ext cx="41139" cy="3885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07" tIns="46603" rIns="93207" bIns="46603" numCol="1" anchor="t" anchorCtr="0" compatLnSpc="1">
                  <a:prstTxWarp prst="textNoShape">
                    <a:avLst/>
                  </a:prstTxWarp>
                </a:bodyPr>
                <a:lstStyle/>
                <a:p>
                  <a:pPr defTabSz="950513"/>
                  <a:endParaRPr lang="en-US" sz="2496">
                    <a:solidFill>
                      <a:srgbClr val="505050"/>
                    </a:solidFill>
                    <a:ea typeface="MS PGothic" charset="0"/>
                  </a:endParaRPr>
                </a:p>
              </p:txBody>
            </p:sp>
            <p:sp>
              <p:nvSpPr>
                <p:cNvPr id="109" name="Rectangle 38">
                  <a:extLst>
                    <a:ext uri="{FF2B5EF4-FFF2-40B4-BE49-F238E27FC236}">
                      <a16:creationId xmlns:a16="http://schemas.microsoft.com/office/drawing/2014/main" id="{6B964503-45A8-40A3-A8B0-3CABE620E1E9}"/>
                    </a:ext>
                  </a:extLst>
                </p:cNvPr>
                <p:cNvSpPr>
                  <a:spLocks noChangeArrowheads="1"/>
                </p:cNvSpPr>
                <p:nvPr/>
              </p:nvSpPr>
              <p:spPr bwMode="auto">
                <a:xfrm>
                  <a:off x="-1538277" y="2647139"/>
                  <a:ext cx="274258" cy="3885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07" tIns="46603" rIns="93207" bIns="46603" numCol="1" anchor="t" anchorCtr="0" compatLnSpc="1">
                  <a:prstTxWarp prst="textNoShape">
                    <a:avLst/>
                  </a:prstTxWarp>
                </a:bodyPr>
                <a:lstStyle/>
                <a:p>
                  <a:pPr defTabSz="950513"/>
                  <a:endParaRPr lang="en-US" sz="2496">
                    <a:solidFill>
                      <a:srgbClr val="505050"/>
                    </a:solidFill>
                    <a:ea typeface="MS PGothic" charset="0"/>
                  </a:endParaRPr>
                </a:p>
              </p:txBody>
            </p:sp>
            <p:sp>
              <p:nvSpPr>
                <p:cNvPr id="110" name="Rectangle 39">
                  <a:extLst>
                    <a:ext uri="{FF2B5EF4-FFF2-40B4-BE49-F238E27FC236}">
                      <a16:creationId xmlns:a16="http://schemas.microsoft.com/office/drawing/2014/main" id="{0F830E14-B535-488D-B710-24C2EAFA81E7}"/>
                    </a:ext>
                  </a:extLst>
                </p:cNvPr>
                <p:cNvSpPr>
                  <a:spLocks noChangeArrowheads="1"/>
                </p:cNvSpPr>
                <p:nvPr/>
              </p:nvSpPr>
              <p:spPr bwMode="auto">
                <a:xfrm>
                  <a:off x="-1602270" y="2647139"/>
                  <a:ext cx="41139" cy="3885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07" tIns="46603" rIns="93207" bIns="46603" numCol="1" anchor="t" anchorCtr="0" compatLnSpc="1">
                  <a:prstTxWarp prst="textNoShape">
                    <a:avLst/>
                  </a:prstTxWarp>
                </a:bodyPr>
                <a:lstStyle/>
                <a:p>
                  <a:pPr defTabSz="950513"/>
                  <a:endParaRPr lang="en-US" sz="2496">
                    <a:solidFill>
                      <a:srgbClr val="505050"/>
                    </a:solidFill>
                    <a:ea typeface="MS PGothic" charset="0"/>
                  </a:endParaRPr>
                </a:p>
              </p:txBody>
            </p:sp>
            <p:sp>
              <p:nvSpPr>
                <p:cNvPr id="111" name="Rectangle 40">
                  <a:extLst>
                    <a:ext uri="{FF2B5EF4-FFF2-40B4-BE49-F238E27FC236}">
                      <a16:creationId xmlns:a16="http://schemas.microsoft.com/office/drawing/2014/main" id="{65F34DE1-F950-4D00-BED3-6FAB48F161B9}"/>
                    </a:ext>
                  </a:extLst>
                </p:cNvPr>
                <p:cNvSpPr>
                  <a:spLocks noChangeArrowheads="1"/>
                </p:cNvSpPr>
                <p:nvPr/>
              </p:nvSpPr>
              <p:spPr bwMode="auto">
                <a:xfrm>
                  <a:off x="-1538277" y="2724845"/>
                  <a:ext cx="203408" cy="3885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07" tIns="46603" rIns="93207" bIns="46603" numCol="1" anchor="t" anchorCtr="0" compatLnSpc="1">
                  <a:prstTxWarp prst="textNoShape">
                    <a:avLst/>
                  </a:prstTxWarp>
                </a:bodyPr>
                <a:lstStyle/>
                <a:p>
                  <a:pPr defTabSz="950513"/>
                  <a:endParaRPr lang="en-US" sz="2496">
                    <a:solidFill>
                      <a:srgbClr val="505050"/>
                    </a:solidFill>
                    <a:ea typeface="MS PGothic" charset="0"/>
                  </a:endParaRPr>
                </a:p>
              </p:txBody>
            </p:sp>
            <p:sp>
              <p:nvSpPr>
                <p:cNvPr id="112" name="Rectangle 41">
                  <a:extLst>
                    <a:ext uri="{FF2B5EF4-FFF2-40B4-BE49-F238E27FC236}">
                      <a16:creationId xmlns:a16="http://schemas.microsoft.com/office/drawing/2014/main" id="{7332A4F2-742D-45EB-A70D-9808E7FF94DB}"/>
                    </a:ext>
                  </a:extLst>
                </p:cNvPr>
                <p:cNvSpPr>
                  <a:spLocks noChangeArrowheads="1"/>
                </p:cNvSpPr>
                <p:nvPr/>
              </p:nvSpPr>
              <p:spPr bwMode="auto">
                <a:xfrm>
                  <a:off x="-1602270" y="2724845"/>
                  <a:ext cx="41139" cy="3885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07" tIns="46603" rIns="93207" bIns="46603" numCol="1" anchor="t" anchorCtr="0" compatLnSpc="1">
                  <a:prstTxWarp prst="textNoShape">
                    <a:avLst/>
                  </a:prstTxWarp>
                </a:bodyPr>
                <a:lstStyle/>
                <a:p>
                  <a:pPr defTabSz="950513"/>
                  <a:endParaRPr lang="en-US" sz="2496">
                    <a:solidFill>
                      <a:srgbClr val="505050"/>
                    </a:solidFill>
                    <a:ea typeface="MS PGothic" charset="0"/>
                  </a:endParaRPr>
                </a:p>
              </p:txBody>
            </p:sp>
            <p:sp>
              <p:nvSpPr>
                <p:cNvPr id="113" name="Rectangle 42">
                  <a:extLst>
                    <a:ext uri="{FF2B5EF4-FFF2-40B4-BE49-F238E27FC236}">
                      <a16:creationId xmlns:a16="http://schemas.microsoft.com/office/drawing/2014/main" id="{1769F878-48C7-4322-BD78-5E1DBCF1D5F0}"/>
                    </a:ext>
                  </a:extLst>
                </p:cNvPr>
                <p:cNvSpPr>
                  <a:spLocks noChangeArrowheads="1"/>
                </p:cNvSpPr>
                <p:nvPr/>
              </p:nvSpPr>
              <p:spPr bwMode="auto">
                <a:xfrm>
                  <a:off x="-1389720" y="2423162"/>
                  <a:ext cx="50281" cy="54852"/>
                </a:xfrm>
                <a:prstGeom prst="rect">
                  <a:avLst/>
                </a:prstGeom>
                <a:solidFill>
                  <a:schemeClr val="accent4">
                    <a:lumMod val="60000"/>
                    <a:lumOff val="4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07" tIns="46603" rIns="93207" bIns="46603" numCol="1" anchor="t" anchorCtr="0" compatLnSpc="1">
                  <a:prstTxWarp prst="textNoShape">
                    <a:avLst/>
                  </a:prstTxWarp>
                </a:bodyPr>
                <a:lstStyle/>
                <a:p>
                  <a:pPr defTabSz="950513"/>
                  <a:endParaRPr lang="en-US" sz="2496">
                    <a:solidFill>
                      <a:srgbClr val="505050"/>
                    </a:solidFill>
                    <a:ea typeface="MS PGothic" charset="0"/>
                  </a:endParaRPr>
                </a:p>
              </p:txBody>
            </p:sp>
            <p:sp>
              <p:nvSpPr>
                <p:cNvPr id="114" name="Rectangle 43">
                  <a:extLst>
                    <a:ext uri="{FF2B5EF4-FFF2-40B4-BE49-F238E27FC236}">
                      <a16:creationId xmlns:a16="http://schemas.microsoft.com/office/drawing/2014/main" id="{BF79808F-0C60-416B-A568-EF5BDA645773}"/>
                    </a:ext>
                  </a:extLst>
                </p:cNvPr>
                <p:cNvSpPr>
                  <a:spLocks noChangeArrowheads="1"/>
                </p:cNvSpPr>
                <p:nvPr/>
              </p:nvSpPr>
              <p:spPr bwMode="auto">
                <a:xfrm>
                  <a:off x="-1460570" y="2329457"/>
                  <a:ext cx="50281" cy="148556"/>
                </a:xfrm>
                <a:prstGeom prst="rect">
                  <a:avLst/>
                </a:prstGeom>
                <a:solidFill>
                  <a:schemeClr val="accent3">
                    <a:lumMod val="60000"/>
                    <a:lumOff val="4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07" tIns="46603" rIns="93207" bIns="46603" numCol="1" anchor="t" anchorCtr="0" compatLnSpc="1">
                  <a:prstTxWarp prst="textNoShape">
                    <a:avLst/>
                  </a:prstTxWarp>
                </a:bodyPr>
                <a:lstStyle/>
                <a:p>
                  <a:pPr defTabSz="950513"/>
                  <a:endParaRPr lang="en-US" sz="2496">
                    <a:solidFill>
                      <a:srgbClr val="505050"/>
                    </a:solidFill>
                    <a:ea typeface="MS PGothic" charset="0"/>
                  </a:endParaRPr>
                </a:p>
              </p:txBody>
            </p:sp>
            <p:sp>
              <p:nvSpPr>
                <p:cNvPr id="115" name="Rectangle 44">
                  <a:extLst>
                    <a:ext uri="{FF2B5EF4-FFF2-40B4-BE49-F238E27FC236}">
                      <a16:creationId xmlns:a16="http://schemas.microsoft.com/office/drawing/2014/main" id="{D7ADD787-CB79-482B-A99B-028D27AD306A}"/>
                    </a:ext>
                  </a:extLst>
                </p:cNvPr>
                <p:cNvSpPr>
                  <a:spLocks noChangeArrowheads="1"/>
                </p:cNvSpPr>
                <p:nvPr/>
              </p:nvSpPr>
              <p:spPr bwMode="auto">
                <a:xfrm>
                  <a:off x="-1533706" y="2290604"/>
                  <a:ext cx="50281" cy="187409"/>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07" tIns="46603" rIns="93207" bIns="46603" numCol="1" anchor="t" anchorCtr="0" compatLnSpc="1">
                  <a:prstTxWarp prst="textNoShape">
                    <a:avLst/>
                  </a:prstTxWarp>
                </a:bodyPr>
                <a:lstStyle/>
                <a:p>
                  <a:pPr defTabSz="950513"/>
                  <a:endParaRPr lang="en-US" sz="2496">
                    <a:solidFill>
                      <a:srgbClr val="505050"/>
                    </a:solidFill>
                    <a:ea typeface="MS PGothic" charset="0"/>
                  </a:endParaRPr>
                </a:p>
              </p:txBody>
            </p:sp>
            <p:sp>
              <p:nvSpPr>
                <p:cNvPr id="116" name="Rectangle 45">
                  <a:extLst>
                    <a:ext uri="{FF2B5EF4-FFF2-40B4-BE49-F238E27FC236}">
                      <a16:creationId xmlns:a16="http://schemas.microsoft.com/office/drawing/2014/main" id="{C23E33E4-59F1-4C2A-BCF7-741DDE42347F}"/>
                    </a:ext>
                  </a:extLst>
                </p:cNvPr>
                <p:cNvSpPr>
                  <a:spLocks noChangeArrowheads="1"/>
                </p:cNvSpPr>
                <p:nvPr/>
              </p:nvSpPr>
              <p:spPr bwMode="auto">
                <a:xfrm>
                  <a:off x="-1604556" y="2361454"/>
                  <a:ext cx="50281" cy="116559"/>
                </a:xfrm>
                <a:prstGeom prst="rect">
                  <a:avLst/>
                </a:prstGeom>
                <a:solidFill>
                  <a:schemeClr val="accent4">
                    <a:lumMod val="40000"/>
                    <a:lumOff val="6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07" tIns="46603" rIns="93207" bIns="46603" numCol="1" anchor="t" anchorCtr="0" compatLnSpc="1">
                  <a:prstTxWarp prst="textNoShape">
                    <a:avLst/>
                  </a:prstTxWarp>
                </a:bodyPr>
                <a:lstStyle/>
                <a:p>
                  <a:pPr defTabSz="950513"/>
                  <a:endParaRPr lang="en-US" sz="2496">
                    <a:solidFill>
                      <a:srgbClr val="505050"/>
                    </a:solidFill>
                    <a:ea typeface="MS PGothic" charset="0"/>
                  </a:endParaRPr>
                </a:p>
              </p:txBody>
            </p:sp>
            <p:sp>
              <p:nvSpPr>
                <p:cNvPr id="117" name="Freeform 46">
                  <a:extLst>
                    <a:ext uri="{FF2B5EF4-FFF2-40B4-BE49-F238E27FC236}">
                      <a16:creationId xmlns:a16="http://schemas.microsoft.com/office/drawing/2014/main" id="{717D9EA3-9F39-4D45-A774-19AF6AE67FF8}"/>
                    </a:ext>
                  </a:extLst>
                </p:cNvPr>
                <p:cNvSpPr>
                  <a:spLocks/>
                </p:cNvSpPr>
                <p:nvPr/>
              </p:nvSpPr>
              <p:spPr bwMode="auto">
                <a:xfrm>
                  <a:off x="-1149744" y="2347741"/>
                  <a:ext cx="402245" cy="404530"/>
                </a:xfrm>
                <a:custGeom>
                  <a:avLst/>
                  <a:gdLst>
                    <a:gd name="T0" fmla="*/ 176 w 352"/>
                    <a:gd name="T1" fmla="*/ 0 h 354"/>
                    <a:gd name="T2" fmla="*/ 176 w 352"/>
                    <a:gd name="T3" fmla="*/ 0 h 354"/>
                    <a:gd name="T4" fmla="*/ 158 w 352"/>
                    <a:gd name="T5" fmla="*/ 2 h 354"/>
                    <a:gd name="T6" fmla="*/ 140 w 352"/>
                    <a:gd name="T7" fmla="*/ 4 h 354"/>
                    <a:gd name="T8" fmla="*/ 124 w 352"/>
                    <a:gd name="T9" fmla="*/ 8 h 354"/>
                    <a:gd name="T10" fmla="*/ 108 w 352"/>
                    <a:gd name="T11" fmla="*/ 14 h 354"/>
                    <a:gd name="T12" fmla="*/ 92 w 352"/>
                    <a:gd name="T13" fmla="*/ 22 h 354"/>
                    <a:gd name="T14" fmla="*/ 78 w 352"/>
                    <a:gd name="T15" fmla="*/ 30 h 354"/>
                    <a:gd name="T16" fmla="*/ 64 w 352"/>
                    <a:gd name="T17" fmla="*/ 42 h 354"/>
                    <a:gd name="T18" fmla="*/ 52 w 352"/>
                    <a:gd name="T19" fmla="*/ 52 h 354"/>
                    <a:gd name="T20" fmla="*/ 40 w 352"/>
                    <a:gd name="T21" fmla="*/ 64 h 354"/>
                    <a:gd name="T22" fmla="*/ 30 w 352"/>
                    <a:gd name="T23" fmla="*/ 78 h 354"/>
                    <a:gd name="T24" fmla="*/ 20 w 352"/>
                    <a:gd name="T25" fmla="*/ 94 h 354"/>
                    <a:gd name="T26" fmla="*/ 14 w 352"/>
                    <a:gd name="T27" fmla="*/ 108 h 354"/>
                    <a:gd name="T28" fmla="*/ 8 w 352"/>
                    <a:gd name="T29" fmla="*/ 124 h 354"/>
                    <a:gd name="T30" fmla="*/ 2 w 352"/>
                    <a:gd name="T31" fmla="*/ 142 h 354"/>
                    <a:gd name="T32" fmla="*/ 0 w 352"/>
                    <a:gd name="T33" fmla="*/ 160 h 354"/>
                    <a:gd name="T34" fmla="*/ 0 w 352"/>
                    <a:gd name="T35" fmla="*/ 178 h 354"/>
                    <a:gd name="T36" fmla="*/ 0 w 352"/>
                    <a:gd name="T37" fmla="*/ 178 h 354"/>
                    <a:gd name="T38" fmla="*/ 0 w 352"/>
                    <a:gd name="T39" fmla="*/ 196 h 354"/>
                    <a:gd name="T40" fmla="*/ 2 w 352"/>
                    <a:gd name="T41" fmla="*/ 212 h 354"/>
                    <a:gd name="T42" fmla="*/ 8 w 352"/>
                    <a:gd name="T43" fmla="*/ 230 h 354"/>
                    <a:gd name="T44" fmla="*/ 14 w 352"/>
                    <a:gd name="T45" fmla="*/ 246 h 354"/>
                    <a:gd name="T46" fmla="*/ 20 w 352"/>
                    <a:gd name="T47" fmla="*/ 262 h 354"/>
                    <a:gd name="T48" fmla="*/ 30 w 352"/>
                    <a:gd name="T49" fmla="*/ 276 h 354"/>
                    <a:gd name="T50" fmla="*/ 40 w 352"/>
                    <a:gd name="T51" fmla="*/ 290 h 354"/>
                    <a:gd name="T52" fmla="*/ 52 w 352"/>
                    <a:gd name="T53" fmla="*/ 302 h 354"/>
                    <a:gd name="T54" fmla="*/ 64 w 352"/>
                    <a:gd name="T55" fmla="*/ 314 h 354"/>
                    <a:gd name="T56" fmla="*/ 78 w 352"/>
                    <a:gd name="T57" fmla="*/ 324 h 354"/>
                    <a:gd name="T58" fmla="*/ 92 w 352"/>
                    <a:gd name="T59" fmla="*/ 332 h 354"/>
                    <a:gd name="T60" fmla="*/ 108 w 352"/>
                    <a:gd name="T61" fmla="*/ 340 h 354"/>
                    <a:gd name="T62" fmla="*/ 124 w 352"/>
                    <a:gd name="T63" fmla="*/ 346 h 354"/>
                    <a:gd name="T64" fmla="*/ 140 w 352"/>
                    <a:gd name="T65" fmla="*/ 350 h 354"/>
                    <a:gd name="T66" fmla="*/ 158 w 352"/>
                    <a:gd name="T67" fmla="*/ 352 h 354"/>
                    <a:gd name="T68" fmla="*/ 176 w 352"/>
                    <a:gd name="T69" fmla="*/ 354 h 354"/>
                    <a:gd name="T70" fmla="*/ 176 w 352"/>
                    <a:gd name="T71" fmla="*/ 354 h 354"/>
                    <a:gd name="T72" fmla="*/ 194 w 352"/>
                    <a:gd name="T73" fmla="*/ 352 h 354"/>
                    <a:gd name="T74" fmla="*/ 210 w 352"/>
                    <a:gd name="T75" fmla="*/ 350 h 354"/>
                    <a:gd name="T76" fmla="*/ 228 w 352"/>
                    <a:gd name="T77" fmla="*/ 346 h 354"/>
                    <a:gd name="T78" fmla="*/ 244 w 352"/>
                    <a:gd name="T79" fmla="*/ 340 h 354"/>
                    <a:gd name="T80" fmla="*/ 258 w 352"/>
                    <a:gd name="T81" fmla="*/ 332 h 354"/>
                    <a:gd name="T82" fmla="*/ 274 w 352"/>
                    <a:gd name="T83" fmla="*/ 324 h 354"/>
                    <a:gd name="T84" fmla="*/ 286 w 352"/>
                    <a:gd name="T85" fmla="*/ 314 h 354"/>
                    <a:gd name="T86" fmla="*/ 300 w 352"/>
                    <a:gd name="T87" fmla="*/ 304 h 354"/>
                    <a:gd name="T88" fmla="*/ 310 w 352"/>
                    <a:gd name="T89" fmla="*/ 292 h 354"/>
                    <a:gd name="T90" fmla="*/ 320 w 352"/>
                    <a:gd name="T91" fmla="*/ 278 h 354"/>
                    <a:gd name="T92" fmla="*/ 330 w 352"/>
                    <a:gd name="T93" fmla="*/ 264 h 354"/>
                    <a:gd name="T94" fmla="*/ 336 w 352"/>
                    <a:gd name="T95" fmla="*/ 248 h 354"/>
                    <a:gd name="T96" fmla="*/ 344 w 352"/>
                    <a:gd name="T97" fmla="*/ 232 h 354"/>
                    <a:gd name="T98" fmla="*/ 348 w 352"/>
                    <a:gd name="T99" fmla="*/ 216 h 354"/>
                    <a:gd name="T100" fmla="*/ 350 w 352"/>
                    <a:gd name="T101" fmla="*/ 200 h 354"/>
                    <a:gd name="T102" fmla="*/ 352 w 352"/>
                    <a:gd name="T103" fmla="*/ 182 h 354"/>
                    <a:gd name="T104" fmla="*/ 176 w 352"/>
                    <a:gd name="T105" fmla="*/ 182 h 354"/>
                    <a:gd name="T106" fmla="*/ 176 w 352"/>
                    <a:gd name="T107" fmla="*/ 0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52" h="354">
                      <a:moveTo>
                        <a:pt x="176" y="0"/>
                      </a:moveTo>
                      <a:lnTo>
                        <a:pt x="176" y="0"/>
                      </a:lnTo>
                      <a:lnTo>
                        <a:pt x="158" y="2"/>
                      </a:lnTo>
                      <a:lnTo>
                        <a:pt x="140" y="4"/>
                      </a:lnTo>
                      <a:lnTo>
                        <a:pt x="124" y="8"/>
                      </a:lnTo>
                      <a:lnTo>
                        <a:pt x="108" y="14"/>
                      </a:lnTo>
                      <a:lnTo>
                        <a:pt x="92" y="22"/>
                      </a:lnTo>
                      <a:lnTo>
                        <a:pt x="78" y="30"/>
                      </a:lnTo>
                      <a:lnTo>
                        <a:pt x="64" y="42"/>
                      </a:lnTo>
                      <a:lnTo>
                        <a:pt x="52" y="52"/>
                      </a:lnTo>
                      <a:lnTo>
                        <a:pt x="40" y="64"/>
                      </a:lnTo>
                      <a:lnTo>
                        <a:pt x="30" y="78"/>
                      </a:lnTo>
                      <a:lnTo>
                        <a:pt x="20" y="94"/>
                      </a:lnTo>
                      <a:lnTo>
                        <a:pt x="14" y="108"/>
                      </a:lnTo>
                      <a:lnTo>
                        <a:pt x="8" y="124"/>
                      </a:lnTo>
                      <a:lnTo>
                        <a:pt x="2" y="142"/>
                      </a:lnTo>
                      <a:lnTo>
                        <a:pt x="0" y="160"/>
                      </a:lnTo>
                      <a:lnTo>
                        <a:pt x="0" y="178"/>
                      </a:lnTo>
                      <a:lnTo>
                        <a:pt x="0" y="178"/>
                      </a:lnTo>
                      <a:lnTo>
                        <a:pt x="0" y="196"/>
                      </a:lnTo>
                      <a:lnTo>
                        <a:pt x="2" y="212"/>
                      </a:lnTo>
                      <a:lnTo>
                        <a:pt x="8" y="230"/>
                      </a:lnTo>
                      <a:lnTo>
                        <a:pt x="14" y="246"/>
                      </a:lnTo>
                      <a:lnTo>
                        <a:pt x="20" y="262"/>
                      </a:lnTo>
                      <a:lnTo>
                        <a:pt x="30" y="276"/>
                      </a:lnTo>
                      <a:lnTo>
                        <a:pt x="40" y="290"/>
                      </a:lnTo>
                      <a:lnTo>
                        <a:pt x="52" y="302"/>
                      </a:lnTo>
                      <a:lnTo>
                        <a:pt x="64" y="314"/>
                      </a:lnTo>
                      <a:lnTo>
                        <a:pt x="78" y="324"/>
                      </a:lnTo>
                      <a:lnTo>
                        <a:pt x="92" y="332"/>
                      </a:lnTo>
                      <a:lnTo>
                        <a:pt x="108" y="340"/>
                      </a:lnTo>
                      <a:lnTo>
                        <a:pt x="124" y="346"/>
                      </a:lnTo>
                      <a:lnTo>
                        <a:pt x="140" y="350"/>
                      </a:lnTo>
                      <a:lnTo>
                        <a:pt x="158" y="352"/>
                      </a:lnTo>
                      <a:lnTo>
                        <a:pt x="176" y="354"/>
                      </a:lnTo>
                      <a:lnTo>
                        <a:pt x="176" y="354"/>
                      </a:lnTo>
                      <a:lnTo>
                        <a:pt x="194" y="352"/>
                      </a:lnTo>
                      <a:lnTo>
                        <a:pt x="210" y="350"/>
                      </a:lnTo>
                      <a:lnTo>
                        <a:pt x="228" y="346"/>
                      </a:lnTo>
                      <a:lnTo>
                        <a:pt x="244" y="340"/>
                      </a:lnTo>
                      <a:lnTo>
                        <a:pt x="258" y="332"/>
                      </a:lnTo>
                      <a:lnTo>
                        <a:pt x="274" y="324"/>
                      </a:lnTo>
                      <a:lnTo>
                        <a:pt x="286" y="314"/>
                      </a:lnTo>
                      <a:lnTo>
                        <a:pt x="300" y="304"/>
                      </a:lnTo>
                      <a:lnTo>
                        <a:pt x="310" y="292"/>
                      </a:lnTo>
                      <a:lnTo>
                        <a:pt x="320" y="278"/>
                      </a:lnTo>
                      <a:lnTo>
                        <a:pt x="330" y="264"/>
                      </a:lnTo>
                      <a:lnTo>
                        <a:pt x="336" y="248"/>
                      </a:lnTo>
                      <a:lnTo>
                        <a:pt x="344" y="232"/>
                      </a:lnTo>
                      <a:lnTo>
                        <a:pt x="348" y="216"/>
                      </a:lnTo>
                      <a:lnTo>
                        <a:pt x="350" y="200"/>
                      </a:lnTo>
                      <a:lnTo>
                        <a:pt x="352" y="182"/>
                      </a:lnTo>
                      <a:lnTo>
                        <a:pt x="176" y="182"/>
                      </a:lnTo>
                      <a:lnTo>
                        <a:pt x="176" y="0"/>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07" tIns="46603" rIns="93207" bIns="46603" numCol="1" anchor="t" anchorCtr="0" compatLnSpc="1">
                  <a:prstTxWarp prst="textNoShape">
                    <a:avLst/>
                  </a:prstTxWarp>
                </a:bodyPr>
                <a:lstStyle/>
                <a:p>
                  <a:pPr defTabSz="950513"/>
                  <a:endParaRPr lang="en-US" sz="2496">
                    <a:solidFill>
                      <a:srgbClr val="505050"/>
                    </a:solidFill>
                    <a:ea typeface="MS PGothic" charset="0"/>
                  </a:endParaRPr>
                </a:p>
              </p:txBody>
            </p:sp>
            <p:sp>
              <p:nvSpPr>
                <p:cNvPr id="118" name="Freeform 47">
                  <a:extLst>
                    <a:ext uri="{FF2B5EF4-FFF2-40B4-BE49-F238E27FC236}">
                      <a16:creationId xmlns:a16="http://schemas.microsoft.com/office/drawing/2014/main" id="{5E4ECA4C-C2F1-4F54-B653-74A7576AD3D4}"/>
                    </a:ext>
                  </a:extLst>
                </p:cNvPr>
                <p:cNvSpPr>
                  <a:spLocks/>
                </p:cNvSpPr>
                <p:nvPr/>
              </p:nvSpPr>
              <p:spPr bwMode="auto">
                <a:xfrm>
                  <a:off x="-909769" y="2311173"/>
                  <a:ext cx="201123" cy="205693"/>
                </a:xfrm>
                <a:custGeom>
                  <a:avLst/>
                  <a:gdLst>
                    <a:gd name="T0" fmla="*/ 0 w 176"/>
                    <a:gd name="T1" fmla="*/ 0 h 180"/>
                    <a:gd name="T2" fmla="*/ 0 w 176"/>
                    <a:gd name="T3" fmla="*/ 180 h 180"/>
                    <a:gd name="T4" fmla="*/ 176 w 176"/>
                    <a:gd name="T5" fmla="*/ 180 h 180"/>
                    <a:gd name="T6" fmla="*/ 176 w 176"/>
                    <a:gd name="T7" fmla="*/ 176 h 180"/>
                    <a:gd name="T8" fmla="*/ 176 w 176"/>
                    <a:gd name="T9" fmla="*/ 176 h 180"/>
                    <a:gd name="T10" fmla="*/ 174 w 176"/>
                    <a:gd name="T11" fmla="*/ 158 h 180"/>
                    <a:gd name="T12" fmla="*/ 172 w 176"/>
                    <a:gd name="T13" fmla="*/ 140 h 180"/>
                    <a:gd name="T14" fmla="*/ 168 w 176"/>
                    <a:gd name="T15" fmla="*/ 124 h 180"/>
                    <a:gd name="T16" fmla="*/ 162 w 176"/>
                    <a:gd name="T17" fmla="*/ 106 h 180"/>
                    <a:gd name="T18" fmla="*/ 154 w 176"/>
                    <a:gd name="T19" fmla="*/ 92 h 180"/>
                    <a:gd name="T20" fmla="*/ 146 w 176"/>
                    <a:gd name="T21" fmla="*/ 76 h 180"/>
                    <a:gd name="T22" fmla="*/ 136 w 176"/>
                    <a:gd name="T23" fmla="*/ 64 h 180"/>
                    <a:gd name="T24" fmla="*/ 124 w 176"/>
                    <a:gd name="T25" fmla="*/ 50 h 180"/>
                    <a:gd name="T26" fmla="*/ 112 w 176"/>
                    <a:gd name="T27" fmla="*/ 40 h 180"/>
                    <a:gd name="T28" fmla="*/ 98 w 176"/>
                    <a:gd name="T29" fmla="*/ 30 h 180"/>
                    <a:gd name="T30" fmla="*/ 84 w 176"/>
                    <a:gd name="T31" fmla="*/ 20 h 180"/>
                    <a:gd name="T32" fmla="*/ 68 w 176"/>
                    <a:gd name="T33" fmla="*/ 14 h 180"/>
                    <a:gd name="T34" fmla="*/ 52 w 176"/>
                    <a:gd name="T35" fmla="*/ 8 h 180"/>
                    <a:gd name="T36" fmla="*/ 34 w 176"/>
                    <a:gd name="T37" fmla="*/ 2 h 180"/>
                    <a:gd name="T38" fmla="*/ 18 w 176"/>
                    <a:gd name="T39" fmla="*/ 0 h 180"/>
                    <a:gd name="T40" fmla="*/ 0 w 176"/>
                    <a:gd name="T41"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6" h="180">
                      <a:moveTo>
                        <a:pt x="0" y="0"/>
                      </a:moveTo>
                      <a:lnTo>
                        <a:pt x="0" y="180"/>
                      </a:lnTo>
                      <a:lnTo>
                        <a:pt x="176" y="180"/>
                      </a:lnTo>
                      <a:lnTo>
                        <a:pt x="176" y="176"/>
                      </a:lnTo>
                      <a:lnTo>
                        <a:pt x="176" y="176"/>
                      </a:lnTo>
                      <a:lnTo>
                        <a:pt x="174" y="158"/>
                      </a:lnTo>
                      <a:lnTo>
                        <a:pt x="172" y="140"/>
                      </a:lnTo>
                      <a:lnTo>
                        <a:pt x="168" y="124"/>
                      </a:lnTo>
                      <a:lnTo>
                        <a:pt x="162" y="106"/>
                      </a:lnTo>
                      <a:lnTo>
                        <a:pt x="154" y="92"/>
                      </a:lnTo>
                      <a:lnTo>
                        <a:pt x="146" y="76"/>
                      </a:lnTo>
                      <a:lnTo>
                        <a:pt x="136" y="64"/>
                      </a:lnTo>
                      <a:lnTo>
                        <a:pt x="124" y="50"/>
                      </a:lnTo>
                      <a:lnTo>
                        <a:pt x="112" y="40"/>
                      </a:lnTo>
                      <a:lnTo>
                        <a:pt x="98" y="30"/>
                      </a:lnTo>
                      <a:lnTo>
                        <a:pt x="84" y="20"/>
                      </a:lnTo>
                      <a:lnTo>
                        <a:pt x="68" y="14"/>
                      </a:lnTo>
                      <a:lnTo>
                        <a:pt x="52" y="8"/>
                      </a:lnTo>
                      <a:lnTo>
                        <a:pt x="34" y="2"/>
                      </a:lnTo>
                      <a:lnTo>
                        <a:pt x="18" y="0"/>
                      </a:lnTo>
                      <a:lnTo>
                        <a:pt x="0"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07" tIns="46603" rIns="93207" bIns="46603" numCol="1" anchor="t" anchorCtr="0" compatLnSpc="1">
                  <a:prstTxWarp prst="textNoShape">
                    <a:avLst/>
                  </a:prstTxWarp>
                </a:bodyPr>
                <a:lstStyle/>
                <a:p>
                  <a:pPr defTabSz="950513"/>
                  <a:endParaRPr lang="en-US" sz="2496">
                    <a:solidFill>
                      <a:srgbClr val="505050"/>
                    </a:solidFill>
                    <a:ea typeface="MS PGothic" charset="0"/>
                  </a:endParaRPr>
                </a:p>
              </p:txBody>
            </p:sp>
            <p:sp>
              <p:nvSpPr>
                <p:cNvPr id="119" name="Freeform 48">
                  <a:extLst>
                    <a:ext uri="{FF2B5EF4-FFF2-40B4-BE49-F238E27FC236}">
                      <a16:creationId xmlns:a16="http://schemas.microsoft.com/office/drawing/2014/main" id="{7A1F8C9B-FAA1-481A-AB86-2141CBFFCCC5}"/>
                    </a:ext>
                  </a:extLst>
                </p:cNvPr>
                <p:cNvSpPr>
                  <a:spLocks/>
                </p:cNvSpPr>
                <p:nvPr/>
              </p:nvSpPr>
              <p:spPr bwMode="auto">
                <a:xfrm>
                  <a:off x="-909769" y="2311173"/>
                  <a:ext cx="201123" cy="205693"/>
                </a:xfrm>
                <a:custGeom>
                  <a:avLst/>
                  <a:gdLst>
                    <a:gd name="T0" fmla="*/ 0 w 176"/>
                    <a:gd name="T1" fmla="*/ 0 h 180"/>
                    <a:gd name="T2" fmla="*/ 0 w 176"/>
                    <a:gd name="T3" fmla="*/ 180 h 180"/>
                    <a:gd name="T4" fmla="*/ 176 w 176"/>
                    <a:gd name="T5" fmla="*/ 180 h 180"/>
                    <a:gd name="T6" fmla="*/ 176 w 176"/>
                    <a:gd name="T7" fmla="*/ 176 h 180"/>
                    <a:gd name="T8" fmla="*/ 176 w 176"/>
                    <a:gd name="T9" fmla="*/ 176 h 180"/>
                    <a:gd name="T10" fmla="*/ 174 w 176"/>
                    <a:gd name="T11" fmla="*/ 158 h 180"/>
                    <a:gd name="T12" fmla="*/ 172 w 176"/>
                    <a:gd name="T13" fmla="*/ 140 h 180"/>
                    <a:gd name="T14" fmla="*/ 168 w 176"/>
                    <a:gd name="T15" fmla="*/ 124 h 180"/>
                    <a:gd name="T16" fmla="*/ 162 w 176"/>
                    <a:gd name="T17" fmla="*/ 106 h 180"/>
                    <a:gd name="T18" fmla="*/ 154 w 176"/>
                    <a:gd name="T19" fmla="*/ 92 h 180"/>
                    <a:gd name="T20" fmla="*/ 146 w 176"/>
                    <a:gd name="T21" fmla="*/ 76 h 180"/>
                    <a:gd name="T22" fmla="*/ 136 w 176"/>
                    <a:gd name="T23" fmla="*/ 64 h 180"/>
                    <a:gd name="T24" fmla="*/ 124 w 176"/>
                    <a:gd name="T25" fmla="*/ 50 h 180"/>
                    <a:gd name="T26" fmla="*/ 112 w 176"/>
                    <a:gd name="T27" fmla="*/ 40 h 180"/>
                    <a:gd name="T28" fmla="*/ 98 w 176"/>
                    <a:gd name="T29" fmla="*/ 30 h 180"/>
                    <a:gd name="T30" fmla="*/ 84 w 176"/>
                    <a:gd name="T31" fmla="*/ 20 h 180"/>
                    <a:gd name="T32" fmla="*/ 68 w 176"/>
                    <a:gd name="T33" fmla="*/ 14 h 180"/>
                    <a:gd name="T34" fmla="*/ 52 w 176"/>
                    <a:gd name="T35" fmla="*/ 8 h 180"/>
                    <a:gd name="T36" fmla="*/ 34 w 176"/>
                    <a:gd name="T37" fmla="*/ 2 h 180"/>
                    <a:gd name="T38" fmla="*/ 18 w 176"/>
                    <a:gd name="T39" fmla="*/ 0 h 180"/>
                    <a:gd name="T40" fmla="*/ 0 w 176"/>
                    <a:gd name="T41"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6" h="180">
                      <a:moveTo>
                        <a:pt x="0" y="0"/>
                      </a:moveTo>
                      <a:lnTo>
                        <a:pt x="0" y="180"/>
                      </a:lnTo>
                      <a:lnTo>
                        <a:pt x="176" y="180"/>
                      </a:lnTo>
                      <a:lnTo>
                        <a:pt x="176" y="176"/>
                      </a:lnTo>
                      <a:lnTo>
                        <a:pt x="176" y="176"/>
                      </a:lnTo>
                      <a:lnTo>
                        <a:pt x="174" y="158"/>
                      </a:lnTo>
                      <a:lnTo>
                        <a:pt x="172" y="140"/>
                      </a:lnTo>
                      <a:lnTo>
                        <a:pt x="168" y="124"/>
                      </a:lnTo>
                      <a:lnTo>
                        <a:pt x="162" y="106"/>
                      </a:lnTo>
                      <a:lnTo>
                        <a:pt x="154" y="92"/>
                      </a:lnTo>
                      <a:lnTo>
                        <a:pt x="146" y="76"/>
                      </a:lnTo>
                      <a:lnTo>
                        <a:pt x="136" y="64"/>
                      </a:lnTo>
                      <a:lnTo>
                        <a:pt x="124" y="50"/>
                      </a:lnTo>
                      <a:lnTo>
                        <a:pt x="112" y="40"/>
                      </a:lnTo>
                      <a:lnTo>
                        <a:pt x="98" y="30"/>
                      </a:lnTo>
                      <a:lnTo>
                        <a:pt x="84" y="20"/>
                      </a:lnTo>
                      <a:lnTo>
                        <a:pt x="68" y="14"/>
                      </a:lnTo>
                      <a:lnTo>
                        <a:pt x="52" y="8"/>
                      </a:lnTo>
                      <a:lnTo>
                        <a:pt x="34" y="2"/>
                      </a:lnTo>
                      <a:lnTo>
                        <a:pt x="18" y="0"/>
                      </a:lnTo>
                      <a:lnTo>
                        <a:pt x="0" y="0"/>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07" tIns="46603" rIns="93207" bIns="46603" numCol="1" anchor="t" anchorCtr="0" compatLnSpc="1">
                  <a:prstTxWarp prst="textNoShape">
                    <a:avLst/>
                  </a:prstTxWarp>
                </a:bodyPr>
                <a:lstStyle/>
                <a:p>
                  <a:pPr defTabSz="950513"/>
                  <a:endParaRPr lang="en-US" sz="2496">
                    <a:solidFill>
                      <a:srgbClr val="505050"/>
                    </a:solidFill>
                    <a:ea typeface="MS PGothic" charset="0"/>
                  </a:endParaRPr>
                </a:p>
              </p:txBody>
            </p:sp>
            <p:sp>
              <p:nvSpPr>
                <p:cNvPr id="120" name="Rectangle 49">
                  <a:extLst>
                    <a:ext uri="{FF2B5EF4-FFF2-40B4-BE49-F238E27FC236}">
                      <a16:creationId xmlns:a16="http://schemas.microsoft.com/office/drawing/2014/main" id="{5BB2CB1C-F2D9-409E-A447-EFC1BC5F4A0F}"/>
                    </a:ext>
                  </a:extLst>
                </p:cNvPr>
                <p:cNvSpPr>
                  <a:spLocks noChangeArrowheads="1"/>
                </p:cNvSpPr>
                <p:nvPr/>
              </p:nvSpPr>
              <p:spPr bwMode="auto">
                <a:xfrm>
                  <a:off x="-715598" y="2036820"/>
                  <a:ext cx="38853" cy="38853"/>
                </a:xfrm>
                <a:prstGeom prst="rect">
                  <a:avLst/>
                </a:prstGeom>
                <a:solidFill>
                  <a:srgbClr val="D9D9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07" tIns="46603" rIns="93207" bIns="46603" numCol="1" anchor="t" anchorCtr="0" compatLnSpc="1">
                  <a:prstTxWarp prst="textNoShape">
                    <a:avLst/>
                  </a:prstTxWarp>
                </a:bodyPr>
                <a:lstStyle/>
                <a:p>
                  <a:pPr defTabSz="950513"/>
                  <a:endParaRPr lang="en-US" sz="2496">
                    <a:solidFill>
                      <a:srgbClr val="505050"/>
                    </a:solidFill>
                    <a:ea typeface="MS PGothic" charset="0"/>
                  </a:endParaRPr>
                </a:p>
              </p:txBody>
            </p:sp>
            <p:sp>
              <p:nvSpPr>
                <p:cNvPr id="121" name="Freeform 50">
                  <a:extLst>
                    <a:ext uri="{FF2B5EF4-FFF2-40B4-BE49-F238E27FC236}">
                      <a16:creationId xmlns:a16="http://schemas.microsoft.com/office/drawing/2014/main" id="{EC0887B2-86FE-4BFF-BAB7-28CE00AA8785}"/>
                    </a:ext>
                  </a:extLst>
                </p:cNvPr>
                <p:cNvSpPr>
                  <a:spLocks noEditPoints="1"/>
                </p:cNvSpPr>
                <p:nvPr/>
              </p:nvSpPr>
              <p:spPr bwMode="auto">
                <a:xfrm>
                  <a:off x="-1746256" y="1986635"/>
                  <a:ext cx="1204450" cy="121130"/>
                </a:xfrm>
                <a:custGeom>
                  <a:avLst/>
                  <a:gdLst>
                    <a:gd name="T0" fmla="*/ 0 w 1054"/>
                    <a:gd name="T1" fmla="*/ 0 h 106"/>
                    <a:gd name="T2" fmla="*/ 0 w 1054"/>
                    <a:gd name="T3" fmla="*/ 106 h 106"/>
                    <a:gd name="T4" fmla="*/ 1054 w 1054"/>
                    <a:gd name="T5" fmla="*/ 106 h 106"/>
                    <a:gd name="T6" fmla="*/ 1054 w 1054"/>
                    <a:gd name="T7" fmla="*/ 0 h 106"/>
                    <a:gd name="T8" fmla="*/ 0 w 1054"/>
                    <a:gd name="T9" fmla="*/ 0 h 106"/>
                    <a:gd name="T10" fmla="*/ 860 w 1054"/>
                    <a:gd name="T11" fmla="*/ 88 h 106"/>
                    <a:gd name="T12" fmla="*/ 798 w 1054"/>
                    <a:gd name="T13" fmla="*/ 88 h 106"/>
                    <a:gd name="T14" fmla="*/ 798 w 1054"/>
                    <a:gd name="T15" fmla="*/ 72 h 106"/>
                    <a:gd name="T16" fmla="*/ 860 w 1054"/>
                    <a:gd name="T17" fmla="*/ 72 h 106"/>
                    <a:gd name="T18" fmla="*/ 860 w 1054"/>
                    <a:gd name="T19" fmla="*/ 88 h 106"/>
                    <a:gd name="T20" fmla="*/ 946 w 1054"/>
                    <a:gd name="T21" fmla="*/ 90 h 106"/>
                    <a:gd name="T22" fmla="*/ 890 w 1054"/>
                    <a:gd name="T23" fmla="*/ 90 h 106"/>
                    <a:gd name="T24" fmla="*/ 890 w 1054"/>
                    <a:gd name="T25" fmla="*/ 32 h 106"/>
                    <a:gd name="T26" fmla="*/ 946 w 1054"/>
                    <a:gd name="T27" fmla="*/ 32 h 106"/>
                    <a:gd name="T28" fmla="*/ 946 w 1054"/>
                    <a:gd name="T29" fmla="*/ 90 h 106"/>
                    <a:gd name="T30" fmla="*/ 1032 w 1054"/>
                    <a:gd name="T31" fmla="*/ 78 h 106"/>
                    <a:gd name="T32" fmla="*/ 1020 w 1054"/>
                    <a:gd name="T33" fmla="*/ 90 h 106"/>
                    <a:gd name="T34" fmla="*/ 1004 w 1054"/>
                    <a:gd name="T35" fmla="*/ 74 h 106"/>
                    <a:gd name="T36" fmla="*/ 988 w 1054"/>
                    <a:gd name="T37" fmla="*/ 90 h 106"/>
                    <a:gd name="T38" fmla="*/ 976 w 1054"/>
                    <a:gd name="T39" fmla="*/ 78 h 106"/>
                    <a:gd name="T40" fmla="*/ 992 w 1054"/>
                    <a:gd name="T41" fmla="*/ 62 h 106"/>
                    <a:gd name="T42" fmla="*/ 976 w 1054"/>
                    <a:gd name="T43" fmla="*/ 44 h 106"/>
                    <a:gd name="T44" fmla="*/ 988 w 1054"/>
                    <a:gd name="T45" fmla="*/ 32 h 106"/>
                    <a:gd name="T46" fmla="*/ 1004 w 1054"/>
                    <a:gd name="T47" fmla="*/ 48 h 106"/>
                    <a:gd name="T48" fmla="*/ 1020 w 1054"/>
                    <a:gd name="T49" fmla="*/ 32 h 106"/>
                    <a:gd name="T50" fmla="*/ 1032 w 1054"/>
                    <a:gd name="T51" fmla="*/ 44 h 106"/>
                    <a:gd name="T52" fmla="*/ 1016 w 1054"/>
                    <a:gd name="T53" fmla="*/ 62 h 106"/>
                    <a:gd name="T54" fmla="*/ 1032 w 1054"/>
                    <a:gd name="T55" fmla="*/ 78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054" h="106">
                      <a:moveTo>
                        <a:pt x="0" y="0"/>
                      </a:moveTo>
                      <a:lnTo>
                        <a:pt x="0" y="106"/>
                      </a:lnTo>
                      <a:lnTo>
                        <a:pt x="1054" y="106"/>
                      </a:lnTo>
                      <a:lnTo>
                        <a:pt x="1054" y="0"/>
                      </a:lnTo>
                      <a:lnTo>
                        <a:pt x="0" y="0"/>
                      </a:lnTo>
                      <a:close/>
                      <a:moveTo>
                        <a:pt x="860" y="88"/>
                      </a:moveTo>
                      <a:lnTo>
                        <a:pt x="798" y="88"/>
                      </a:lnTo>
                      <a:lnTo>
                        <a:pt x="798" y="72"/>
                      </a:lnTo>
                      <a:lnTo>
                        <a:pt x="860" y="72"/>
                      </a:lnTo>
                      <a:lnTo>
                        <a:pt x="860" y="88"/>
                      </a:lnTo>
                      <a:close/>
                      <a:moveTo>
                        <a:pt x="946" y="90"/>
                      </a:moveTo>
                      <a:lnTo>
                        <a:pt x="890" y="90"/>
                      </a:lnTo>
                      <a:lnTo>
                        <a:pt x="890" y="32"/>
                      </a:lnTo>
                      <a:lnTo>
                        <a:pt x="946" y="32"/>
                      </a:lnTo>
                      <a:lnTo>
                        <a:pt x="946" y="90"/>
                      </a:lnTo>
                      <a:close/>
                      <a:moveTo>
                        <a:pt x="1032" y="78"/>
                      </a:moveTo>
                      <a:lnTo>
                        <a:pt x="1020" y="90"/>
                      </a:lnTo>
                      <a:lnTo>
                        <a:pt x="1004" y="74"/>
                      </a:lnTo>
                      <a:lnTo>
                        <a:pt x="988" y="90"/>
                      </a:lnTo>
                      <a:lnTo>
                        <a:pt x="976" y="78"/>
                      </a:lnTo>
                      <a:lnTo>
                        <a:pt x="992" y="62"/>
                      </a:lnTo>
                      <a:lnTo>
                        <a:pt x="976" y="44"/>
                      </a:lnTo>
                      <a:lnTo>
                        <a:pt x="988" y="32"/>
                      </a:lnTo>
                      <a:lnTo>
                        <a:pt x="1004" y="48"/>
                      </a:lnTo>
                      <a:lnTo>
                        <a:pt x="1020" y="32"/>
                      </a:lnTo>
                      <a:lnTo>
                        <a:pt x="1032" y="44"/>
                      </a:lnTo>
                      <a:lnTo>
                        <a:pt x="1016" y="62"/>
                      </a:lnTo>
                      <a:lnTo>
                        <a:pt x="1032" y="78"/>
                      </a:lnTo>
                      <a:close/>
                    </a:path>
                  </a:pathLst>
                </a:cu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07" tIns="46603" rIns="93207" bIns="46603" numCol="1" anchor="t" anchorCtr="0" compatLnSpc="1">
                  <a:prstTxWarp prst="textNoShape">
                    <a:avLst/>
                  </a:prstTxWarp>
                </a:bodyPr>
                <a:lstStyle/>
                <a:p>
                  <a:pPr defTabSz="950513"/>
                  <a:endParaRPr lang="en-US" sz="2496">
                    <a:solidFill>
                      <a:srgbClr val="505050"/>
                    </a:solidFill>
                    <a:ea typeface="MS PGothic" charset="0"/>
                  </a:endParaRPr>
                </a:p>
              </p:txBody>
            </p:sp>
            <p:sp>
              <p:nvSpPr>
                <p:cNvPr id="122" name="Freeform 51">
                  <a:extLst>
                    <a:ext uri="{FF2B5EF4-FFF2-40B4-BE49-F238E27FC236}">
                      <a16:creationId xmlns:a16="http://schemas.microsoft.com/office/drawing/2014/main" id="{1844B336-3237-4280-9156-77EC1121C0DA}"/>
                    </a:ext>
                  </a:extLst>
                </p:cNvPr>
                <p:cNvSpPr>
                  <a:spLocks noEditPoints="1"/>
                </p:cNvSpPr>
                <p:nvPr/>
              </p:nvSpPr>
              <p:spPr bwMode="auto">
                <a:xfrm>
                  <a:off x="-1748541" y="2132906"/>
                  <a:ext cx="1202164" cy="767921"/>
                </a:xfrm>
                <a:custGeom>
                  <a:avLst/>
                  <a:gdLst>
                    <a:gd name="T0" fmla="*/ 0 w 1052"/>
                    <a:gd name="T1" fmla="*/ 0 h 672"/>
                    <a:gd name="T2" fmla="*/ 0 w 1052"/>
                    <a:gd name="T3" fmla="*/ 672 h 672"/>
                    <a:gd name="T4" fmla="*/ 1052 w 1052"/>
                    <a:gd name="T5" fmla="*/ 672 h 672"/>
                    <a:gd name="T6" fmla="*/ 1052 w 1052"/>
                    <a:gd name="T7" fmla="*/ 0 h 672"/>
                    <a:gd name="T8" fmla="*/ 0 w 1052"/>
                    <a:gd name="T9" fmla="*/ 0 h 672"/>
                    <a:gd name="T10" fmla="*/ 1000 w 1052"/>
                    <a:gd name="T11" fmla="*/ 620 h 672"/>
                    <a:gd name="T12" fmla="*/ 54 w 1052"/>
                    <a:gd name="T13" fmla="*/ 620 h 672"/>
                    <a:gd name="T14" fmla="*/ 54 w 1052"/>
                    <a:gd name="T15" fmla="*/ 52 h 672"/>
                    <a:gd name="T16" fmla="*/ 1000 w 1052"/>
                    <a:gd name="T17" fmla="*/ 52 h 672"/>
                    <a:gd name="T18" fmla="*/ 1000 w 1052"/>
                    <a:gd name="T19" fmla="*/ 620 h 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52" h="672">
                      <a:moveTo>
                        <a:pt x="0" y="0"/>
                      </a:moveTo>
                      <a:lnTo>
                        <a:pt x="0" y="672"/>
                      </a:lnTo>
                      <a:lnTo>
                        <a:pt x="1052" y="672"/>
                      </a:lnTo>
                      <a:lnTo>
                        <a:pt x="1052" y="0"/>
                      </a:lnTo>
                      <a:lnTo>
                        <a:pt x="0" y="0"/>
                      </a:lnTo>
                      <a:close/>
                      <a:moveTo>
                        <a:pt x="1000" y="620"/>
                      </a:moveTo>
                      <a:lnTo>
                        <a:pt x="54" y="620"/>
                      </a:lnTo>
                      <a:lnTo>
                        <a:pt x="54" y="52"/>
                      </a:lnTo>
                      <a:lnTo>
                        <a:pt x="1000" y="52"/>
                      </a:lnTo>
                      <a:lnTo>
                        <a:pt x="1000" y="620"/>
                      </a:lnTo>
                      <a:close/>
                    </a:path>
                  </a:pathLst>
                </a:cu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07" tIns="46603" rIns="93207" bIns="46603" numCol="1" anchor="t" anchorCtr="0" compatLnSpc="1">
                  <a:prstTxWarp prst="textNoShape">
                    <a:avLst/>
                  </a:prstTxWarp>
                </a:bodyPr>
                <a:lstStyle/>
                <a:p>
                  <a:pPr defTabSz="950513"/>
                  <a:endParaRPr lang="en-US" sz="2496">
                    <a:solidFill>
                      <a:srgbClr val="505050"/>
                    </a:solidFill>
                    <a:ea typeface="MS PGothic" charset="0"/>
                  </a:endParaRPr>
                </a:p>
              </p:txBody>
            </p:sp>
          </p:grpSp>
        </p:grpSp>
        <p:pic>
          <p:nvPicPr>
            <p:cNvPr id="103" name="Picture 102">
              <a:extLst>
                <a:ext uri="{FF2B5EF4-FFF2-40B4-BE49-F238E27FC236}">
                  <a16:creationId xmlns:a16="http://schemas.microsoft.com/office/drawing/2014/main" id="{F7618946-BE12-4FF9-A179-7921FF1820F9}"/>
                </a:ext>
              </a:extLst>
            </p:cNvPr>
            <p:cNvPicPr>
              <a:picLocks noChangeAspect="1"/>
            </p:cNvPicPr>
            <p:nvPr/>
          </p:nvPicPr>
          <p:blipFill>
            <a:blip r:embed="rId8"/>
            <a:stretch>
              <a:fillRect/>
            </a:stretch>
          </p:blipFill>
          <p:spPr>
            <a:xfrm>
              <a:off x="9560806" y="4874713"/>
              <a:ext cx="2380807" cy="1352933"/>
            </a:xfrm>
            <a:prstGeom prst="rect">
              <a:avLst/>
            </a:prstGeom>
          </p:spPr>
        </p:pic>
      </p:grpSp>
      <p:grpSp>
        <p:nvGrpSpPr>
          <p:cNvPr id="130" name="Group 129">
            <a:extLst>
              <a:ext uri="{FF2B5EF4-FFF2-40B4-BE49-F238E27FC236}">
                <a16:creationId xmlns:a16="http://schemas.microsoft.com/office/drawing/2014/main" id="{10CCEFFB-313F-4E4C-80B7-4BD89290E247}"/>
              </a:ext>
            </a:extLst>
          </p:cNvPr>
          <p:cNvGrpSpPr/>
          <p:nvPr/>
        </p:nvGrpSpPr>
        <p:grpSpPr>
          <a:xfrm rot="21269447">
            <a:off x="9435297" y="5459436"/>
            <a:ext cx="958046" cy="461989"/>
            <a:chOff x="8647291" y="5765552"/>
            <a:chExt cx="1138479" cy="546654"/>
          </a:xfrm>
        </p:grpSpPr>
        <p:cxnSp>
          <p:nvCxnSpPr>
            <p:cNvPr id="127" name="Curved Connector 101">
              <a:extLst>
                <a:ext uri="{FF2B5EF4-FFF2-40B4-BE49-F238E27FC236}">
                  <a16:creationId xmlns:a16="http://schemas.microsoft.com/office/drawing/2014/main" id="{AB01F79B-8AFE-409A-B32A-21CE18522B03}"/>
                </a:ext>
              </a:extLst>
            </p:cNvPr>
            <p:cNvCxnSpPr/>
            <p:nvPr/>
          </p:nvCxnSpPr>
          <p:spPr>
            <a:xfrm>
              <a:off x="8647291" y="6012124"/>
              <a:ext cx="996084" cy="300082"/>
            </a:xfrm>
            <a:prstGeom prst="curvedConnector3">
              <a:avLst/>
            </a:prstGeom>
            <a:ln w="28575">
              <a:solidFill>
                <a:schemeClr val="bg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8" name="Curved Connector 102">
              <a:extLst>
                <a:ext uri="{FF2B5EF4-FFF2-40B4-BE49-F238E27FC236}">
                  <a16:creationId xmlns:a16="http://schemas.microsoft.com/office/drawing/2014/main" id="{BC50E710-8CA4-455A-944D-24BB837581C9}"/>
                </a:ext>
              </a:extLst>
            </p:cNvPr>
            <p:cNvCxnSpPr/>
            <p:nvPr/>
          </p:nvCxnSpPr>
          <p:spPr>
            <a:xfrm>
              <a:off x="8724023" y="5893490"/>
              <a:ext cx="996084" cy="300082"/>
            </a:xfrm>
            <a:prstGeom prst="curvedConnector3">
              <a:avLst/>
            </a:prstGeom>
            <a:ln w="28575">
              <a:solidFill>
                <a:schemeClr val="bg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9" name="Curved Connector 103">
              <a:extLst>
                <a:ext uri="{FF2B5EF4-FFF2-40B4-BE49-F238E27FC236}">
                  <a16:creationId xmlns:a16="http://schemas.microsoft.com/office/drawing/2014/main" id="{27DBC3CD-35C2-4979-932F-B68D662CCAAA}"/>
                </a:ext>
              </a:extLst>
            </p:cNvPr>
            <p:cNvCxnSpPr/>
            <p:nvPr/>
          </p:nvCxnSpPr>
          <p:spPr>
            <a:xfrm>
              <a:off x="8789686" y="5765552"/>
              <a:ext cx="996084" cy="300082"/>
            </a:xfrm>
            <a:prstGeom prst="curvedConnector3">
              <a:avLst/>
            </a:prstGeom>
            <a:ln w="28575">
              <a:solidFill>
                <a:schemeClr val="bg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132" name="Freeform 95">
            <a:extLst>
              <a:ext uri="{FF2B5EF4-FFF2-40B4-BE49-F238E27FC236}">
                <a16:creationId xmlns:a16="http://schemas.microsoft.com/office/drawing/2014/main" id="{0BE9A035-E4B4-47F0-B78F-D66C1C2B95A1}"/>
              </a:ext>
            </a:extLst>
          </p:cNvPr>
          <p:cNvSpPr>
            <a:spLocks/>
          </p:cNvSpPr>
          <p:nvPr/>
        </p:nvSpPr>
        <p:spPr bwMode="auto">
          <a:xfrm>
            <a:off x="7616670" y="4851362"/>
            <a:ext cx="1727866" cy="1135682"/>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00A7DD"/>
          </a:solidFill>
          <a:ln>
            <a:noFill/>
          </a:ln>
        </p:spPr>
        <p:txBody>
          <a:bodyPr vert="horz" wrap="square" lIns="95076" tIns="47537" rIns="95076" bIns="47537" numCol="1" anchor="t" anchorCtr="0" compatLnSpc="1">
            <a:prstTxWarp prst="textNoShape">
              <a:avLst/>
            </a:prstTxWarp>
          </a:bodyPr>
          <a:lstStyle/>
          <a:p>
            <a:pPr defTabSz="932200"/>
            <a:endParaRPr lang="en-US" sz="2496">
              <a:solidFill>
                <a:srgbClr val="000000"/>
              </a:solidFill>
              <a:ea typeface="MS PGothic" charset="0"/>
            </a:endParaRPr>
          </a:p>
        </p:txBody>
      </p:sp>
      <p:grpSp>
        <p:nvGrpSpPr>
          <p:cNvPr id="137" name="Group 136">
            <a:extLst>
              <a:ext uri="{FF2B5EF4-FFF2-40B4-BE49-F238E27FC236}">
                <a16:creationId xmlns:a16="http://schemas.microsoft.com/office/drawing/2014/main" id="{FFE5817F-5699-454A-8692-FC1497C5AA4D}"/>
              </a:ext>
            </a:extLst>
          </p:cNvPr>
          <p:cNvGrpSpPr/>
          <p:nvPr/>
        </p:nvGrpSpPr>
        <p:grpSpPr>
          <a:xfrm rot="21262430">
            <a:off x="4338653" y="5396301"/>
            <a:ext cx="799398" cy="375217"/>
            <a:chOff x="5535537" y="5228214"/>
            <a:chExt cx="1138479" cy="546654"/>
          </a:xfrm>
        </p:grpSpPr>
        <p:cxnSp>
          <p:nvCxnSpPr>
            <p:cNvPr id="134" name="Curved Connector 106">
              <a:extLst>
                <a:ext uri="{FF2B5EF4-FFF2-40B4-BE49-F238E27FC236}">
                  <a16:creationId xmlns:a16="http://schemas.microsoft.com/office/drawing/2014/main" id="{EE85F70B-F967-44D8-A2F9-70FD12C7E25F}"/>
                </a:ext>
              </a:extLst>
            </p:cNvPr>
            <p:cNvCxnSpPr/>
            <p:nvPr/>
          </p:nvCxnSpPr>
          <p:spPr>
            <a:xfrm>
              <a:off x="5535537" y="5474786"/>
              <a:ext cx="996084" cy="300082"/>
            </a:xfrm>
            <a:prstGeom prst="curvedConnector3">
              <a:avLst/>
            </a:prstGeom>
            <a:ln w="28575">
              <a:solidFill>
                <a:schemeClr val="bg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5" name="Curved Connector 107">
              <a:extLst>
                <a:ext uri="{FF2B5EF4-FFF2-40B4-BE49-F238E27FC236}">
                  <a16:creationId xmlns:a16="http://schemas.microsoft.com/office/drawing/2014/main" id="{3BCC00FE-3E65-4284-8AD4-50AFA0645E01}"/>
                </a:ext>
              </a:extLst>
            </p:cNvPr>
            <p:cNvCxnSpPr/>
            <p:nvPr/>
          </p:nvCxnSpPr>
          <p:spPr>
            <a:xfrm>
              <a:off x="5612269" y="5356152"/>
              <a:ext cx="996084" cy="300082"/>
            </a:xfrm>
            <a:prstGeom prst="curvedConnector3">
              <a:avLst/>
            </a:prstGeom>
            <a:ln w="28575">
              <a:solidFill>
                <a:schemeClr val="bg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6" name="Curved Connector 108">
              <a:extLst>
                <a:ext uri="{FF2B5EF4-FFF2-40B4-BE49-F238E27FC236}">
                  <a16:creationId xmlns:a16="http://schemas.microsoft.com/office/drawing/2014/main" id="{E00608BA-44F0-41E6-B888-F75D8785C3AC}"/>
                </a:ext>
              </a:extLst>
            </p:cNvPr>
            <p:cNvCxnSpPr/>
            <p:nvPr/>
          </p:nvCxnSpPr>
          <p:spPr>
            <a:xfrm>
              <a:off x="5677932" y="5228214"/>
              <a:ext cx="996084" cy="300082"/>
            </a:xfrm>
            <a:prstGeom prst="curvedConnector3">
              <a:avLst/>
            </a:prstGeom>
            <a:ln w="28575">
              <a:solidFill>
                <a:schemeClr val="bg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139" name="Rectangle 138">
            <a:extLst>
              <a:ext uri="{FF2B5EF4-FFF2-40B4-BE49-F238E27FC236}">
                <a16:creationId xmlns:a16="http://schemas.microsoft.com/office/drawing/2014/main" id="{2EECE7C6-D4E2-4493-905D-EA739640BB7B}"/>
              </a:ext>
            </a:extLst>
          </p:cNvPr>
          <p:cNvSpPr/>
          <p:nvPr/>
        </p:nvSpPr>
        <p:spPr bwMode="auto">
          <a:xfrm>
            <a:off x="7641874" y="5180821"/>
            <a:ext cx="1505234" cy="86541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6603" rIns="0" bIns="0" numCol="1" spcCol="0" rtlCol="0" fromWordArt="0" anchor="t" anchorCtr="0" forceAA="0" compatLnSpc="1">
            <a:prstTxWarp prst="textNoShape">
              <a:avLst/>
            </a:prstTxWarp>
            <a:noAutofit/>
          </a:bodyPr>
          <a:lstStyle/>
          <a:p>
            <a:pPr algn="ctr" defTabSz="950293">
              <a:lnSpc>
                <a:spcPct val="90000"/>
              </a:lnSpc>
            </a:pPr>
            <a:r>
              <a:rPr lang="en-US" sz="2000" dirty="0">
                <a:gradFill>
                  <a:gsLst>
                    <a:gs pos="0">
                      <a:srgbClr val="FFFFFF"/>
                    </a:gs>
                    <a:gs pos="100000">
                      <a:srgbClr val="FFFFFF"/>
                    </a:gs>
                  </a:gsLst>
                  <a:lin ang="5400000" scaled="1"/>
                </a:gradFill>
                <a:ea typeface="Segoe UI" pitchFamily="34" charset="0"/>
                <a:cs typeface="Segoe UI" pitchFamily="34" charset="0"/>
              </a:rPr>
              <a:t>Stream Analytics</a:t>
            </a:r>
          </a:p>
        </p:txBody>
      </p:sp>
      <p:sp>
        <p:nvSpPr>
          <p:cNvPr id="141" name="Freeform 112">
            <a:extLst>
              <a:ext uri="{FF2B5EF4-FFF2-40B4-BE49-F238E27FC236}">
                <a16:creationId xmlns:a16="http://schemas.microsoft.com/office/drawing/2014/main" id="{1FF702A2-9A49-47C3-8A1F-0733E3A532E2}"/>
              </a:ext>
            </a:extLst>
          </p:cNvPr>
          <p:cNvSpPr/>
          <p:nvPr/>
        </p:nvSpPr>
        <p:spPr bwMode="auto">
          <a:xfrm>
            <a:off x="8175410" y="5755188"/>
            <a:ext cx="464174" cy="433099"/>
          </a:xfrm>
          <a:custGeom>
            <a:avLst/>
            <a:gdLst>
              <a:gd name="connsiteX0" fmla="*/ 324264 w 572520"/>
              <a:gd name="connsiteY0" fmla="*/ 296564 h 490443"/>
              <a:gd name="connsiteX1" fmla="*/ 373159 w 572520"/>
              <a:gd name="connsiteY1" fmla="*/ 309126 h 490443"/>
              <a:gd name="connsiteX2" fmla="*/ 381518 w 572520"/>
              <a:gd name="connsiteY2" fmla="*/ 314473 h 490443"/>
              <a:gd name="connsiteX3" fmla="*/ 367244 w 572520"/>
              <a:gd name="connsiteY3" fmla="*/ 356970 h 490443"/>
              <a:gd name="connsiteX4" fmla="*/ 328928 w 572520"/>
              <a:gd name="connsiteY4" fmla="*/ 339072 h 490443"/>
              <a:gd name="connsiteX5" fmla="*/ 281881 w 572520"/>
              <a:gd name="connsiteY5" fmla="*/ 370977 h 490443"/>
              <a:gd name="connsiteX6" fmla="*/ 202863 w 572520"/>
              <a:gd name="connsiteY6" fmla="*/ 424016 h 490443"/>
              <a:gd name="connsiteX7" fmla="*/ 82810 w 572520"/>
              <a:gd name="connsiteY7" fmla="*/ 419909 h 490443"/>
              <a:gd name="connsiteX8" fmla="*/ 1547 w 572520"/>
              <a:gd name="connsiteY8" fmla="*/ 353505 h 490443"/>
              <a:gd name="connsiteX9" fmla="*/ 31092 w 572520"/>
              <a:gd name="connsiteY9" fmla="*/ 348960 h 490443"/>
              <a:gd name="connsiteX10" fmla="*/ 34345 w 572520"/>
              <a:gd name="connsiteY10" fmla="*/ 350144 h 490443"/>
              <a:gd name="connsiteX11" fmla="*/ 51547 w 572520"/>
              <a:gd name="connsiteY11" fmla="*/ 364869 h 490443"/>
              <a:gd name="connsiteX12" fmla="*/ 185638 w 572520"/>
              <a:gd name="connsiteY12" fmla="*/ 383051 h 490443"/>
              <a:gd name="connsiteX13" fmla="*/ 280322 w 572520"/>
              <a:gd name="connsiteY13" fmla="*/ 314869 h 490443"/>
              <a:gd name="connsiteX14" fmla="*/ 324264 w 572520"/>
              <a:gd name="connsiteY14" fmla="*/ 296564 h 490443"/>
              <a:gd name="connsiteX15" fmla="*/ 324264 w 572520"/>
              <a:gd name="connsiteY15" fmla="*/ 211471 h 490443"/>
              <a:gd name="connsiteX16" fmla="*/ 373159 w 572520"/>
              <a:gd name="connsiteY16" fmla="*/ 224032 h 490443"/>
              <a:gd name="connsiteX17" fmla="*/ 399043 w 572520"/>
              <a:gd name="connsiteY17" fmla="*/ 242283 h 490443"/>
              <a:gd name="connsiteX18" fmla="*/ 386405 w 572520"/>
              <a:gd name="connsiteY18" fmla="*/ 287898 h 490443"/>
              <a:gd name="connsiteX19" fmla="*/ 375350 w 572520"/>
              <a:gd name="connsiteY19" fmla="*/ 277626 h 490443"/>
              <a:gd name="connsiteX20" fmla="*/ 328928 w 572520"/>
              <a:gd name="connsiteY20" fmla="*/ 253978 h 490443"/>
              <a:gd name="connsiteX21" fmla="*/ 281881 w 572520"/>
              <a:gd name="connsiteY21" fmla="*/ 285884 h 490443"/>
              <a:gd name="connsiteX22" fmla="*/ 202863 w 572520"/>
              <a:gd name="connsiteY22" fmla="*/ 338923 h 490443"/>
              <a:gd name="connsiteX23" fmla="*/ 82810 w 572520"/>
              <a:gd name="connsiteY23" fmla="*/ 334816 h 490443"/>
              <a:gd name="connsiteX24" fmla="*/ 1547 w 572520"/>
              <a:gd name="connsiteY24" fmla="*/ 268412 h 490443"/>
              <a:gd name="connsiteX25" fmla="*/ 31092 w 572520"/>
              <a:gd name="connsiteY25" fmla="*/ 263866 h 490443"/>
              <a:gd name="connsiteX26" fmla="*/ 34345 w 572520"/>
              <a:gd name="connsiteY26" fmla="*/ 265051 h 490443"/>
              <a:gd name="connsiteX27" fmla="*/ 51547 w 572520"/>
              <a:gd name="connsiteY27" fmla="*/ 279775 h 490443"/>
              <a:gd name="connsiteX28" fmla="*/ 185638 w 572520"/>
              <a:gd name="connsiteY28" fmla="*/ 297957 h 490443"/>
              <a:gd name="connsiteX29" fmla="*/ 280323 w 572520"/>
              <a:gd name="connsiteY29" fmla="*/ 229775 h 490443"/>
              <a:gd name="connsiteX30" fmla="*/ 324264 w 572520"/>
              <a:gd name="connsiteY30" fmla="*/ 211471 h 490443"/>
              <a:gd name="connsiteX31" fmla="*/ 328958 w 572520"/>
              <a:gd name="connsiteY31" fmla="*/ 120316 h 490443"/>
              <a:gd name="connsiteX32" fmla="*/ 373159 w 572520"/>
              <a:gd name="connsiteY32" fmla="*/ 134064 h 490443"/>
              <a:gd name="connsiteX33" fmla="*/ 418706 w 572520"/>
              <a:gd name="connsiteY33" fmla="*/ 170226 h 490443"/>
              <a:gd name="connsiteX34" fmla="*/ 405478 w 572520"/>
              <a:gd name="connsiteY34" fmla="*/ 217971 h 490443"/>
              <a:gd name="connsiteX35" fmla="*/ 375350 w 572520"/>
              <a:gd name="connsiteY35" fmla="*/ 187657 h 490443"/>
              <a:gd name="connsiteX36" fmla="*/ 330442 w 572520"/>
              <a:gd name="connsiteY36" fmla="*/ 170063 h 490443"/>
              <a:gd name="connsiteX37" fmla="*/ 281881 w 572520"/>
              <a:gd name="connsiteY37" fmla="*/ 195916 h 490443"/>
              <a:gd name="connsiteX38" fmla="*/ 202863 w 572520"/>
              <a:gd name="connsiteY38" fmla="*/ 248954 h 490443"/>
              <a:gd name="connsiteX39" fmla="*/ 82810 w 572520"/>
              <a:gd name="connsiteY39" fmla="*/ 244847 h 490443"/>
              <a:gd name="connsiteX40" fmla="*/ 1547 w 572520"/>
              <a:gd name="connsiteY40" fmla="*/ 178443 h 490443"/>
              <a:gd name="connsiteX41" fmla="*/ 31093 w 572520"/>
              <a:gd name="connsiteY41" fmla="*/ 173898 h 490443"/>
              <a:gd name="connsiteX42" fmla="*/ 34345 w 572520"/>
              <a:gd name="connsiteY42" fmla="*/ 175083 h 490443"/>
              <a:gd name="connsiteX43" fmla="*/ 51547 w 572520"/>
              <a:gd name="connsiteY43" fmla="*/ 189807 h 490443"/>
              <a:gd name="connsiteX44" fmla="*/ 185638 w 572520"/>
              <a:gd name="connsiteY44" fmla="*/ 207989 h 490443"/>
              <a:gd name="connsiteX45" fmla="*/ 269729 w 572520"/>
              <a:gd name="connsiteY45" fmla="*/ 139807 h 490443"/>
              <a:gd name="connsiteX46" fmla="*/ 315184 w 572520"/>
              <a:gd name="connsiteY46" fmla="*/ 121502 h 490443"/>
              <a:gd name="connsiteX47" fmla="*/ 328958 w 572520"/>
              <a:gd name="connsiteY47" fmla="*/ 120316 h 490443"/>
              <a:gd name="connsiteX48" fmla="*/ 347440 w 572520"/>
              <a:gd name="connsiteY48" fmla="*/ 0 h 490443"/>
              <a:gd name="connsiteX49" fmla="*/ 366331 w 572520"/>
              <a:gd name="connsiteY49" fmla="*/ 47196 h 490443"/>
              <a:gd name="connsiteX50" fmla="*/ 418778 w 572520"/>
              <a:gd name="connsiteY50" fmla="*/ 66215 h 490443"/>
              <a:gd name="connsiteX51" fmla="*/ 474742 w 572520"/>
              <a:gd name="connsiteY51" fmla="*/ 40956 h 490443"/>
              <a:gd name="connsiteX52" fmla="*/ 513311 w 572520"/>
              <a:gd name="connsiteY52" fmla="*/ 82538 h 490443"/>
              <a:gd name="connsiteX53" fmla="*/ 493687 w 572520"/>
              <a:gd name="connsiteY53" fmla="*/ 133508 h 490443"/>
              <a:gd name="connsiteX54" fmla="*/ 517173 w 572520"/>
              <a:gd name="connsiteY54" fmla="*/ 182704 h 490443"/>
              <a:gd name="connsiteX55" fmla="*/ 565987 w 572520"/>
              <a:gd name="connsiteY55" fmla="*/ 199249 h 490443"/>
              <a:gd name="connsiteX56" fmla="*/ 572520 w 572520"/>
              <a:gd name="connsiteY56" fmla="*/ 263926 h 490443"/>
              <a:gd name="connsiteX57" fmla="*/ 522794 w 572520"/>
              <a:gd name="connsiteY57" fmla="*/ 283172 h 490443"/>
              <a:gd name="connsiteX58" fmla="*/ 503991 w 572520"/>
              <a:gd name="connsiteY58" fmla="*/ 335489 h 490443"/>
              <a:gd name="connsiteX59" fmla="*/ 533493 w 572520"/>
              <a:gd name="connsiteY59" fmla="*/ 386500 h 490443"/>
              <a:gd name="connsiteX60" fmla="*/ 490730 w 572520"/>
              <a:gd name="connsiteY60" fmla="*/ 433835 h 490443"/>
              <a:gd name="connsiteX61" fmla="*/ 436993 w 572520"/>
              <a:gd name="connsiteY61" fmla="*/ 410069 h 490443"/>
              <a:gd name="connsiteX62" fmla="*/ 386984 w 572520"/>
              <a:gd name="connsiteY62" fmla="*/ 434352 h 490443"/>
              <a:gd name="connsiteX63" fmla="*/ 374741 w 572520"/>
              <a:gd name="connsiteY63" fmla="*/ 488609 h 490443"/>
              <a:gd name="connsiteX64" fmla="*/ 316464 w 572520"/>
              <a:gd name="connsiteY64" fmla="*/ 490443 h 490443"/>
              <a:gd name="connsiteX65" fmla="*/ 289524 w 572520"/>
              <a:gd name="connsiteY65" fmla="*/ 387973 h 490443"/>
              <a:gd name="connsiteX66" fmla="*/ 436178 w 572520"/>
              <a:gd name="connsiteY66" fmla="*/ 341954 h 490443"/>
              <a:gd name="connsiteX67" fmla="*/ 423496 w 572520"/>
              <a:gd name="connsiteY67" fmla="*/ 132180 h 490443"/>
              <a:gd name="connsiteX68" fmla="*/ 273585 w 572520"/>
              <a:gd name="connsiteY68" fmla="*/ 102295 h 490443"/>
              <a:gd name="connsiteX69" fmla="*/ 281578 w 572520"/>
              <a:gd name="connsiteY69" fmla="*/ 1833 h 490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572520" h="490443">
                <a:moveTo>
                  <a:pt x="324264" y="296564"/>
                </a:moveTo>
                <a:cubicBezTo>
                  <a:pt x="339737" y="295607"/>
                  <a:pt x="356490" y="300015"/>
                  <a:pt x="373159" y="309126"/>
                </a:cubicBezTo>
                <a:cubicBezTo>
                  <a:pt x="375833" y="310587"/>
                  <a:pt x="378685" y="312336"/>
                  <a:pt x="381518" y="314473"/>
                </a:cubicBezTo>
                <a:lnTo>
                  <a:pt x="367244" y="356970"/>
                </a:lnTo>
                <a:cubicBezTo>
                  <a:pt x="355324" y="347920"/>
                  <a:pt x="341583" y="337954"/>
                  <a:pt x="328928" y="339072"/>
                </a:cubicBezTo>
                <a:cubicBezTo>
                  <a:pt x="313350" y="340448"/>
                  <a:pt x="299992" y="350681"/>
                  <a:pt x="281881" y="370977"/>
                </a:cubicBezTo>
                <a:cubicBezTo>
                  <a:pt x="262746" y="388205"/>
                  <a:pt x="236042" y="415861"/>
                  <a:pt x="202863" y="424016"/>
                </a:cubicBezTo>
                <a:cubicBezTo>
                  <a:pt x="169685" y="432171"/>
                  <a:pt x="116362" y="431661"/>
                  <a:pt x="82810" y="419909"/>
                </a:cubicBezTo>
                <a:cubicBezTo>
                  <a:pt x="49257" y="408158"/>
                  <a:pt x="10166" y="365330"/>
                  <a:pt x="1547" y="353505"/>
                </a:cubicBezTo>
                <a:cubicBezTo>
                  <a:pt x="-7073" y="341680"/>
                  <a:pt x="22759" y="347066"/>
                  <a:pt x="31092" y="348960"/>
                </a:cubicBezTo>
                <a:lnTo>
                  <a:pt x="34345" y="350144"/>
                </a:lnTo>
                <a:cubicBezTo>
                  <a:pt x="35503" y="351384"/>
                  <a:pt x="33096" y="353667"/>
                  <a:pt x="51547" y="364869"/>
                </a:cubicBezTo>
                <a:cubicBezTo>
                  <a:pt x="76148" y="379806"/>
                  <a:pt x="147509" y="391384"/>
                  <a:pt x="185638" y="383051"/>
                </a:cubicBezTo>
                <a:cubicBezTo>
                  <a:pt x="223767" y="374718"/>
                  <a:pt x="257218" y="329283"/>
                  <a:pt x="280322" y="314869"/>
                </a:cubicBezTo>
                <a:cubicBezTo>
                  <a:pt x="303428" y="300454"/>
                  <a:pt x="308791" y="297521"/>
                  <a:pt x="324264" y="296564"/>
                </a:cubicBezTo>
                <a:close/>
                <a:moveTo>
                  <a:pt x="324264" y="211471"/>
                </a:moveTo>
                <a:cubicBezTo>
                  <a:pt x="339737" y="210513"/>
                  <a:pt x="356490" y="214921"/>
                  <a:pt x="373159" y="224032"/>
                </a:cubicBezTo>
                <a:cubicBezTo>
                  <a:pt x="380951" y="228292"/>
                  <a:pt x="390271" y="234996"/>
                  <a:pt x="399043" y="242283"/>
                </a:cubicBezTo>
                <a:lnTo>
                  <a:pt x="386405" y="287898"/>
                </a:lnTo>
                <a:cubicBezTo>
                  <a:pt x="382914" y="283987"/>
                  <a:pt x="379229" y="280361"/>
                  <a:pt x="375350" y="277626"/>
                </a:cubicBezTo>
                <a:cubicBezTo>
                  <a:pt x="361732" y="268023"/>
                  <a:pt x="344506" y="252602"/>
                  <a:pt x="328928" y="253978"/>
                </a:cubicBezTo>
                <a:cubicBezTo>
                  <a:pt x="313350" y="255355"/>
                  <a:pt x="299992" y="265588"/>
                  <a:pt x="281881" y="285884"/>
                </a:cubicBezTo>
                <a:cubicBezTo>
                  <a:pt x="262746" y="303112"/>
                  <a:pt x="236042" y="330767"/>
                  <a:pt x="202863" y="338923"/>
                </a:cubicBezTo>
                <a:cubicBezTo>
                  <a:pt x="169685" y="347078"/>
                  <a:pt x="116362" y="346568"/>
                  <a:pt x="82810" y="334816"/>
                </a:cubicBezTo>
                <a:cubicBezTo>
                  <a:pt x="49257" y="323065"/>
                  <a:pt x="10167" y="280237"/>
                  <a:pt x="1547" y="268412"/>
                </a:cubicBezTo>
                <a:cubicBezTo>
                  <a:pt x="-7073" y="256587"/>
                  <a:pt x="22759" y="261972"/>
                  <a:pt x="31092" y="263866"/>
                </a:cubicBezTo>
                <a:lnTo>
                  <a:pt x="34345" y="265051"/>
                </a:lnTo>
                <a:cubicBezTo>
                  <a:pt x="35503" y="266291"/>
                  <a:pt x="33096" y="268573"/>
                  <a:pt x="51547" y="279775"/>
                </a:cubicBezTo>
                <a:cubicBezTo>
                  <a:pt x="76147" y="294713"/>
                  <a:pt x="147509" y="306291"/>
                  <a:pt x="185638" y="297957"/>
                </a:cubicBezTo>
                <a:cubicBezTo>
                  <a:pt x="223767" y="289624"/>
                  <a:pt x="257218" y="244190"/>
                  <a:pt x="280323" y="229775"/>
                </a:cubicBezTo>
                <a:cubicBezTo>
                  <a:pt x="303427" y="215361"/>
                  <a:pt x="308791" y="212428"/>
                  <a:pt x="324264" y="211471"/>
                </a:cubicBezTo>
                <a:close/>
                <a:moveTo>
                  <a:pt x="328958" y="120316"/>
                </a:moveTo>
                <a:cubicBezTo>
                  <a:pt x="343427" y="121090"/>
                  <a:pt x="359522" y="127230"/>
                  <a:pt x="373159" y="134064"/>
                </a:cubicBezTo>
                <a:cubicBezTo>
                  <a:pt x="388662" y="141833"/>
                  <a:pt x="407044" y="157733"/>
                  <a:pt x="418706" y="170226"/>
                </a:cubicBezTo>
                <a:lnTo>
                  <a:pt x="405478" y="217971"/>
                </a:lnTo>
                <a:cubicBezTo>
                  <a:pt x="396238" y="210870"/>
                  <a:pt x="386438" y="194786"/>
                  <a:pt x="375350" y="187657"/>
                </a:cubicBezTo>
                <a:cubicBezTo>
                  <a:pt x="361984" y="179064"/>
                  <a:pt x="346020" y="168687"/>
                  <a:pt x="330442" y="170063"/>
                </a:cubicBezTo>
                <a:cubicBezTo>
                  <a:pt x="314863" y="171439"/>
                  <a:pt x="299992" y="175619"/>
                  <a:pt x="281881" y="195916"/>
                </a:cubicBezTo>
                <a:cubicBezTo>
                  <a:pt x="262746" y="213143"/>
                  <a:pt x="236042" y="240798"/>
                  <a:pt x="202863" y="248954"/>
                </a:cubicBezTo>
                <a:cubicBezTo>
                  <a:pt x="169685" y="257109"/>
                  <a:pt x="116362" y="256600"/>
                  <a:pt x="82810" y="244847"/>
                </a:cubicBezTo>
                <a:cubicBezTo>
                  <a:pt x="49257" y="233096"/>
                  <a:pt x="10166" y="190268"/>
                  <a:pt x="1547" y="178443"/>
                </a:cubicBezTo>
                <a:cubicBezTo>
                  <a:pt x="-7073" y="166618"/>
                  <a:pt x="22759" y="172004"/>
                  <a:pt x="31093" y="173898"/>
                </a:cubicBezTo>
                <a:lnTo>
                  <a:pt x="34345" y="175083"/>
                </a:lnTo>
                <a:cubicBezTo>
                  <a:pt x="35503" y="176322"/>
                  <a:pt x="33096" y="178605"/>
                  <a:pt x="51547" y="189807"/>
                </a:cubicBezTo>
                <a:cubicBezTo>
                  <a:pt x="76148" y="204744"/>
                  <a:pt x="146071" y="221751"/>
                  <a:pt x="185638" y="207989"/>
                </a:cubicBezTo>
                <a:cubicBezTo>
                  <a:pt x="225205" y="194226"/>
                  <a:pt x="248138" y="154221"/>
                  <a:pt x="269729" y="139807"/>
                </a:cubicBezTo>
                <a:cubicBezTo>
                  <a:pt x="291320" y="125392"/>
                  <a:pt x="297946" y="125929"/>
                  <a:pt x="315184" y="121502"/>
                </a:cubicBezTo>
                <a:cubicBezTo>
                  <a:pt x="319494" y="120395"/>
                  <a:pt x="324136" y="120057"/>
                  <a:pt x="328958" y="120316"/>
                </a:cubicBezTo>
                <a:close/>
                <a:moveTo>
                  <a:pt x="347440" y="0"/>
                </a:moveTo>
                <a:lnTo>
                  <a:pt x="366331" y="47196"/>
                </a:lnTo>
                <a:cubicBezTo>
                  <a:pt x="383362" y="51245"/>
                  <a:pt x="401539" y="58208"/>
                  <a:pt x="418778" y="66215"/>
                </a:cubicBezTo>
                <a:lnTo>
                  <a:pt x="474742" y="40956"/>
                </a:lnTo>
                <a:lnTo>
                  <a:pt x="513311" y="82538"/>
                </a:lnTo>
                <a:lnTo>
                  <a:pt x="493687" y="133508"/>
                </a:lnTo>
                <a:cubicBezTo>
                  <a:pt x="503489" y="149794"/>
                  <a:pt x="511328" y="166202"/>
                  <a:pt x="517173" y="182704"/>
                </a:cubicBezTo>
                <a:lnTo>
                  <a:pt x="565987" y="199249"/>
                </a:lnTo>
                <a:lnTo>
                  <a:pt x="572520" y="263926"/>
                </a:lnTo>
                <a:lnTo>
                  <a:pt x="522794" y="283172"/>
                </a:lnTo>
                <a:cubicBezTo>
                  <a:pt x="518910" y="302125"/>
                  <a:pt x="512977" y="319236"/>
                  <a:pt x="503991" y="335489"/>
                </a:cubicBezTo>
                <a:lnTo>
                  <a:pt x="533493" y="386500"/>
                </a:lnTo>
                <a:cubicBezTo>
                  <a:pt x="515198" y="406798"/>
                  <a:pt x="509025" y="413537"/>
                  <a:pt x="490730" y="433835"/>
                </a:cubicBezTo>
                <a:lnTo>
                  <a:pt x="436993" y="410069"/>
                </a:lnTo>
                <a:cubicBezTo>
                  <a:pt x="421793" y="420740"/>
                  <a:pt x="405413" y="428467"/>
                  <a:pt x="386984" y="434352"/>
                </a:cubicBezTo>
                <a:lnTo>
                  <a:pt x="374741" y="488609"/>
                </a:lnTo>
                <a:lnTo>
                  <a:pt x="316464" y="490443"/>
                </a:lnTo>
                <a:lnTo>
                  <a:pt x="289524" y="387973"/>
                </a:lnTo>
                <a:cubicBezTo>
                  <a:pt x="343640" y="401010"/>
                  <a:pt x="399898" y="382340"/>
                  <a:pt x="436178" y="341954"/>
                </a:cubicBezTo>
                <a:cubicBezTo>
                  <a:pt x="488271" y="283965"/>
                  <a:pt x="489016" y="191040"/>
                  <a:pt x="423496" y="132180"/>
                </a:cubicBezTo>
                <a:cubicBezTo>
                  <a:pt x="380818" y="93842"/>
                  <a:pt x="322983" y="84944"/>
                  <a:pt x="273585" y="102295"/>
                </a:cubicBezTo>
                <a:cubicBezTo>
                  <a:pt x="271711" y="68805"/>
                  <a:pt x="283452" y="35322"/>
                  <a:pt x="281578" y="1833"/>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8" rIns="179234" bIns="143388" numCol="1" spcCol="0" rtlCol="0" fromWordArt="0" anchor="t" anchorCtr="0" forceAA="0" compatLnSpc="1">
            <a:prstTxWarp prst="textNoShape">
              <a:avLst/>
            </a:prstTxWarp>
            <a:noAutofit/>
          </a:bodyPr>
          <a:lstStyle/>
          <a:p>
            <a:pPr algn="ctr" defTabSz="913746" fontAlgn="base">
              <a:lnSpc>
                <a:spcPct val="90000"/>
              </a:lnSpc>
              <a:spcBef>
                <a:spcPct val="0"/>
              </a:spcBef>
              <a:spcAft>
                <a:spcPct val="0"/>
              </a:spcAft>
            </a:pPr>
            <a:endParaRPr lang="en-IN" sz="1960" b="1">
              <a:solidFill>
                <a:srgbClr val="505050"/>
              </a:solidFill>
              <a:latin typeface="Segoe UI Light"/>
              <a:ea typeface="Segoe UI" pitchFamily="34" charset="0"/>
              <a:cs typeface="Segoe UI" pitchFamily="34" charset="0"/>
            </a:endParaRPr>
          </a:p>
        </p:txBody>
      </p:sp>
      <p:pic>
        <p:nvPicPr>
          <p:cNvPr id="143" name="Graphic 142">
            <a:extLst>
              <a:ext uri="{FF2B5EF4-FFF2-40B4-BE49-F238E27FC236}">
                <a16:creationId xmlns:a16="http://schemas.microsoft.com/office/drawing/2014/main" id="{17E2CAFA-A37D-4DD2-9F29-7F99E5AB530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514769" y="5112555"/>
            <a:ext cx="916016" cy="916016"/>
          </a:xfrm>
          <a:prstGeom prst="rect">
            <a:avLst/>
          </a:prstGeom>
        </p:spPr>
      </p:pic>
      <p:grpSp>
        <p:nvGrpSpPr>
          <p:cNvPr id="144" name="Group 143">
            <a:extLst>
              <a:ext uri="{FF2B5EF4-FFF2-40B4-BE49-F238E27FC236}">
                <a16:creationId xmlns:a16="http://schemas.microsoft.com/office/drawing/2014/main" id="{0479A3CF-AD3A-4DDF-935B-1CA91BC0E7F3}"/>
              </a:ext>
            </a:extLst>
          </p:cNvPr>
          <p:cNvGrpSpPr/>
          <p:nvPr/>
        </p:nvGrpSpPr>
        <p:grpSpPr>
          <a:xfrm rot="21262430">
            <a:off x="6725591" y="5372991"/>
            <a:ext cx="799398" cy="375217"/>
            <a:chOff x="5535537" y="5228214"/>
            <a:chExt cx="1138479" cy="546654"/>
          </a:xfrm>
        </p:grpSpPr>
        <p:cxnSp>
          <p:nvCxnSpPr>
            <p:cNvPr id="145" name="Curved Connector 106">
              <a:extLst>
                <a:ext uri="{FF2B5EF4-FFF2-40B4-BE49-F238E27FC236}">
                  <a16:creationId xmlns:a16="http://schemas.microsoft.com/office/drawing/2014/main" id="{C315972A-0A94-4296-A723-3F8AAE615650}"/>
                </a:ext>
              </a:extLst>
            </p:cNvPr>
            <p:cNvCxnSpPr/>
            <p:nvPr/>
          </p:nvCxnSpPr>
          <p:spPr>
            <a:xfrm>
              <a:off x="5535537" y="5474786"/>
              <a:ext cx="996084" cy="300082"/>
            </a:xfrm>
            <a:prstGeom prst="curvedConnector3">
              <a:avLst/>
            </a:prstGeom>
            <a:ln w="28575">
              <a:solidFill>
                <a:schemeClr val="bg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6" name="Curved Connector 107">
              <a:extLst>
                <a:ext uri="{FF2B5EF4-FFF2-40B4-BE49-F238E27FC236}">
                  <a16:creationId xmlns:a16="http://schemas.microsoft.com/office/drawing/2014/main" id="{A36A2A89-FA54-431D-A68A-B574B0DE5E1E}"/>
                </a:ext>
              </a:extLst>
            </p:cNvPr>
            <p:cNvCxnSpPr/>
            <p:nvPr/>
          </p:nvCxnSpPr>
          <p:spPr>
            <a:xfrm>
              <a:off x="5612269" y="5356152"/>
              <a:ext cx="996084" cy="300082"/>
            </a:xfrm>
            <a:prstGeom prst="curvedConnector3">
              <a:avLst/>
            </a:prstGeom>
            <a:ln w="28575">
              <a:solidFill>
                <a:schemeClr val="bg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7" name="Curved Connector 108">
              <a:extLst>
                <a:ext uri="{FF2B5EF4-FFF2-40B4-BE49-F238E27FC236}">
                  <a16:creationId xmlns:a16="http://schemas.microsoft.com/office/drawing/2014/main" id="{0D82F55A-608C-4455-8C57-AFAF85535C64}"/>
                </a:ext>
              </a:extLst>
            </p:cNvPr>
            <p:cNvCxnSpPr/>
            <p:nvPr/>
          </p:nvCxnSpPr>
          <p:spPr>
            <a:xfrm>
              <a:off x="5677932" y="5228214"/>
              <a:ext cx="996084" cy="300082"/>
            </a:xfrm>
            <a:prstGeom prst="curvedConnector3">
              <a:avLst/>
            </a:prstGeom>
            <a:ln w="28575">
              <a:solidFill>
                <a:schemeClr val="bg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149" name="TextBox 148">
            <a:extLst>
              <a:ext uri="{FF2B5EF4-FFF2-40B4-BE49-F238E27FC236}">
                <a16:creationId xmlns:a16="http://schemas.microsoft.com/office/drawing/2014/main" id="{724BB11D-DDA7-493F-9F62-91A1FA2DBB18}"/>
              </a:ext>
            </a:extLst>
          </p:cNvPr>
          <p:cNvSpPr txBox="1"/>
          <p:nvPr/>
        </p:nvSpPr>
        <p:spPr>
          <a:xfrm>
            <a:off x="44065" y="6502482"/>
            <a:ext cx="6471879" cy="276999"/>
          </a:xfrm>
          <a:prstGeom prst="rect">
            <a:avLst/>
          </a:prstGeom>
          <a:noFill/>
        </p:spPr>
        <p:txBody>
          <a:bodyPr wrap="square" rtlCol="0">
            <a:spAutoFit/>
          </a:bodyPr>
          <a:lstStyle/>
          <a:p>
            <a:r>
              <a:rPr lang="en-US" sz="1200" dirty="0">
                <a:solidFill>
                  <a:schemeClr val="bg1"/>
                </a:solidFill>
              </a:rPr>
              <a:t>Learn More @ </a:t>
            </a:r>
            <a:r>
              <a:rPr lang="en-US" sz="1000" dirty="0">
                <a:hlinkClick r:id="rId11"/>
              </a:rPr>
              <a:t>https://docs.microsoft.com/en-us/azure/stream-analytics/stream-analytics-introduction</a:t>
            </a:r>
            <a:r>
              <a:rPr lang="en-US" sz="1000" dirty="0"/>
              <a:t> </a:t>
            </a:r>
          </a:p>
        </p:txBody>
      </p:sp>
    </p:spTree>
    <p:extLst>
      <p:ext uri="{BB962C8B-B14F-4D97-AF65-F5344CB8AC3E}">
        <p14:creationId xmlns:p14="http://schemas.microsoft.com/office/powerpoint/2010/main" val="28043187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A61C95-B144-4623-B24F-3F5B653740BE}"/>
              </a:ext>
            </a:extLst>
          </p:cNvPr>
          <p:cNvSpPr>
            <a:spLocks noGrp="1"/>
          </p:cNvSpPr>
          <p:nvPr>
            <p:ph type="title"/>
          </p:nvPr>
        </p:nvSpPr>
        <p:spPr>
          <a:xfrm>
            <a:off x="269241" y="289959"/>
            <a:ext cx="7440631" cy="899537"/>
          </a:xfrm>
        </p:spPr>
        <p:txBody>
          <a:bodyPr>
            <a:normAutofit fontScale="90000"/>
          </a:bodyPr>
          <a:lstStyle/>
          <a:p>
            <a:r>
              <a:rPr lang="en-US">
                <a:gradFill>
                  <a:gsLst>
                    <a:gs pos="1250">
                      <a:srgbClr val="505050"/>
                    </a:gs>
                    <a:gs pos="100000">
                      <a:srgbClr val="505050"/>
                    </a:gs>
                  </a:gsLst>
                  <a:lin ang="5400000" scaled="0"/>
                </a:gradFill>
              </a:rPr>
              <a:t>What is Azure Functions?</a:t>
            </a:r>
            <a:br>
              <a:rPr lang="en-US">
                <a:gradFill>
                  <a:gsLst>
                    <a:gs pos="1250">
                      <a:srgbClr val="505050"/>
                    </a:gs>
                    <a:gs pos="100000">
                      <a:srgbClr val="505050"/>
                    </a:gs>
                  </a:gsLst>
                  <a:lin ang="5400000" scaled="0"/>
                </a:gradFill>
              </a:rPr>
            </a:br>
            <a:r>
              <a:rPr lang="en-US" sz="1765">
                <a:gradFill>
                  <a:gsLst>
                    <a:gs pos="1250">
                      <a:srgbClr val="505050"/>
                    </a:gs>
                    <a:gs pos="100000">
                      <a:srgbClr val="505050"/>
                    </a:gs>
                  </a:gsLst>
                  <a:lin ang="5400000" scaled="0"/>
                </a:gradFill>
                <a:latin typeface="Segoe UI Semilight" panose="020B0402040204020203" pitchFamily="34" charset="0"/>
                <a:cs typeface="Segoe UI Semilight" panose="020B0402040204020203" pitchFamily="34" charset="0"/>
              </a:rPr>
              <a:t>An event-based, serverless compute experience that accelerates app development</a:t>
            </a:r>
            <a:endParaRPr lang="en-US"/>
          </a:p>
        </p:txBody>
      </p:sp>
      <p:pic>
        <p:nvPicPr>
          <p:cNvPr id="3" name="Picture 2" descr="A group of people sitting at a table&#10;&#10;Description generated with very high confidence">
            <a:extLst>
              <a:ext uri="{FF2B5EF4-FFF2-40B4-BE49-F238E27FC236}">
                <a16:creationId xmlns:a16="http://schemas.microsoft.com/office/drawing/2014/main" id="{578FC818-2412-4667-85D1-7F653E1AE0FE}"/>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7709876" y="487"/>
            <a:ext cx="4482124" cy="6857027"/>
          </a:xfrm>
          <a:prstGeom prst="rect">
            <a:avLst/>
          </a:prstGeom>
        </p:spPr>
      </p:pic>
      <p:cxnSp>
        <p:nvCxnSpPr>
          <p:cNvPr id="4" name="Straight Connector 3">
            <a:extLst>
              <a:ext uri="{FF2B5EF4-FFF2-40B4-BE49-F238E27FC236}">
                <a16:creationId xmlns:a16="http://schemas.microsoft.com/office/drawing/2014/main" id="{BFEF7176-8A9C-4E1B-8CC4-D02D39C8E4F2}"/>
              </a:ext>
            </a:extLst>
          </p:cNvPr>
          <p:cNvCxnSpPr>
            <a:cxnSpLocks/>
          </p:cNvCxnSpPr>
          <p:nvPr/>
        </p:nvCxnSpPr>
        <p:spPr>
          <a:xfrm>
            <a:off x="7709877" y="486"/>
            <a:ext cx="0" cy="6857030"/>
          </a:xfrm>
          <a:prstGeom prst="line">
            <a:avLst/>
          </a:prstGeom>
          <a:ln w="127000">
            <a:solidFill>
              <a:srgbClr val="0078D7"/>
            </a:solidFill>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74039C9E-DED4-4F63-9521-B13CDB9D0DD5}"/>
              </a:ext>
            </a:extLst>
          </p:cNvPr>
          <p:cNvSpPr txBox="1"/>
          <p:nvPr/>
        </p:nvSpPr>
        <p:spPr>
          <a:xfrm>
            <a:off x="1446205" y="2706960"/>
            <a:ext cx="4221974" cy="805609"/>
          </a:xfrm>
          <a:prstGeom prst="rect">
            <a:avLst/>
          </a:prstGeom>
          <a:noFill/>
        </p:spPr>
        <p:txBody>
          <a:bodyPr wrap="square" rtlCol="0">
            <a:spAutoFit/>
          </a:bodyPr>
          <a:lstStyle/>
          <a:p>
            <a:pPr>
              <a:lnSpc>
                <a:spcPct val="90000"/>
              </a:lnSpc>
              <a:spcAft>
                <a:spcPts val="588"/>
              </a:spcAft>
            </a:pPr>
            <a:r>
              <a:rPr lang="en-US" sz="1568">
                <a:gradFill>
                  <a:gsLst>
                    <a:gs pos="1250">
                      <a:schemeClr val="tx2"/>
                    </a:gs>
                    <a:gs pos="100000">
                      <a:schemeClr val="tx2"/>
                    </a:gs>
                  </a:gsLst>
                  <a:lin ang="5400000" scaled="0"/>
                </a:gradFill>
                <a:latin typeface="Segoe UI Semibold" panose="020B0702040204020203" pitchFamily="34" charset="0"/>
                <a:cs typeface="Segoe UI Semibold" panose="020B0702040204020203" pitchFamily="34" charset="0"/>
              </a:rPr>
              <a:t>Integrated programming model </a:t>
            </a:r>
          </a:p>
          <a:p>
            <a:r>
              <a:rPr lang="en-US" sz="1372">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rPr>
              <a:t>Use built-in triggers and bindings to define when</a:t>
            </a:r>
            <a:br>
              <a:rPr lang="en-US" sz="1372">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rPr>
            </a:br>
            <a:r>
              <a:rPr lang="en-US" sz="1372">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rPr>
              <a:t>a function is invoked and to what data it connects</a:t>
            </a:r>
          </a:p>
        </p:txBody>
      </p:sp>
      <p:sp>
        <p:nvSpPr>
          <p:cNvPr id="51" name="binary" title="Icon of binary code, ones and zeros">
            <a:extLst>
              <a:ext uri="{FF2B5EF4-FFF2-40B4-BE49-F238E27FC236}">
                <a16:creationId xmlns:a16="http://schemas.microsoft.com/office/drawing/2014/main" id="{334DF678-0646-41CA-888A-FF46FC13FC0B}"/>
              </a:ext>
            </a:extLst>
          </p:cNvPr>
          <p:cNvSpPr>
            <a:spLocks noChangeAspect="1" noEditPoints="1"/>
          </p:cNvSpPr>
          <p:nvPr/>
        </p:nvSpPr>
        <p:spPr bwMode="auto">
          <a:xfrm>
            <a:off x="543796" y="2920242"/>
            <a:ext cx="432519" cy="373481"/>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381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grpSp>
        <p:nvGrpSpPr>
          <p:cNvPr id="69" name="Group 68">
            <a:extLst>
              <a:ext uri="{FF2B5EF4-FFF2-40B4-BE49-F238E27FC236}">
                <a16:creationId xmlns:a16="http://schemas.microsoft.com/office/drawing/2014/main" id="{29EAAD16-963B-4E29-B953-6D05B24A935B}"/>
              </a:ext>
            </a:extLst>
          </p:cNvPr>
          <p:cNvGrpSpPr/>
          <p:nvPr/>
        </p:nvGrpSpPr>
        <p:grpSpPr>
          <a:xfrm>
            <a:off x="526534" y="3990504"/>
            <a:ext cx="5833259" cy="805609"/>
            <a:chOff x="1148404" y="3888442"/>
            <a:chExt cx="5950228" cy="821763"/>
          </a:xfrm>
        </p:grpSpPr>
        <p:sp>
          <p:nvSpPr>
            <p:cNvPr id="35" name="TextBox 34">
              <a:extLst>
                <a:ext uri="{FF2B5EF4-FFF2-40B4-BE49-F238E27FC236}">
                  <a16:creationId xmlns:a16="http://schemas.microsoft.com/office/drawing/2014/main" id="{CFF074DF-5B7B-43B1-9E90-78DC9FAF1E06}"/>
                </a:ext>
              </a:extLst>
            </p:cNvPr>
            <p:cNvSpPr txBox="1"/>
            <p:nvPr/>
          </p:nvSpPr>
          <p:spPr>
            <a:xfrm>
              <a:off x="2086516" y="3888442"/>
              <a:ext cx="5012116" cy="821763"/>
            </a:xfrm>
            <a:prstGeom prst="rect">
              <a:avLst/>
            </a:prstGeom>
            <a:noFill/>
          </p:spPr>
          <p:txBody>
            <a:bodyPr wrap="square" rtlCol="0">
              <a:spAutoFit/>
            </a:bodyPr>
            <a:lstStyle/>
            <a:p>
              <a:pPr>
                <a:lnSpc>
                  <a:spcPct val="90000"/>
                </a:lnSpc>
                <a:spcAft>
                  <a:spcPts val="588"/>
                </a:spcAft>
              </a:pPr>
              <a:r>
                <a:rPr lang="en-US" sz="1568" dirty="0">
                  <a:gradFill>
                    <a:gsLst>
                      <a:gs pos="1250">
                        <a:schemeClr val="tx2"/>
                      </a:gs>
                      <a:gs pos="100000">
                        <a:schemeClr val="tx2"/>
                      </a:gs>
                    </a:gsLst>
                    <a:lin ang="5400000" scaled="0"/>
                  </a:gradFill>
                  <a:latin typeface="Segoe UI Semibold" panose="020B0702040204020203" pitchFamily="34" charset="0"/>
                  <a:cs typeface="Segoe UI Semibold" panose="020B0702040204020203" pitchFamily="34" charset="0"/>
                </a:rPr>
                <a:t>Enhanced development experience</a:t>
              </a:r>
            </a:p>
            <a:p>
              <a:pPr>
                <a:spcAft>
                  <a:spcPts val="294"/>
                </a:spcAft>
              </a:pPr>
              <a:r>
                <a:rPr lang="en-US" sz="1372" dirty="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rPr>
                <a:t>Code, test and debug locally using your preferred editor or the easy-to-use web-based interface including monitoring</a:t>
              </a:r>
            </a:p>
          </p:txBody>
        </p:sp>
        <p:sp>
          <p:nvSpPr>
            <p:cNvPr id="52" name="Website" title="Icon of multiple app windows">
              <a:extLst>
                <a:ext uri="{FF2B5EF4-FFF2-40B4-BE49-F238E27FC236}">
                  <a16:creationId xmlns:a16="http://schemas.microsoft.com/office/drawing/2014/main" id="{129A72C6-2E71-469C-938E-32707BF32FE2}"/>
                </a:ext>
              </a:extLst>
            </p:cNvPr>
            <p:cNvSpPr>
              <a:spLocks noChangeAspect="1" noEditPoints="1"/>
            </p:cNvSpPr>
            <p:nvPr/>
          </p:nvSpPr>
          <p:spPr bwMode="auto">
            <a:xfrm>
              <a:off x="1148404" y="4090605"/>
              <a:ext cx="476408" cy="417438"/>
            </a:xfrm>
            <a:custGeom>
              <a:avLst/>
              <a:gdLst>
                <a:gd name="T0" fmla="*/ 0 w 614"/>
                <a:gd name="T1" fmla="*/ 0 h 538"/>
                <a:gd name="T2" fmla="*/ 614 w 614"/>
                <a:gd name="T3" fmla="*/ 0 h 538"/>
                <a:gd name="T4" fmla="*/ 614 w 614"/>
                <a:gd name="T5" fmla="*/ 538 h 538"/>
                <a:gd name="T6" fmla="*/ 0 w 614"/>
                <a:gd name="T7" fmla="*/ 538 h 538"/>
                <a:gd name="T8" fmla="*/ 0 w 614"/>
                <a:gd name="T9" fmla="*/ 0 h 538"/>
                <a:gd name="T10" fmla="*/ 0 w 614"/>
                <a:gd name="T11" fmla="*/ 0 h 538"/>
                <a:gd name="T12" fmla="*/ 327 w 614"/>
                <a:gd name="T13" fmla="*/ 250 h 538"/>
                <a:gd name="T14" fmla="*/ 327 w 614"/>
                <a:gd name="T15" fmla="*/ 250 h 538"/>
                <a:gd name="T16" fmla="*/ 327 w 614"/>
                <a:gd name="T17" fmla="*/ 87 h 538"/>
                <a:gd name="T18" fmla="*/ 77 w 614"/>
                <a:gd name="T19" fmla="*/ 87 h 538"/>
                <a:gd name="T20" fmla="*/ 77 w 614"/>
                <a:gd name="T21" fmla="*/ 250 h 538"/>
                <a:gd name="T22" fmla="*/ 128 w 614"/>
                <a:gd name="T23" fmla="*/ 250 h 538"/>
                <a:gd name="T24" fmla="*/ 327 w 614"/>
                <a:gd name="T25" fmla="*/ 250 h 538"/>
                <a:gd name="T26" fmla="*/ 327 w 614"/>
                <a:gd name="T27" fmla="*/ 250 h 538"/>
                <a:gd name="T28" fmla="*/ 139 w 614"/>
                <a:gd name="T29" fmla="*/ 254 h 538"/>
                <a:gd name="T30" fmla="*/ 139 w 614"/>
                <a:gd name="T31" fmla="*/ 362 h 538"/>
                <a:gd name="T32" fmla="*/ 513 w 614"/>
                <a:gd name="T33" fmla="*/ 362 h 538"/>
                <a:gd name="T34" fmla="*/ 513 w 614"/>
                <a:gd name="T35" fmla="*/ 163 h 538"/>
                <a:gd name="T36" fmla="*/ 325 w 614"/>
                <a:gd name="T37" fmla="*/ 163 h 538"/>
                <a:gd name="T38" fmla="*/ 0 w 614"/>
                <a:gd name="T39" fmla="*/ 451 h 538"/>
                <a:gd name="T40" fmla="*/ 614 w 614"/>
                <a:gd name="T41" fmla="*/ 451 h 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14" h="538">
                  <a:moveTo>
                    <a:pt x="0" y="0"/>
                  </a:moveTo>
                  <a:lnTo>
                    <a:pt x="614" y="0"/>
                  </a:lnTo>
                  <a:lnTo>
                    <a:pt x="614" y="538"/>
                  </a:lnTo>
                  <a:lnTo>
                    <a:pt x="0" y="538"/>
                  </a:lnTo>
                  <a:lnTo>
                    <a:pt x="0" y="0"/>
                  </a:lnTo>
                  <a:lnTo>
                    <a:pt x="0" y="0"/>
                  </a:lnTo>
                  <a:moveTo>
                    <a:pt x="327" y="250"/>
                  </a:moveTo>
                  <a:lnTo>
                    <a:pt x="327" y="250"/>
                  </a:lnTo>
                  <a:lnTo>
                    <a:pt x="327" y="87"/>
                  </a:lnTo>
                  <a:lnTo>
                    <a:pt x="77" y="87"/>
                  </a:lnTo>
                  <a:lnTo>
                    <a:pt x="77" y="250"/>
                  </a:lnTo>
                  <a:lnTo>
                    <a:pt x="128" y="250"/>
                  </a:lnTo>
                  <a:lnTo>
                    <a:pt x="327" y="250"/>
                  </a:lnTo>
                  <a:lnTo>
                    <a:pt x="327" y="250"/>
                  </a:lnTo>
                  <a:moveTo>
                    <a:pt x="139" y="254"/>
                  </a:moveTo>
                  <a:lnTo>
                    <a:pt x="139" y="362"/>
                  </a:lnTo>
                  <a:lnTo>
                    <a:pt x="513" y="362"/>
                  </a:lnTo>
                  <a:lnTo>
                    <a:pt x="513" y="163"/>
                  </a:lnTo>
                  <a:lnTo>
                    <a:pt x="325" y="163"/>
                  </a:lnTo>
                  <a:moveTo>
                    <a:pt x="0" y="451"/>
                  </a:moveTo>
                  <a:lnTo>
                    <a:pt x="614" y="451"/>
                  </a:lnTo>
                </a:path>
              </a:pathLst>
            </a:custGeom>
            <a:noFill/>
            <a:ln w="381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grpSp>
      <p:grpSp>
        <p:nvGrpSpPr>
          <p:cNvPr id="70" name="Group 69">
            <a:extLst>
              <a:ext uri="{FF2B5EF4-FFF2-40B4-BE49-F238E27FC236}">
                <a16:creationId xmlns:a16="http://schemas.microsoft.com/office/drawing/2014/main" id="{9573B0D1-BB98-431D-B55A-902F7FC7B09A}"/>
              </a:ext>
            </a:extLst>
          </p:cNvPr>
          <p:cNvGrpSpPr/>
          <p:nvPr/>
        </p:nvGrpSpPr>
        <p:grpSpPr>
          <a:xfrm>
            <a:off x="606409" y="5274048"/>
            <a:ext cx="5536678" cy="792031"/>
            <a:chOff x="1229880" y="5379306"/>
            <a:chExt cx="5647700" cy="807913"/>
          </a:xfrm>
        </p:grpSpPr>
        <p:sp>
          <p:nvSpPr>
            <p:cNvPr id="30" name="TextBox 29">
              <a:extLst>
                <a:ext uri="{FF2B5EF4-FFF2-40B4-BE49-F238E27FC236}">
                  <a16:creationId xmlns:a16="http://schemas.microsoft.com/office/drawing/2014/main" id="{392D337E-D610-4E38-BB1F-4A1A6D8BA0C7}"/>
                </a:ext>
              </a:extLst>
            </p:cNvPr>
            <p:cNvSpPr txBox="1"/>
            <p:nvPr/>
          </p:nvSpPr>
          <p:spPr>
            <a:xfrm>
              <a:off x="2086516" y="5379306"/>
              <a:ext cx="4791064" cy="807913"/>
            </a:xfrm>
            <a:prstGeom prst="rect">
              <a:avLst/>
            </a:prstGeom>
            <a:noFill/>
          </p:spPr>
          <p:txBody>
            <a:bodyPr wrap="square" rtlCol="0">
              <a:spAutoFit/>
            </a:bodyPr>
            <a:lstStyle/>
            <a:p>
              <a:pPr>
                <a:spcAft>
                  <a:spcPts val="294"/>
                </a:spcAft>
              </a:pPr>
              <a:r>
                <a:rPr lang="en-US" sz="1568">
                  <a:gradFill>
                    <a:gsLst>
                      <a:gs pos="1250">
                        <a:schemeClr val="tx2"/>
                      </a:gs>
                      <a:gs pos="100000">
                        <a:schemeClr val="tx2"/>
                      </a:gs>
                    </a:gsLst>
                    <a:lin ang="5400000" scaled="0"/>
                  </a:gradFill>
                  <a:latin typeface="Segoe UI Semibold" panose="020B0702040204020203" pitchFamily="34" charset="0"/>
                  <a:cs typeface="Segoe UI Semibold" panose="020B0702040204020203" pitchFamily="34" charset="0"/>
                </a:rPr>
                <a:t>Hosting options flexibility</a:t>
              </a:r>
              <a:endParaRPr lang="en-US" sz="1372">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endParaRPr>
            </a:p>
            <a:p>
              <a:pPr>
                <a:spcAft>
                  <a:spcPts val="294"/>
                </a:spcAft>
              </a:pPr>
              <a:r>
                <a:rPr lang="en-US" sz="1372">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rPr>
                <a:t>Choose the deployment model that better fits your business needs without compromising development experience</a:t>
              </a:r>
            </a:p>
          </p:txBody>
        </p:sp>
        <p:sp>
          <p:nvSpPr>
            <p:cNvPr id="54" name="arrow_16" title="Icon of two arrows that crisscross">
              <a:extLst>
                <a:ext uri="{FF2B5EF4-FFF2-40B4-BE49-F238E27FC236}">
                  <a16:creationId xmlns:a16="http://schemas.microsoft.com/office/drawing/2014/main" id="{9D3BA2BE-99E2-490A-BDF9-AD7BFEF89D81}"/>
                </a:ext>
              </a:extLst>
            </p:cNvPr>
            <p:cNvSpPr>
              <a:spLocks noChangeAspect="1" noEditPoints="1"/>
            </p:cNvSpPr>
            <p:nvPr/>
          </p:nvSpPr>
          <p:spPr bwMode="auto">
            <a:xfrm rot="16200000">
              <a:off x="1173966" y="5626534"/>
              <a:ext cx="425286" cy="313458"/>
            </a:xfrm>
            <a:custGeom>
              <a:avLst/>
              <a:gdLst>
                <a:gd name="T0" fmla="*/ 347 w 347"/>
                <a:gd name="T1" fmla="*/ 206 h 254"/>
                <a:gd name="T2" fmla="*/ 182 w 347"/>
                <a:gd name="T3" fmla="*/ 151 h 254"/>
                <a:gd name="T4" fmla="*/ 135 w 347"/>
                <a:gd name="T5" fmla="*/ 101 h 254"/>
                <a:gd name="T6" fmla="*/ 0 w 347"/>
                <a:gd name="T7" fmla="*/ 47 h 254"/>
                <a:gd name="T8" fmla="*/ 347 w 347"/>
                <a:gd name="T9" fmla="*/ 48 h 254"/>
                <a:gd name="T10" fmla="*/ 158 w 347"/>
                <a:gd name="T11" fmla="*/ 130 h 254"/>
                <a:gd name="T12" fmla="*/ 0 w 347"/>
                <a:gd name="T13" fmla="*/ 207 h 254"/>
                <a:gd name="T14" fmla="*/ 299 w 347"/>
                <a:gd name="T15" fmla="*/ 95 h 254"/>
                <a:gd name="T16" fmla="*/ 347 w 347"/>
                <a:gd name="T17" fmla="*/ 48 h 254"/>
                <a:gd name="T18" fmla="*/ 299 w 347"/>
                <a:gd name="T19" fmla="*/ 0 h 254"/>
                <a:gd name="T20" fmla="*/ 299 w 347"/>
                <a:gd name="T21" fmla="*/ 254 h 254"/>
                <a:gd name="T22" fmla="*/ 347 w 347"/>
                <a:gd name="T23" fmla="*/ 206 h 254"/>
                <a:gd name="T24" fmla="*/ 299 w 347"/>
                <a:gd name="T25" fmla="*/ 158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7" h="254">
                  <a:moveTo>
                    <a:pt x="347" y="206"/>
                  </a:moveTo>
                  <a:cubicBezTo>
                    <a:pt x="258" y="212"/>
                    <a:pt x="213" y="183"/>
                    <a:pt x="182" y="151"/>
                  </a:cubicBezTo>
                  <a:moveTo>
                    <a:pt x="135" y="101"/>
                  </a:moveTo>
                  <a:cubicBezTo>
                    <a:pt x="74" y="47"/>
                    <a:pt x="0" y="47"/>
                    <a:pt x="0" y="47"/>
                  </a:cubicBezTo>
                  <a:moveTo>
                    <a:pt x="347" y="48"/>
                  </a:moveTo>
                  <a:cubicBezTo>
                    <a:pt x="232" y="41"/>
                    <a:pt x="190" y="91"/>
                    <a:pt x="158" y="130"/>
                  </a:cubicBezTo>
                  <a:cubicBezTo>
                    <a:pt x="94" y="207"/>
                    <a:pt x="0" y="207"/>
                    <a:pt x="0" y="207"/>
                  </a:cubicBezTo>
                  <a:moveTo>
                    <a:pt x="299" y="95"/>
                  </a:moveTo>
                  <a:cubicBezTo>
                    <a:pt x="347" y="48"/>
                    <a:pt x="347" y="48"/>
                    <a:pt x="347" y="48"/>
                  </a:cubicBezTo>
                  <a:cubicBezTo>
                    <a:pt x="299" y="0"/>
                    <a:pt x="299" y="0"/>
                    <a:pt x="299" y="0"/>
                  </a:cubicBezTo>
                  <a:moveTo>
                    <a:pt x="299" y="254"/>
                  </a:moveTo>
                  <a:cubicBezTo>
                    <a:pt x="347" y="206"/>
                    <a:pt x="347" y="206"/>
                    <a:pt x="347" y="206"/>
                  </a:cubicBezTo>
                  <a:cubicBezTo>
                    <a:pt x="299" y="158"/>
                    <a:pt x="299" y="158"/>
                    <a:pt x="299" y="158"/>
                  </a:cubicBezTo>
                </a:path>
              </a:pathLst>
            </a:custGeom>
            <a:noFill/>
            <a:ln w="381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grpSp>
      <p:cxnSp>
        <p:nvCxnSpPr>
          <p:cNvPr id="21" name="Straight Connector 20">
            <a:extLst>
              <a:ext uri="{FF2B5EF4-FFF2-40B4-BE49-F238E27FC236}">
                <a16:creationId xmlns:a16="http://schemas.microsoft.com/office/drawing/2014/main" id="{A6D711FA-1335-4E2E-A1FE-B5B4495D09E1}"/>
              </a:ext>
            </a:extLst>
          </p:cNvPr>
          <p:cNvCxnSpPr>
            <a:cxnSpLocks/>
          </p:cNvCxnSpPr>
          <p:nvPr/>
        </p:nvCxnSpPr>
        <p:spPr>
          <a:xfrm>
            <a:off x="1297116" y="3960537"/>
            <a:ext cx="0" cy="896425"/>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D6AE6D56-E601-4EBB-A8E6-FE21E70E862C}"/>
              </a:ext>
            </a:extLst>
          </p:cNvPr>
          <p:cNvCxnSpPr>
            <a:cxnSpLocks/>
          </p:cNvCxnSpPr>
          <p:nvPr/>
        </p:nvCxnSpPr>
        <p:spPr>
          <a:xfrm>
            <a:off x="1297116" y="5229633"/>
            <a:ext cx="0" cy="896425"/>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93104BF9-0AAF-4F33-A725-EB2C348B0748}"/>
              </a:ext>
            </a:extLst>
          </p:cNvPr>
          <p:cNvCxnSpPr>
            <a:cxnSpLocks/>
          </p:cNvCxnSpPr>
          <p:nvPr/>
        </p:nvCxnSpPr>
        <p:spPr>
          <a:xfrm>
            <a:off x="1297116" y="2676743"/>
            <a:ext cx="0" cy="896425"/>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BD50B5E4-54EC-45A8-B5BA-6F24CEC7A379}"/>
              </a:ext>
            </a:extLst>
          </p:cNvPr>
          <p:cNvSpPr txBox="1"/>
          <p:nvPr/>
        </p:nvSpPr>
        <p:spPr>
          <a:xfrm>
            <a:off x="44065" y="6515182"/>
            <a:ext cx="6471879" cy="276999"/>
          </a:xfrm>
          <a:prstGeom prst="rect">
            <a:avLst/>
          </a:prstGeom>
          <a:noFill/>
        </p:spPr>
        <p:txBody>
          <a:bodyPr wrap="square" rtlCol="0">
            <a:spAutoFit/>
          </a:bodyPr>
          <a:lstStyle/>
          <a:p>
            <a:r>
              <a:rPr lang="en-US" sz="1200" dirty="0">
                <a:solidFill>
                  <a:schemeClr val="bg1"/>
                </a:solidFill>
              </a:rPr>
              <a:t>Learn More @ </a:t>
            </a:r>
            <a:r>
              <a:rPr lang="en-US" sz="1000" dirty="0">
                <a:hlinkClick r:id="rId4"/>
              </a:rPr>
              <a:t>https://azure.microsoft.com/en-us/services/functions/</a:t>
            </a:r>
            <a:endParaRPr lang="en-US" sz="1000" dirty="0"/>
          </a:p>
        </p:txBody>
      </p:sp>
    </p:spTree>
    <p:extLst>
      <p:ext uri="{BB962C8B-B14F-4D97-AF65-F5344CB8AC3E}">
        <p14:creationId xmlns:p14="http://schemas.microsoft.com/office/powerpoint/2010/main" val="1025376656"/>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47E6D-5D34-4A80-9487-839199BB7760}"/>
              </a:ext>
            </a:extLst>
          </p:cNvPr>
          <p:cNvSpPr>
            <a:spLocks noGrp="1"/>
          </p:cNvSpPr>
          <p:nvPr>
            <p:ph type="title"/>
          </p:nvPr>
        </p:nvSpPr>
        <p:spPr/>
        <p:txBody>
          <a:bodyPr/>
          <a:lstStyle/>
          <a:p>
            <a:r>
              <a:rPr lang="en-US" dirty="0"/>
              <a:t>Azure Logic Apps</a:t>
            </a:r>
          </a:p>
        </p:txBody>
      </p:sp>
      <p:sp>
        <p:nvSpPr>
          <p:cNvPr id="5" name="Content Placeholder 4">
            <a:extLst>
              <a:ext uri="{FF2B5EF4-FFF2-40B4-BE49-F238E27FC236}">
                <a16:creationId xmlns:a16="http://schemas.microsoft.com/office/drawing/2014/main" id="{1F1A4DFC-D979-425F-927A-9684CDBC2545}"/>
              </a:ext>
            </a:extLst>
          </p:cNvPr>
          <p:cNvSpPr>
            <a:spLocks noGrp="1"/>
          </p:cNvSpPr>
          <p:nvPr>
            <p:ph idx="1"/>
          </p:nvPr>
        </p:nvSpPr>
        <p:spPr>
          <a:xfrm>
            <a:off x="1097281" y="2108201"/>
            <a:ext cx="5588746" cy="3760891"/>
          </a:xfrm>
        </p:spPr>
        <p:txBody>
          <a:bodyPr/>
          <a:lstStyle/>
          <a:p>
            <a:pPr marL="4459" indent="0" defTabSz="896386">
              <a:lnSpc>
                <a:spcPct val="90000"/>
              </a:lnSpc>
              <a:buNone/>
            </a:pPr>
            <a:r>
              <a:rPr lang="en-US" sz="1800" dirty="0">
                <a:solidFill>
                  <a:schemeClr val="tx1"/>
                </a:solidFill>
                <a:latin typeface="Segoe UI"/>
              </a:rPr>
              <a:t>Automate workflows and orchestrate business processes easily</a:t>
            </a:r>
          </a:p>
          <a:p>
            <a:pPr marL="4459" indent="0" defTabSz="896386">
              <a:lnSpc>
                <a:spcPct val="90000"/>
              </a:lnSpc>
              <a:buNone/>
            </a:pPr>
            <a:endParaRPr lang="en-US" sz="1800" dirty="0">
              <a:solidFill>
                <a:schemeClr val="tx1"/>
              </a:solidFill>
              <a:latin typeface="Segoe UI"/>
            </a:endParaRPr>
          </a:p>
          <a:p>
            <a:pPr marL="336145" indent="-224097" defTabSz="896386">
              <a:lnSpc>
                <a:spcPct val="90000"/>
              </a:lnSpc>
              <a:buFont typeface="Arial" panose="020B0604020202020204" pitchFamily="34" charset="0"/>
              <a:buChar char="•"/>
            </a:pPr>
            <a:r>
              <a:rPr lang="en-US" sz="1800" dirty="0">
                <a:solidFill>
                  <a:schemeClr val="tx1"/>
                </a:solidFill>
                <a:latin typeface="Segoe UI"/>
              </a:rPr>
              <a:t>More than 200 connectors reduce integration challenges</a:t>
            </a:r>
          </a:p>
          <a:p>
            <a:pPr marL="336145" indent="-224097" defTabSz="896386">
              <a:lnSpc>
                <a:spcPct val="90000"/>
              </a:lnSpc>
              <a:buFont typeface="Arial" panose="020B0604020202020204" pitchFamily="34" charset="0"/>
              <a:buChar char="•"/>
            </a:pPr>
            <a:r>
              <a:rPr lang="en-US" sz="1800" dirty="0">
                <a:solidFill>
                  <a:schemeClr val="tx1"/>
                </a:solidFill>
                <a:latin typeface="Segoe UI"/>
              </a:rPr>
              <a:t>Connect and integrate data from the cloud to on-premises</a:t>
            </a:r>
          </a:p>
          <a:p>
            <a:pPr marL="336145" indent="-224097" defTabSz="896386">
              <a:lnSpc>
                <a:spcPct val="90000"/>
              </a:lnSpc>
              <a:buFont typeface="Arial" panose="020B0604020202020204" pitchFamily="34" charset="0"/>
              <a:buChar char="•"/>
            </a:pPr>
            <a:r>
              <a:rPr lang="en-US" sz="1800" dirty="0">
                <a:solidFill>
                  <a:schemeClr val="tx1"/>
                </a:solidFill>
                <a:latin typeface="Segoe UI"/>
              </a:rPr>
              <a:t>B2B and enterprise messaging in the cloud</a:t>
            </a:r>
          </a:p>
          <a:p>
            <a:pPr marL="336145" indent="-224097" defTabSz="896386">
              <a:lnSpc>
                <a:spcPct val="90000"/>
              </a:lnSpc>
              <a:buFont typeface="Arial" panose="020B0604020202020204" pitchFamily="34" charset="0"/>
              <a:buChar char="•"/>
            </a:pPr>
            <a:r>
              <a:rPr lang="en-US" sz="1800" dirty="0">
                <a:solidFill>
                  <a:schemeClr val="tx1"/>
                </a:solidFill>
                <a:latin typeface="Segoe UI"/>
              </a:rPr>
              <a:t>Powerful web-based workflow designer</a:t>
            </a:r>
          </a:p>
          <a:p>
            <a:endParaRPr lang="en-US" dirty="0"/>
          </a:p>
        </p:txBody>
      </p:sp>
      <p:sp>
        <p:nvSpPr>
          <p:cNvPr id="11" name="TextBox 10">
            <a:extLst>
              <a:ext uri="{FF2B5EF4-FFF2-40B4-BE49-F238E27FC236}">
                <a16:creationId xmlns:a16="http://schemas.microsoft.com/office/drawing/2014/main" id="{6890897A-3967-4CEC-8D10-83FF026294D1}"/>
              </a:ext>
            </a:extLst>
          </p:cNvPr>
          <p:cNvSpPr txBox="1"/>
          <p:nvPr/>
        </p:nvSpPr>
        <p:spPr>
          <a:xfrm>
            <a:off x="44065" y="6515182"/>
            <a:ext cx="6471879" cy="276999"/>
          </a:xfrm>
          <a:prstGeom prst="rect">
            <a:avLst/>
          </a:prstGeom>
          <a:noFill/>
        </p:spPr>
        <p:txBody>
          <a:bodyPr wrap="square" rtlCol="0">
            <a:spAutoFit/>
          </a:bodyPr>
          <a:lstStyle/>
          <a:p>
            <a:r>
              <a:rPr lang="en-US" sz="1200" dirty="0">
                <a:solidFill>
                  <a:schemeClr val="bg1"/>
                </a:solidFill>
              </a:rPr>
              <a:t>Learn More @ </a:t>
            </a:r>
            <a:r>
              <a:rPr lang="en-US" sz="1000" dirty="0">
                <a:hlinkClick r:id="rId3"/>
              </a:rPr>
              <a:t>https://docs.microsoft.com/en-us/azure/logic-apps/</a:t>
            </a:r>
            <a:r>
              <a:rPr lang="en-US" sz="1000" dirty="0"/>
              <a:t> </a:t>
            </a:r>
          </a:p>
        </p:txBody>
      </p:sp>
      <p:pic>
        <p:nvPicPr>
          <p:cNvPr id="13" name="Picture 12">
            <a:extLst>
              <a:ext uri="{FF2B5EF4-FFF2-40B4-BE49-F238E27FC236}">
                <a16:creationId xmlns:a16="http://schemas.microsoft.com/office/drawing/2014/main" id="{BCB5F126-2E7E-4712-A9F2-F624FF648D0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97688" y="2068282"/>
            <a:ext cx="5243138" cy="4149324"/>
          </a:xfrm>
          <a:prstGeom prst="rect">
            <a:avLst/>
          </a:prstGeom>
        </p:spPr>
      </p:pic>
    </p:spTree>
    <p:extLst>
      <p:ext uri="{BB962C8B-B14F-4D97-AF65-F5344CB8AC3E}">
        <p14:creationId xmlns:p14="http://schemas.microsoft.com/office/powerpoint/2010/main" val="24148591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85F3B3C1-5FD9-4CD0-B0BB-C6CE0994D5E7}"/>
              </a:ext>
            </a:extLst>
          </p:cNvPr>
          <p:cNvGrpSpPr/>
          <p:nvPr/>
        </p:nvGrpSpPr>
        <p:grpSpPr>
          <a:xfrm>
            <a:off x="53975" y="-31737"/>
            <a:ext cx="12138026" cy="6475413"/>
            <a:chOff x="53975" y="128587"/>
            <a:chExt cx="12138026" cy="6475413"/>
          </a:xfrm>
        </p:grpSpPr>
        <p:pic>
          <p:nvPicPr>
            <p:cNvPr id="5" name="Picture 4">
              <a:extLst>
                <a:ext uri="{FF2B5EF4-FFF2-40B4-BE49-F238E27FC236}">
                  <a16:creationId xmlns:a16="http://schemas.microsoft.com/office/drawing/2014/main" id="{F381FF59-A4DF-4B2A-BBB2-7A5764B7B4FA}"/>
                </a:ext>
              </a:extLst>
            </p:cNvPr>
            <p:cNvPicPr>
              <a:picLocks noChangeAspect="1"/>
            </p:cNvPicPr>
            <p:nvPr/>
          </p:nvPicPr>
          <p:blipFill rotWithShape="1">
            <a:blip r:embed="rId3"/>
            <a:srcRect b="1408"/>
            <a:stretch/>
          </p:blipFill>
          <p:spPr>
            <a:xfrm>
              <a:off x="130175" y="128587"/>
              <a:ext cx="4972050" cy="4779963"/>
            </a:xfrm>
            <a:prstGeom prst="rect">
              <a:avLst/>
            </a:prstGeom>
          </p:spPr>
        </p:pic>
        <p:pic>
          <p:nvPicPr>
            <p:cNvPr id="7" name="Picture 6">
              <a:extLst>
                <a:ext uri="{FF2B5EF4-FFF2-40B4-BE49-F238E27FC236}">
                  <a16:creationId xmlns:a16="http://schemas.microsoft.com/office/drawing/2014/main" id="{2E08F66C-8900-4475-B603-93CA9AEB7C33}"/>
                </a:ext>
              </a:extLst>
            </p:cNvPr>
            <p:cNvPicPr>
              <a:picLocks noChangeAspect="1"/>
            </p:cNvPicPr>
            <p:nvPr/>
          </p:nvPicPr>
          <p:blipFill>
            <a:blip r:embed="rId4"/>
            <a:stretch>
              <a:fillRect/>
            </a:stretch>
          </p:blipFill>
          <p:spPr>
            <a:xfrm>
              <a:off x="5102225" y="157161"/>
              <a:ext cx="5029200" cy="4791075"/>
            </a:xfrm>
            <a:prstGeom prst="rect">
              <a:avLst/>
            </a:prstGeom>
          </p:spPr>
        </p:pic>
        <p:pic>
          <p:nvPicPr>
            <p:cNvPr id="9" name="Picture 8">
              <a:extLst>
                <a:ext uri="{FF2B5EF4-FFF2-40B4-BE49-F238E27FC236}">
                  <a16:creationId xmlns:a16="http://schemas.microsoft.com/office/drawing/2014/main" id="{8FDF9ED1-F589-419B-8EC6-22505DD40E21}"/>
                </a:ext>
              </a:extLst>
            </p:cNvPr>
            <p:cNvPicPr>
              <a:picLocks noChangeAspect="1"/>
            </p:cNvPicPr>
            <p:nvPr/>
          </p:nvPicPr>
          <p:blipFill rotWithShape="1">
            <a:blip r:embed="rId5"/>
            <a:srcRect t="592" r="57807"/>
            <a:stretch/>
          </p:blipFill>
          <p:spPr>
            <a:xfrm>
              <a:off x="10090151" y="157160"/>
              <a:ext cx="2101850" cy="4791076"/>
            </a:xfrm>
            <a:prstGeom prst="rect">
              <a:avLst/>
            </a:prstGeom>
          </p:spPr>
        </p:pic>
        <p:pic>
          <p:nvPicPr>
            <p:cNvPr id="11" name="Picture 10">
              <a:extLst>
                <a:ext uri="{FF2B5EF4-FFF2-40B4-BE49-F238E27FC236}">
                  <a16:creationId xmlns:a16="http://schemas.microsoft.com/office/drawing/2014/main" id="{EF9D35A3-6A99-4C4C-B4E6-56049A0E0C5A}"/>
                </a:ext>
              </a:extLst>
            </p:cNvPr>
            <p:cNvPicPr>
              <a:picLocks noChangeAspect="1"/>
            </p:cNvPicPr>
            <p:nvPr/>
          </p:nvPicPr>
          <p:blipFill rotWithShape="1">
            <a:blip r:embed="rId6"/>
            <a:srcRect b="66172"/>
            <a:stretch/>
          </p:blipFill>
          <p:spPr>
            <a:xfrm>
              <a:off x="53975" y="4976811"/>
              <a:ext cx="5048250" cy="1627189"/>
            </a:xfrm>
            <a:prstGeom prst="rect">
              <a:avLst/>
            </a:prstGeom>
          </p:spPr>
        </p:pic>
        <p:pic>
          <p:nvPicPr>
            <p:cNvPr id="12" name="Picture 11">
              <a:extLst>
                <a:ext uri="{FF2B5EF4-FFF2-40B4-BE49-F238E27FC236}">
                  <a16:creationId xmlns:a16="http://schemas.microsoft.com/office/drawing/2014/main" id="{2B331501-76C4-406E-9466-87A01228C069}"/>
                </a:ext>
              </a:extLst>
            </p:cNvPr>
            <p:cNvPicPr>
              <a:picLocks noChangeAspect="1"/>
            </p:cNvPicPr>
            <p:nvPr/>
          </p:nvPicPr>
          <p:blipFill rotWithShape="1">
            <a:blip r:embed="rId6"/>
            <a:srcRect t="33828" b="32343"/>
            <a:stretch/>
          </p:blipFill>
          <p:spPr>
            <a:xfrm>
              <a:off x="5102225" y="4976810"/>
              <a:ext cx="5048250" cy="1627189"/>
            </a:xfrm>
            <a:prstGeom prst="rect">
              <a:avLst/>
            </a:prstGeom>
          </p:spPr>
        </p:pic>
        <p:pic>
          <p:nvPicPr>
            <p:cNvPr id="13" name="Picture 12">
              <a:extLst>
                <a:ext uri="{FF2B5EF4-FFF2-40B4-BE49-F238E27FC236}">
                  <a16:creationId xmlns:a16="http://schemas.microsoft.com/office/drawing/2014/main" id="{8929B91E-1F5B-4363-A783-9F4822D6D612}"/>
                </a:ext>
              </a:extLst>
            </p:cNvPr>
            <p:cNvPicPr>
              <a:picLocks noChangeAspect="1"/>
            </p:cNvPicPr>
            <p:nvPr/>
          </p:nvPicPr>
          <p:blipFill rotWithShape="1">
            <a:blip r:embed="rId6"/>
            <a:srcRect t="67802" r="59182"/>
            <a:stretch/>
          </p:blipFill>
          <p:spPr>
            <a:xfrm>
              <a:off x="10131425" y="5055210"/>
              <a:ext cx="2060575" cy="1548789"/>
            </a:xfrm>
            <a:prstGeom prst="rect">
              <a:avLst/>
            </a:prstGeom>
          </p:spPr>
        </p:pic>
      </p:grpSp>
      <p:sp>
        <p:nvSpPr>
          <p:cNvPr id="16" name="TextBox 15">
            <a:extLst>
              <a:ext uri="{FF2B5EF4-FFF2-40B4-BE49-F238E27FC236}">
                <a16:creationId xmlns:a16="http://schemas.microsoft.com/office/drawing/2014/main" id="{E042B814-094D-4A86-A1F1-D593FF39351D}"/>
              </a:ext>
            </a:extLst>
          </p:cNvPr>
          <p:cNvSpPr txBox="1"/>
          <p:nvPr/>
        </p:nvSpPr>
        <p:spPr>
          <a:xfrm>
            <a:off x="44065" y="6515182"/>
            <a:ext cx="7497638" cy="276999"/>
          </a:xfrm>
          <a:prstGeom prst="rect">
            <a:avLst/>
          </a:prstGeom>
          <a:noFill/>
        </p:spPr>
        <p:txBody>
          <a:bodyPr wrap="square" rtlCol="0">
            <a:spAutoFit/>
          </a:bodyPr>
          <a:lstStyle/>
          <a:p>
            <a:r>
              <a:rPr lang="en-US" sz="1200" dirty="0">
                <a:solidFill>
                  <a:schemeClr val="bg1"/>
                </a:solidFill>
              </a:rPr>
              <a:t>Learn More @ </a:t>
            </a:r>
            <a:r>
              <a:rPr lang="en-US" sz="1000" dirty="0">
                <a:hlinkClick r:id="rId7"/>
              </a:rPr>
              <a:t>https://docs.microsoft.com/en-us/connectors/connector-reference/connector-reference-microsoft-connectors</a:t>
            </a:r>
            <a:endParaRPr lang="en-US" sz="1000" dirty="0"/>
          </a:p>
        </p:txBody>
      </p:sp>
    </p:spTree>
    <p:extLst>
      <p:ext uri="{BB962C8B-B14F-4D97-AF65-F5344CB8AC3E}">
        <p14:creationId xmlns:p14="http://schemas.microsoft.com/office/powerpoint/2010/main" val="26012298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77EF6D-8754-4443-8EF7-FBAAE6DA5412}"/>
              </a:ext>
            </a:extLst>
          </p:cNvPr>
          <p:cNvSpPr>
            <a:spLocks noGrp="1"/>
          </p:cNvSpPr>
          <p:nvPr>
            <p:ph type="title"/>
          </p:nvPr>
        </p:nvSpPr>
        <p:spPr/>
        <p:txBody>
          <a:bodyPr/>
          <a:lstStyle/>
          <a:p>
            <a:r>
              <a:rPr lang="en-US" dirty="0"/>
              <a:t>Client tools</a:t>
            </a:r>
          </a:p>
        </p:txBody>
      </p:sp>
      <p:sp>
        <p:nvSpPr>
          <p:cNvPr id="3" name="Content Placeholder 2">
            <a:extLst>
              <a:ext uri="{FF2B5EF4-FFF2-40B4-BE49-F238E27FC236}">
                <a16:creationId xmlns:a16="http://schemas.microsoft.com/office/drawing/2014/main" id="{4E3DBC35-AB24-42A3-92AE-2B1AEE3D16E6}"/>
              </a:ext>
            </a:extLst>
          </p:cNvPr>
          <p:cNvSpPr>
            <a:spLocks noGrp="1"/>
          </p:cNvSpPr>
          <p:nvPr>
            <p:ph sz="half" idx="1"/>
          </p:nvPr>
        </p:nvSpPr>
        <p:spPr>
          <a:xfrm>
            <a:off x="1097280" y="3087217"/>
            <a:ext cx="4639736" cy="2839026"/>
          </a:xfrm>
        </p:spPr>
        <p:txBody>
          <a:bodyPr>
            <a:normAutofit lnSpcReduction="10000"/>
          </a:bodyPr>
          <a:lstStyle/>
          <a:p>
            <a:r>
              <a:rPr lang="en-US" dirty="0"/>
              <a:t>Postman is a collaboration platform for API development.</a:t>
            </a:r>
          </a:p>
          <a:p>
            <a:r>
              <a:rPr lang="en-US" dirty="0"/>
              <a:t>Quickly and easily send REST, SOAP, and </a:t>
            </a:r>
            <a:r>
              <a:rPr lang="en-US" dirty="0" err="1"/>
              <a:t>GraphQL</a:t>
            </a:r>
            <a:r>
              <a:rPr lang="en-US" dirty="0"/>
              <a:t> requests directly within Postman.</a:t>
            </a:r>
          </a:p>
          <a:p>
            <a:r>
              <a:rPr lang="en-US" dirty="0"/>
              <a:t>Learn more at </a:t>
            </a:r>
            <a:r>
              <a:rPr lang="en-US" dirty="0">
                <a:hlinkClick r:id="rId3"/>
              </a:rPr>
              <a:t>https://www.postman.com/</a:t>
            </a:r>
            <a:endParaRPr lang="en-US" dirty="0"/>
          </a:p>
        </p:txBody>
      </p:sp>
      <p:sp>
        <p:nvSpPr>
          <p:cNvPr id="4" name="Content Placeholder 3">
            <a:extLst>
              <a:ext uri="{FF2B5EF4-FFF2-40B4-BE49-F238E27FC236}">
                <a16:creationId xmlns:a16="http://schemas.microsoft.com/office/drawing/2014/main" id="{936FEDE8-2941-49E4-AB68-2D9C31721A46}"/>
              </a:ext>
            </a:extLst>
          </p:cNvPr>
          <p:cNvSpPr>
            <a:spLocks noGrp="1"/>
          </p:cNvSpPr>
          <p:nvPr>
            <p:ph sz="half" idx="2"/>
          </p:nvPr>
        </p:nvSpPr>
        <p:spPr>
          <a:xfrm>
            <a:off x="6515944" y="3087216"/>
            <a:ext cx="4639736" cy="2839027"/>
          </a:xfrm>
        </p:spPr>
        <p:txBody>
          <a:bodyPr>
            <a:normAutofit lnSpcReduction="10000"/>
          </a:bodyPr>
          <a:lstStyle/>
          <a:p>
            <a:r>
              <a:rPr lang="en-US" dirty="0"/>
              <a:t>The Apache JMeter is open source software, a 100% pure Java application designed to load test functional behavior and measure performance. </a:t>
            </a:r>
          </a:p>
          <a:p>
            <a:r>
              <a:rPr lang="en-US" dirty="0"/>
              <a:t>It was originally designed for testing Web Applications but has since expanded to other test functions.</a:t>
            </a:r>
          </a:p>
          <a:p>
            <a:r>
              <a:rPr lang="en-US" dirty="0"/>
              <a:t>Learn more at </a:t>
            </a:r>
            <a:r>
              <a:rPr lang="en-US" dirty="0">
                <a:hlinkClick r:id="rId4"/>
              </a:rPr>
              <a:t>https://jmeter.apache.org/</a:t>
            </a:r>
            <a:endParaRPr lang="en-US" dirty="0"/>
          </a:p>
        </p:txBody>
      </p:sp>
      <p:pic>
        <p:nvPicPr>
          <p:cNvPr id="6" name="Picture 2" descr="JMeter Tutorial for Beginners">
            <a:extLst>
              <a:ext uri="{FF2B5EF4-FFF2-40B4-BE49-F238E27FC236}">
                <a16:creationId xmlns:a16="http://schemas.microsoft.com/office/drawing/2014/main" id="{C1F80816-BC22-4C2C-A6D3-A45CC595334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52072" y="2008584"/>
            <a:ext cx="2157260" cy="107863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Postman Store">
            <a:extLst>
              <a:ext uri="{FF2B5EF4-FFF2-40B4-BE49-F238E27FC236}">
                <a16:creationId xmlns:a16="http://schemas.microsoft.com/office/drawing/2014/main" id="{1C09863E-0B5D-49BD-A80F-26B09A2653F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54509" y="2175003"/>
            <a:ext cx="2015654" cy="7457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94136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1FA057B-81BE-46B6-A707-CA34B5D7FCBE}"/>
              </a:ext>
            </a:extLst>
          </p:cNvPr>
          <p:cNvSpPr>
            <a:spLocks noGrp="1"/>
          </p:cNvSpPr>
          <p:nvPr>
            <p:ph type="title"/>
          </p:nvPr>
        </p:nvSpPr>
        <p:spPr/>
        <p:txBody>
          <a:bodyPr/>
          <a:lstStyle/>
          <a:p>
            <a:r>
              <a:rPr lang="en-US" dirty="0"/>
              <a:t>End of the section</a:t>
            </a:r>
          </a:p>
        </p:txBody>
      </p:sp>
      <p:sp>
        <p:nvSpPr>
          <p:cNvPr id="5" name="Text Placeholder 4">
            <a:extLst>
              <a:ext uri="{FF2B5EF4-FFF2-40B4-BE49-F238E27FC236}">
                <a16:creationId xmlns:a16="http://schemas.microsoft.com/office/drawing/2014/main" id="{2F4FD940-67B3-43B4-A966-B4D754711876}"/>
              </a:ext>
            </a:extLst>
          </p:cNvPr>
          <p:cNvSpPr>
            <a:spLocks noGrp="1"/>
          </p:cNvSpPr>
          <p:nvPr>
            <p:ph type="body" idx="1"/>
          </p:nvPr>
        </p:nvSpPr>
        <p:spPr/>
        <p:txBody>
          <a:bodyPr/>
          <a:lstStyle/>
          <a:p>
            <a:r>
              <a:rPr lang="en-US" dirty="0"/>
              <a:t>Coming up next: the sample app</a:t>
            </a:r>
          </a:p>
        </p:txBody>
      </p:sp>
    </p:spTree>
    <p:extLst>
      <p:ext uri="{BB962C8B-B14F-4D97-AF65-F5344CB8AC3E}">
        <p14:creationId xmlns:p14="http://schemas.microsoft.com/office/powerpoint/2010/main" val="19701030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BA479-187F-4321-A80C-0E60250182A3}"/>
              </a:ext>
            </a:extLst>
          </p:cNvPr>
          <p:cNvSpPr>
            <a:spLocks noGrp="1"/>
          </p:cNvSpPr>
          <p:nvPr>
            <p:ph type="title"/>
          </p:nvPr>
        </p:nvSpPr>
        <p:spPr/>
        <p:txBody>
          <a:bodyPr>
            <a:normAutofit fontScale="90000"/>
          </a:bodyPr>
          <a:lstStyle/>
          <a:p>
            <a:r>
              <a:rPr lang="en-US" dirty="0"/>
              <a:t>Video 3: </a:t>
            </a:r>
            <a:br>
              <a:rPr lang="en-US" dirty="0"/>
            </a:br>
            <a:r>
              <a:rPr lang="en-US" dirty="0"/>
              <a:t>Sample App and deployment on Azure</a:t>
            </a:r>
          </a:p>
        </p:txBody>
      </p:sp>
      <p:sp>
        <p:nvSpPr>
          <p:cNvPr id="3" name="Text Placeholder 2">
            <a:extLst>
              <a:ext uri="{FF2B5EF4-FFF2-40B4-BE49-F238E27FC236}">
                <a16:creationId xmlns:a16="http://schemas.microsoft.com/office/drawing/2014/main" id="{6A78DE9A-C58C-4591-8387-BD01593C2709}"/>
              </a:ext>
            </a:extLst>
          </p:cNvPr>
          <p:cNvSpPr>
            <a:spLocks noGrp="1"/>
          </p:cNvSpPr>
          <p:nvPr>
            <p:ph type="body" idx="1"/>
          </p:nvPr>
        </p:nvSpPr>
        <p:spPr/>
        <p:txBody>
          <a:bodyPr>
            <a:normAutofit fontScale="62500" lnSpcReduction="20000"/>
          </a:bodyPr>
          <a:lstStyle/>
          <a:p>
            <a:r>
              <a:rPr lang="en-US" dirty="0"/>
              <a:t>Wely Lau</a:t>
            </a:r>
          </a:p>
          <a:p>
            <a:r>
              <a:rPr lang="en-US" dirty="0"/>
              <a:t>Sr Cloud Solution Architect</a:t>
            </a:r>
          </a:p>
          <a:p>
            <a:r>
              <a:rPr lang="en-US" dirty="0"/>
              <a:t>Microsoft APAC</a:t>
            </a:r>
          </a:p>
        </p:txBody>
      </p:sp>
    </p:spTree>
    <p:extLst>
      <p:ext uri="{BB962C8B-B14F-4D97-AF65-F5344CB8AC3E}">
        <p14:creationId xmlns:p14="http://schemas.microsoft.com/office/powerpoint/2010/main" val="20197860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12434B-3FBA-4F65-B4C5-C278719B769A}"/>
              </a:ext>
            </a:extLst>
          </p:cNvPr>
          <p:cNvSpPr>
            <a:spLocks noGrp="1"/>
          </p:cNvSpPr>
          <p:nvPr>
            <p:ph type="title"/>
          </p:nvPr>
        </p:nvSpPr>
        <p:spPr>
          <a:xfrm>
            <a:off x="1097280" y="286603"/>
            <a:ext cx="10058400" cy="1450757"/>
          </a:xfrm>
        </p:spPr>
        <p:txBody>
          <a:bodyPr anchor="b">
            <a:normAutofit/>
          </a:bodyPr>
          <a:lstStyle/>
          <a:p>
            <a:r>
              <a:rPr lang="en-US" dirty="0"/>
              <a:t>The motivation for this initiative</a:t>
            </a:r>
          </a:p>
        </p:txBody>
      </p:sp>
      <p:sp>
        <p:nvSpPr>
          <p:cNvPr id="3" name="Content Placeholder 2">
            <a:extLst>
              <a:ext uri="{FF2B5EF4-FFF2-40B4-BE49-F238E27FC236}">
                <a16:creationId xmlns:a16="http://schemas.microsoft.com/office/drawing/2014/main" id="{04014947-06D7-44FE-ACF4-C2FA72434ECC}"/>
              </a:ext>
            </a:extLst>
          </p:cNvPr>
          <p:cNvSpPr>
            <a:spLocks noGrp="1"/>
          </p:cNvSpPr>
          <p:nvPr>
            <p:ph sz="half" idx="1"/>
          </p:nvPr>
        </p:nvSpPr>
        <p:spPr>
          <a:xfrm>
            <a:off x="1097280" y="2120900"/>
            <a:ext cx="4639736" cy="3748193"/>
          </a:xfrm>
        </p:spPr>
        <p:txBody>
          <a:bodyPr>
            <a:normAutofit/>
          </a:bodyPr>
          <a:lstStyle/>
          <a:p>
            <a:pPr>
              <a:lnSpc>
                <a:spcPct val="90000"/>
              </a:lnSpc>
            </a:pPr>
            <a:r>
              <a:rPr lang="en-US" sz="1300" dirty="0"/>
              <a:t>To enable customers and partners details guidance on how the references architectures could be implemented in real world.</a:t>
            </a:r>
          </a:p>
          <a:p>
            <a:pPr lvl="2">
              <a:lnSpc>
                <a:spcPct val="90000"/>
              </a:lnSpc>
            </a:pPr>
            <a:r>
              <a:rPr lang="en-US" dirty="0"/>
              <a:t>From Azure architecture centers (</a:t>
            </a:r>
            <a:r>
              <a:rPr lang="en-US" dirty="0">
                <a:hlinkClick r:id="rId3"/>
              </a:rPr>
              <a:t>https://docs.microsoft.com/en-us/azure/architecture/</a:t>
            </a:r>
            <a:r>
              <a:rPr lang="en-US" dirty="0"/>
              <a:t>)</a:t>
            </a:r>
          </a:p>
          <a:p>
            <a:pPr lvl="2">
              <a:lnSpc>
                <a:spcPct val="90000"/>
              </a:lnSpc>
            </a:pPr>
            <a:r>
              <a:rPr lang="en-US" dirty="0"/>
              <a:t>Azure services documentation</a:t>
            </a:r>
          </a:p>
          <a:p>
            <a:pPr lvl="1">
              <a:lnSpc>
                <a:spcPct val="90000"/>
              </a:lnSpc>
            </a:pPr>
            <a:endParaRPr lang="en-US" sz="1300" dirty="0"/>
          </a:p>
          <a:p>
            <a:pPr>
              <a:lnSpc>
                <a:spcPct val="90000"/>
              </a:lnSpc>
            </a:pPr>
            <a:r>
              <a:rPr lang="en-US" sz="1300" dirty="0"/>
              <a:t>Principles:</a:t>
            </a:r>
          </a:p>
          <a:p>
            <a:pPr lvl="1">
              <a:lnSpc>
                <a:spcPct val="90000"/>
              </a:lnSpc>
            </a:pPr>
            <a:r>
              <a:rPr lang="en-US" sz="1300" dirty="0"/>
              <a:t>[</a:t>
            </a:r>
            <a:r>
              <a:rPr lang="en-US" sz="1300" b="1" dirty="0"/>
              <a:t>FEASIBILITY</a:t>
            </a:r>
            <a:r>
              <a:rPr lang="en-US" sz="1300" dirty="0"/>
              <a:t>] Implement and refine the reference architectures into workable demos</a:t>
            </a:r>
          </a:p>
          <a:p>
            <a:pPr lvl="1">
              <a:lnSpc>
                <a:spcPct val="90000"/>
              </a:lnSpc>
            </a:pPr>
            <a:r>
              <a:rPr lang="en-US" sz="1300" dirty="0"/>
              <a:t>[</a:t>
            </a:r>
            <a:r>
              <a:rPr lang="en-US" sz="1300" b="1" dirty="0"/>
              <a:t>REUSABLITY</a:t>
            </a:r>
            <a:r>
              <a:rPr lang="en-US" sz="1300" dirty="0"/>
              <a:t>] Provide the deployment template and sample code in GitHub</a:t>
            </a:r>
          </a:p>
          <a:p>
            <a:pPr lvl="1">
              <a:lnSpc>
                <a:spcPct val="90000"/>
              </a:lnSpc>
            </a:pPr>
            <a:r>
              <a:rPr lang="en-US" sz="1300" dirty="0"/>
              <a:t>[</a:t>
            </a:r>
            <a:r>
              <a:rPr lang="en-US" sz="1300" b="1" dirty="0"/>
              <a:t>CLARITY</a:t>
            </a:r>
            <a:r>
              <a:rPr lang="en-US" sz="1300" dirty="0"/>
              <a:t>] Produce the videos to explain how it all works</a:t>
            </a:r>
          </a:p>
        </p:txBody>
      </p:sp>
      <p:pic>
        <p:nvPicPr>
          <p:cNvPr id="4" name="Picture 3">
            <a:extLst>
              <a:ext uri="{FF2B5EF4-FFF2-40B4-BE49-F238E27FC236}">
                <a16:creationId xmlns:a16="http://schemas.microsoft.com/office/drawing/2014/main" id="{818D9C9D-A911-4D6D-B330-4FF82ECCF959}"/>
              </a:ext>
            </a:extLst>
          </p:cNvPr>
          <p:cNvPicPr>
            <a:picLocks noChangeAspect="1"/>
          </p:cNvPicPr>
          <p:nvPr/>
        </p:nvPicPr>
        <p:blipFill>
          <a:blip r:embed="rId4"/>
          <a:stretch>
            <a:fillRect/>
          </a:stretch>
        </p:blipFill>
        <p:spPr>
          <a:xfrm>
            <a:off x="6515944" y="2260895"/>
            <a:ext cx="4639736" cy="3468203"/>
          </a:xfrm>
          <a:prstGeom prst="rect">
            <a:avLst/>
          </a:prstGeom>
          <a:noFill/>
        </p:spPr>
      </p:pic>
    </p:spTree>
    <p:extLst>
      <p:ext uri="{BB962C8B-B14F-4D97-AF65-F5344CB8AC3E}">
        <p14:creationId xmlns:p14="http://schemas.microsoft.com/office/powerpoint/2010/main" val="37303264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1E9126A-0C27-4DFC-AAB9-1A1A39824AF4}"/>
              </a:ext>
            </a:extLst>
          </p:cNvPr>
          <p:cNvSpPr>
            <a:spLocks noGrp="1"/>
          </p:cNvSpPr>
          <p:nvPr>
            <p:ph type="title"/>
          </p:nvPr>
        </p:nvSpPr>
        <p:spPr/>
        <p:txBody>
          <a:bodyPr/>
          <a:lstStyle/>
          <a:p>
            <a:r>
              <a:rPr lang="en-US" dirty="0"/>
              <a:t>Demo: database and resources in Azure</a:t>
            </a:r>
          </a:p>
        </p:txBody>
      </p:sp>
      <p:sp>
        <p:nvSpPr>
          <p:cNvPr id="6" name="Content Placeholder 5">
            <a:extLst>
              <a:ext uri="{FF2B5EF4-FFF2-40B4-BE49-F238E27FC236}">
                <a16:creationId xmlns:a16="http://schemas.microsoft.com/office/drawing/2014/main" id="{B8FFD36B-36DF-4128-A260-156B054343A1}"/>
              </a:ext>
            </a:extLst>
          </p:cNvPr>
          <p:cNvSpPr>
            <a:spLocks noGrp="1"/>
          </p:cNvSpPr>
          <p:nvPr>
            <p:ph type="body" idx="1"/>
          </p:nvPr>
        </p:nvSpPr>
        <p:spPr/>
        <p:txBody>
          <a:bodyPr>
            <a:normAutofit fontScale="85000" lnSpcReduction="20000"/>
          </a:bodyPr>
          <a:lstStyle/>
          <a:p>
            <a:r>
              <a:rPr lang="en-US" dirty="0"/>
              <a:t>Get Order, Add Order, Connection String</a:t>
            </a:r>
          </a:p>
          <a:p>
            <a:r>
              <a:rPr lang="en-US" dirty="0"/>
              <a:t>Response Header: Web-REGION-NAME &amp; DB-Server-NAME, TOTAL-RECORD</a:t>
            </a:r>
          </a:p>
        </p:txBody>
      </p:sp>
    </p:spTree>
    <p:extLst>
      <p:ext uri="{BB962C8B-B14F-4D97-AF65-F5344CB8AC3E}">
        <p14:creationId xmlns:p14="http://schemas.microsoft.com/office/powerpoint/2010/main" val="34145459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1E9126A-0C27-4DFC-AAB9-1A1A39824AF4}"/>
              </a:ext>
            </a:extLst>
          </p:cNvPr>
          <p:cNvSpPr>
            <a:spLocks noGrp="1"/>
          </p:cNvSpPr>
          <p:nvPr>
            <p:ph type="title"/>
          </p:nvPr>
        </p:nvSpPr>
        <p:spPr/>
        <p:txBody>
          <a:bodyPr/>
          <a:lstStyle/>
          <a:p>
            <a:r>
              <a:rPr lang="en-US" dirty="0"/>
              <a:t>Demo: app, </a:t>
            </a:r>
            <a:r>
              <a:rPr lang="en-US" dirty="0" err="1"/>
              <a:t>api</a:t>
            </a:r>
            <a:r>
              <a:rPr lang="en-US" dirty="0"/>
              <a:t> and resources in Azure</a:t>
            </a:r>
          </a:p>
        </p:txBody>
      </p:sp>
      <p:sp>
        <p:nvSpPr>
          <p:cNvPr id="6" name="Content Placeholder 5">
            <a:extLst>
              <a:ext uri="{FF2B5EF4-FFF2-40B4-BE49-F238E27FC236}">
                <a16:creationId xmlns:a16="http://schemas.microsoft.com/office/drawing/2014/main" id="{B8FFD36B-36DF-4128-A260-156B054343A1}"/>
              </a:ext>
            </a:extLst>
          </p:cNvPr>
          <p:cNvSpPr>
            <a:spLocks noGrp="1"/>
          </p:cNvSpPr>
          <p:nvPr>
            <p:ph type="body" idx="1"/>
          </p:nvPr>
        </p:nvSpPr>
        <p:spPr/>
        <p:txBody>
          <a:bodyPr>
            <a:normAutofit fontScale="85000" lnSpcReduction="20000"/>
          </a:bodyPr>
          <a:lstStyle/>
          <a:p>
            <a:r>
              <a:rPr lang="en-US" dirty="0"/>
              <a:t>Get Order, Add Order, Connection String</a:t>
            </a:r>
          </a:p>
          <a:p>
            <a:r>
              <a:rPr lang="en-US" dirty="0"/>
              <a:t>Response Header: Web-REGION-NAME &amp; DB-Server-NAME, TOTAL-RECORD</a:t>
            </a:r>
          </a:p>
        </p:txBody>
      </p:sp>
    </p:spTree>
    <p:extLst>
      <p:ext uri="{BB962C8B-B14F-4D97-AF65-F5344CB8AC3E}">
        <p14:creationId xmlns:p14="http://schemas.microsoft.com/office/powerpoint/2010/main" val="3428524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1FA057B-81BE-46B6-A707-CA34B5D7FCBE}"/>
              </a:ext>
            </a:extLst>
          </p:cNvPr>
          <p:cNvSpPr>
            <a:spLocks noGrp="1"/>
          </p:cNvSpPr>
          <p:nvPr>
            <p:ph type="title"/>
          </p:nvPr>
        </p:nvSpPr>
        <p:spPr/>
        <p:txBody>
          <a:bodyPr/>
          <a:lstStyle/>
          <a:p>
            <a:r>
              <a:rPr lang="en-US" dirty="0"/>
              <a:t>End of the section</a:t>
            </a:r>
          </a:p>
        </p:txBody>
      </p:sp>
      <p:sp>
        <p:nvSpPr>
          <p:cNvPr id="5" name="Text Placeholder 4">
            <a:extLst>
              <a:ext uri="{FF2B5EF4-FFF2-40B4-BE49-F238E27FC236}">
                <a16:creationId xmlns:a16="http://schemas.microsoft.com/office/drawing/2014/main" id="{2F4FD940-67B3-43B4-A966-B4D754711876}"/>
              </a:ext>
            </a:extLst>
          </p:cNvPr>
          <p:cNvSpPr>
            <a:spLocks noGrp="1"/>
          </p:cNvSpPr>
          <p:nvPr>
            <p:ph type="body" idx="1"/>
          </p:nvPr>
        </p:nvSpPr>
        <p:spPr/>
        <p:txBody>
          <a:bodyPr>
            <a:normAutofit fontScale="62500" lnSpcReduction="20000"/>
          </a:bodyPr>
          <a:lstStyle/>
          <a:p>
            <a:r>
              <a:rPr lang="en-US" dirty="0"/>
              <a:t>Coming up next: </a:t>
            </a:r>
          </a:p>
          <a:p>
            <a:r>
              <a:rPr lang="en-US" dirty="0"/>
              <a:t>- Scenario 1 (ALL Service Running WELL)</a:t>
            </a:r>
          </a:p>
          <a:p>
            <a:r>
              <a:rPr lang="en-US" dirty="0"/>
              <a:t>- scenario 2 (Web A is down)</a:t>
            </a:r>
          </a:p>
        </p:txBody>
      </p:sp>
    </p:spTree>
    <p:extLst>
      <p:ext uri="{BB962C8B-B14F-4D97-AF65-F5344CB8AC3E}">
        <p14:creationId xmlns:p14="http://schemas.microsoft.com/office/powerpoint/2010/main" val="28111580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4DAD1E5-DC46-4354-897B-4D4AFB961017}"/>
              </a:ext>
            </a:extLst>
          </p:cNvPr>
          <p:cNvSpPr>
            <a:spLocks noGrp="1"/>
          </p:cNvSpPr>
          <p:nvPr>
            <p:ph type="title"/>
          </p:nvPr>
        </p:nvSpPr>
        <p:spPr/>
        <p:txBody>
          <a:bodyPr>
            <a:normAutofit fontScale="90000"/>
          </a:bodyPr>
          <a:lstStyle/>
          <a:p>
            <a:r>
              <a:rPr lang="en-US" dirty="0"/>
              <a:t>Video 4: </a:t>
            </a:r>
            <a:br>
              <a:rPr lang="en-US" dirty="0"/>
            </a:br>
            <a:r>
              <a:rPr lang="en-US" sz="6000" dirty="0"/>
              <a:t>Scenario 1 (All running fine) </a:t>
            </a:r>
            <a:br>
              <a:rPr lang="en-US" sz="6000" dirty="0"/>
            </a:br>
            <a:r>
              <a:rPr lang="en-US" sz="6000" dirty="0"/>
              <a:t>Scenario 2 (Web A is down)</a:t>
            </a:r>
            <a:endParaRPr lang="en-US" dirty="0"/>
          </a:p>
        </p:txBody>
      </p:sp>
      <p:sp>
        <p:nvSpPr>
          <p:cNvPr id="5" name="Text Placeholder 4">
            <a:extLst>
              <a:ext uri="{FF2B5EF4-FFF2-40B4-BE49-F238E27FC236}">
                <a16:creationId xmlns:a16="http://schemas.microsoft.com/office/drawing/2014/main" id="{6ED6405B-4884-4D2F-8F84-CF89665D2FA8}"/>
              </a:ext>
            </a:extLst>
          </p:cNvPr>
          <p:cNvSpPr>
            <a:spLocks noGrp="1"/>
          </p:cNvSpPr>
          <p:nvPr>
            <p:ph type="body" idx="1"/>
          </p:nvPr>
        </p:nvSpPr>
        <p:spPr/>
        <p:txBody>
          <a:bodyPr>
            <a:normAutofit fontScale="62500" lnSpcReduction="20000"/>
          </a:bodyPr>
          <a:lstStyle/>
          <a:p>
            <a:r>
              <a:rPr lang="en-US" dirty="0"/>
              <a:t>Wely Lau</a:t>
            </a:r>
          </a:p>
          <a:p>
            <a:r>
              <a:rPr lang="en-US" dirty="0"/>
              <a:t>Sr Cloud Solution Architect</a:t>
            </a:r>
          </a:p>
          <a:p>
            <a:r>
              <a:rPr lang="en-US" dirty="0"/>
              <a:t>Microsoft APAC</a:t>
            </a:r>
          </a:p>
        </p:txBody>
      </p:sp>
    </p:spTree>
    <p:extLst>
      <p:ext uri="{BB962C8B-B14F-4D97-AF65-F5344CB8AC3E}">
        <p14:creationId xmlns:p14="http://schemas.microsoft.com/office/powerpoint/2010/main" val="34926057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Rounded Corners 14">
            <a:extLst>
              <a:ext uri="{FF2B5EF4-FFF2-40B4-BE49-F238E27FC236}">
                <a16:creationId xmlns:a16="http://schemas.microsoft.com/office/drawing/2014/main" id="{708DE26D-A698-46B1-808C-923B5F460F71}"/>
              </a:ext>
            </a:extLst>
          </p:cNvPr>
          <p:cNvSpPr/>
          <p:nvPr/>
        </p:nvSpPr>
        <p:spPr>
          <a:xfrm>
            <a:off x="1125959" y="3624042"/>
            <a:ext cx="1792447" cy="256703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tx1"/>
              </a:solidFill>
            </a:endParaRPr>
          </a:p>
          <a:p>
            <a:pPr algn="ctr"/>
            <a:endParaRPr lang="en-US" sz="1000" dirty="0">
              <a:solidFill>
                <a:schemeClr val="tx1"/>
              </a:solidFill>
            </a:endParaRPr>
          </a:p>
          <a:p>
            <a:pPr algn="ctr"/>
            <a:endParaRPr lang="en-US" sz="1000" dirty="0">
              <a:solidFill>
                <a:schemeClr val="tx1"/>
              </a:solidFill>
            </a:endParaRPr>
          </a:p>
          <a:p>
            <a:pPr algn="ctr"/>
            <a:endParaRPr lang="en-US" sz="1000" dirty="0">
              <a:solidFill>
                <a:schemeClr val="tx1"/>
              </a:solidFill>
            </a:endParaRPr>
          </a:p>
          <a:p>
            <a:pPr algn="ctr"/>
            <a:endParaRPr lang="en-US" sz="1000" dirty="0">
              <a:solidFill>
                <a:schemeClr val="tx1"/>
              </a:solidFill>
            </a:endParaRPr>
          </a:p>
          <a:p>
            <a:pPr algn="ctr"/>
            <a:r>
              <a:rPr lang="en-US" sz="800" dirty="0">
                <a:solidFill>
                  <a:schemeClr val="tx1"/>
                </a:solidFill>
              </a:rPr>
              <a:t>Web A: rasd</a:t>
            </a:r>
            <a:r>
              <a:rPr lang="en-US" sz="800" b="1" dirty="0">
                <a:solidFill>
                  <a:srgbClr val="FF0000"/>
                </a:solidFill>
              </a:rPr>
              <a:t>sea</a:t>
            </a:r>
            <a:r>
              <a:rPr lang="en-US" sz="800" dirty="0">
                <a:solidFill>
                  <a:schemeClr val="tx1"/>
                </a:solidFill>
              </a:rPr>
              <a:t>.azurewebsites.net</a:t>
            </a:r>
          </a:p>
          <a:p>
            <a:pPr algn="ctr"/>
            <a:endParaRPr lang="en-US" sz="800" dirty="0">
              <a:solidFill>
                <a:schemeClr val="tx1"/>
              </a:solidFill>
            </a:endParaRPr>
          </a:p>
          <a:p>
            <a:pPr algn="ctr"/>
            <a:endParaRPr lang="en-US" sz="900" dirty="0">
              <a:solidFill>
                <a:schemeClr val="tx1"/>
              </a:solidFill>
            </a:endParaRPr>
          </a:p>
          <a:p>
            <a:pPr algn="ctr"/>
            <a:endParaRPr lang="en-US" sz="900" dirty="0">
              <a:solidFill>
                <a:schemeClr val="tx1"/>
              </a:solidFill>
            </a:endParaRPr>
          </a:p>
          <a:p>
            <a:pPr algn="ctr"/>
            <a:endParaRPr lang="en-US" sz="900" dirty="0">
              <a:solidFill>
                <a:schemeClr val="tx1"/>
              </a:solidFill>
            </a:endParaRPr>
          </a:p>
          <a:p>
            <a:pPr algn="ctr"/>
            <a:endParaRPr lang="en-US" sz="900" dirty="0">
              <a:solidFill>
                <a:schemeClr val="tx1"/>
              </a:solidFill>
            </a:endParaRPr>
          </a:p>
          <a:p>
            <a:pPr algn="ctr"/>
            <a:endParaRPr lang="en-US" sz="900" dirty="0">
              <a:solidFill>
                <a:schemeClr val="tx1"/>
              </a:solidFill>
            </a:endParaRPr>
          </a:p>
          <a:p>
            <a:pPr algn="ctr"/>
            <a:r>
              <a:rPr lang="en-US" sz="800" dirty="0">
                <a:solidFill>
                  <a:schemeClr val="tx1"/>
                </a:solidFill>
              </a:rPr>
              <a:t>DB A: rasd</a:t>
            </a:r>
            <a:r>
              <a:rPr lang="en-US" sz="800" b="1" dirty="0">
                <a:solidFill>
                  <a:srgbClr val="FF0000"/>
                </a:solidFill>
              </a:rPr>
              <a:t>eus</a:t>
            </a:r>
            <a:r>
              <a:rPr lang="en-US" sz="800" dirty="0">
                <a:solidFill>
                  <a:schemeClr val="tx1"/>
                </a:solidFill>
              </a:rPr>
              <a:t>.database.windows.net</a:t>
            </a:r>
          </a:p>
          <a:p>
            <a:pPr algn="ctr"/>
            <a:endParaRPr lang="en-US" sz="1000" b="1" dirty="0">
              <a:solidFill>
                <a:schemeClr val="tx1"/>
              </a:solidFill>
            </a:endParaRPr>
          </a:p>
          <a:p>
            <a:pPr algn="ctr"/>
            <a:endParaRPr lang="en-US" sz="1000" b="1" dirty="0">
              <a:solidFill>
                <a:schemeClr val="tx1"/>
              </a:solidFill>
            </a:endParaRPr>
          </a:p>
          <a:p>
            <a:pPr algn="ctr"/>
            <a:r>
              <a:rPr lang="en-US" sz="1000" b="1" dirty="0">
                <a:solidFill>
                  <a:schemeClr val="tx1"/>
                </a:solidFill>
              </a:rPr>
              <a:t>Region A: Southeast Asia</a:t>
            </a:r>
          </a:p>
        </p:txBody>
      </p:sp>
      <p:sp>
        <p:nvSpPr>
          <p:cNvPr id="2" name="Title 1">
            <a:extLst>
              <a:ext uri="{FF2B5EF4-FFF2-40B4-BE49-F238E27FC236}">
                <a16:creationId xmlns:a16="http://schemas.microsoft.com/office/drawing/2014/main" id="{D5F2F733-5373-42EC-BCA9-40B035600FAD}"/>
              </a:ext>
            </a:extLst>
          </p:cNvPr>
          <p:cNvSpPr>
            <a:spLocks noGrp="1"/>
          </p:cNvSpPr>
          <p:nvPr>
            <p:ph type="title"/>
          </p:nvPr>
        </p:nvSpPr>
        <p:spPr/>
        <p:txBody>
          <a:bodyPr>
            <a:normAutofit/>
          </a:bodyPr>
          <a:lstStyle/>
          <a:p>
            <a:r>
              <a:rPr lang="en-US" dirty="0"/>
              <a:t>Scenario 1: All working as expected</a:t>
            </a:r>
          </a:p>
        </p:txBody>
      </p:sp>
      <p:pic>
        <p:nvPicPr>
          <p:cNvPr id="5" name="Content Placeholder 4">
            <a:extLst>
              <a:ext uri="{FF2B5EF4-FFF2-40B4-BE49-F238E27FC236}">
                <a16:creationId xmlns:a16="http://schemas.microsoft.com/office/drawing/2014/main" id="{418718EB-1E83-4D58-8C7F-89F3719D24C6}"/>
              </a:ext>
            </a:extLst>
          </p:cNvPr>
          <p:cNvPicPr>
            <a:picLocks noGrp="1" noChangeAspect="1"/>
          </p:cNvPicPr>
          <p:nvPr>
            <p:ph idx="1"/>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873499" y="2746423"/>
            <a:ext cx="476250" cy="476250"/>
          </a:xfrm>
        </p:spPr>
      </p:pic>
      <p:pic>
        <p:nvPicPr>
          <p:cNvPr id="7" name="Graphic 6">
            <a:extLst>
              <a:ext uri="{FF2B5EF4-FFF2-40B4-BE49-F238E27FC236}">
                <a16:creationId xmlns:a16="http://schemas.microsoft.com/office/drawing/2014/main" id="{4A384B15-B6FD-47E8-9342-36478312D18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801115" y="3926819"/>
            <a:ext cx="393834" cy="393834"/>
          </a:xfrm>
          <a:prstGeom prst="rect">
            <a:avLst/>
          </a:prstGeom>
        </p:spPr>
      </p:pic>
      <p:pic>
        <p:nvPicPr>
          <p:cNvPr id="9" name="Graphic 8">
            <a:extLst>
              <a:ext uri="{FF2B5EF4-FFF2-40B4-BE49-F238E27FC236}">
                <a16:creationId xmlns:a16="http://schemas.microsoft.com/office/drawing/2014/main" id="{72F94408-AF23-481E-86FB-25841E1D377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759907" y="5002048"/>
            <a:ext cx="476250" cy="476250"/>
          </a:xfrm>
          <a:prstGeom prst="rect">
            <a:avLst/>
          </a:prstGeom>
        </p:spPr>
      </p:pic>
      <p:sp>
        <p:nvSpPr>
          <p:cNvPr id="20" name="TextBox 19">
            <a:extLst>
              <a:ext uri="{FF2B5EF4-FFF2-40B4-BE49-F238E27FC236}">
                <a16:creationId xmlns:a16="http://schemas.microsoft.com/office/drawing/2014/main" id="{CE028A8B-81A3-4AD0-A592-4E99C42FAC35}"/>
              </a:ext>
            </a:extLst>
          </p:cNvPr>
          <p:cNvSpPr txBox="1"/>
          <p:nvPr/>
        </p:nvSpPr>
        <p:spPr>
          <a:xfrm>
            <a:off x="329800" y="1972395"/>
            <a:ext cx="3114004" cy="553998"/>
          </a:xfrm>
          <a:prstGeom prst="rect">
            <a:avLst/>
          </a:prstGeom>
          <a:noFill/>
        </p:spPr>
        <p:txBody>
          <a:bodyPr wrap="square" rtlCol="0">
            <a:spAutoFit/>
          </a:bodyPr>
          <a:lstStyle/>
          <a:p>
            <a:pPr algn="r"/>
            <a:r>
              <a:rPr lang="en-US" sz="1000" dirty="0">
                <a:hlinkClick r:id="rId9"/>
              </a:rPr>
              <a:t>http://rasd.trafficmanager.net</a:t>
            </a:r>
            <a:r>
              <a:rPr lang="en-US" sz="1000" dirty="0"/>
              <a:t> </a:t>
            </a:r>
          </a:p>
          <a:p>
            <a:pPr algn="r"/>
            <a:r>
              <a:rPr lang="en-US" sz="1000" dirty="0"/>
              <a:t>Bind to my custom domain (</a:t>
            </a:r>
            <a:r>
              <a:rPr lang="en-US" sz="1000" dirty="0">
                <a:hlinkClick r:id="rId10"/>
              </a:rPr>
              <a:t>http://tm.wely-lau.net</a:t>
            </a:r>
            <a:r>
              <a:rPr lang="en-US" sz="1000" dirty="0"/>
              <a:t>)  </a:t>
            </a:r>
          </a:p>
          <a:p>
            <a:pPr algn="r"/>
            <a:r>
              <a:rPr lang="en-US" sz="1000" dirty="0"/>
              <a:t>LB Method: Priority</a:t>
            </a:r>
          </a:p>
        </p:txBody>
      </p:sp>
      <p:sp>
        <p:nvSpPr>
          <p:cNvPr id="21" name="TextBox 20">
            <a:extLst>
              <a:ext uri="{FF2B5EF4-FFF2-40B4-BE49-F238E27FC236}">
                <a16:creationId xmlns:a16="http://schemas.microsoft.com/office/drawing/2014/main" id="{7157D00B-1BCA-4D48-B687-8ECF6704DC13}"/>
              </a:ext>
            </a:extLst>
          </p:cNvPr>
          <p:cNvSpPr txBox="1"/>
          <p:nvPr/>
        </p:nvSpPr>
        <p:spPr>
          <a:xfrm>
            <a:off x="2918406" y="5224447"/>
            <a:ext cx="3085062" cy="369332"/>
          </a:xfrm>
          <a:prstGeom prst="rect">
            <a:avLst/>
          </a:prstGeom>
          <a:noFill/>
        </p:spPr>
        <p:txBody>
          <a:bodyPr wrap="square" rtlCol="0">
            <a:spAutoFit/>
          </a:bodyPr>
          <a:lstStyle/>
          <a:p>
            <a:pPr marL="171450" indent="-171450">
              <a:buFont typeface="Arial" panose="020B0604020202020204" pitchFamily="34" charset="0"/>
              <a:buChar char="•"/>
            </a:pPr>
            <a:r>
              <a:rPr lang="en-US" sz="900" b="1" dirty="0"/>
              <a:t>Read Write</a:t>
            </a:r>
            <a:r>
              <a:rPr lang="en-US" sz="900" dirty="0"/>
              <a:t>: </a:t>
            </a:r>
            <a:r>
              <a:rPr lang="en-US" sz="900" b="1" dirty="0">
                <a:solidFill>
                  <a:srgbClr val="FF0000"/>
                </a:solidFill>
              </a:rPr>
              <a:t>group</a:t>
            </a:r>
            <a:r>
              <a:rPr lang="en-US" sz="900" dirty="0"/>
              <a:t>.database.windows.net</a:t>
            </a:r>
          </a:p>
          <a:p>
            <a:pPr marL="171450" indent="-171450">
              <a:buFont typeface="Arial" panose="020B0604020202020204" pitchFamily="34" charset="0"/>
              <a:buChar char="•"/>
            </a:pPr>
            <a:r>
              <a:rPr lang="en-US" sz="900" b="1" dirty="0"/>
              <a:t>Read</a:t>
            </a:r>
            <a:r>
              <a:rPr lang="en-US" sz="900" dirty="0"/>
              <a:t>: </a:t>
            </a:r>
            <a:r>
              <a:rPr lang="en-US" sz="900" b="1" dirty="0">
                <a:solidFill>
                  <a:srgbClr val="FF0000"/>
                </a:solidFill>
              </a:rPr>
              <a:t>group.secondary</a:t>
            </a:r>
            <a:r>
              <a:rPr lang="en-US" sz="900" dirty="0"/>
              <a:t>.database.windows.net</a:t>
            </a:r>
          </a:p>
        </p:txBody>
      </p:sp>
      <p:grpSp>
        <p:nvGrpSpPr>
          <p:cNvPr id="91" name="Group 90">
            <a:extLst>
              <a:ext uri="{FF2B5EF4-FFF2-40B4-BE49-F238E27FC236}">
                <a16:creationId xmlns:a16="http://schemas.microsoft.com/office/drawing/2014/main" id="{49A51664-18A8-4ECF-8175-B23E0EBCF704}"/>
              </a:ext>
            </a:extLst>
          </p:cNvPr>
          <p:cNvGrpSpPr/>
          <p:nvPr/>
        </p:nvGrpSpPr>
        <p:grpSpPr>
          <a:xfrm>
            <a:off x="4741495" y="1908785"/>
            <a:ext cx="611639" cy="703201"/>
            <a:chOff x="4585920" y="1934277"/>
            <a:chExt cx="611639" cy="703201"/>
          </a:xfrm>
        </p:grpSpPr>
        <p:pic>
          <p:nvPicPr>
            <p:cNvPr id="19" name="Picture 18" descr="A picture containing drawing&#10;&#10;Description automatically generated">
              <a:extLst>
                <a:ext uri="{FF2B5EF4-FFF2-40B4-BE49-F238E27FC236}">
                  <a16:creationId xmlns:a16="http://schemas.microsoft.com/office/drawing/2014/main" id="{5392ECD7-6970-4C62-AACE-20750B7E7DBE}"/>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585920" y="1934277"/>
              <a:ext cx="572396" cy="572396"/>
            </a:xfrm>
            <a:prstGeom prst="rect">
              <a:avLst/>
            </a:prstGeom>
          </p:spPr>
        </p:pic>
        <p:sp>
          <p:nvSpPr>
            <p:cNvPr id="22" name="TextBox 21">
              <a:extLst>
                <a:ext uri="{FF2B5EF4-FFF2-40B4-BE49-F238E27FC236}">
                  <a16:creationId xmlns:a16="http://schemas.microsoft.com/office/drawing/2014/main" id="{4BA58296-FB19-4740-A3E7-C554C027DA73}"/>
                </a:ext>
              </a:extLst>
            </p:cNvPr>
            <p:cNvSpPr txBox="1"/>
            <p:nvPr/>
          </p:nvSpPr>
          <p:spPr>
            <a:xfrm>
              <a:off x="4625163" y="2375868"/>
              <a:ext cx="572396" cy="261610"/>
            </a:xfrm>
            <a:prstGeom prst="rect">
              <a:avLst/>
            </a:prstGeom>
            <a:noFill/>
          </p:spPr>
          <p:txBody>
            <a:bodyPr wrap="square" rtlCol="0">
              <a:spAutoFit/>
            </a:bodyPr>
            <a:lstStyle/>
            <a:p>
              <a:r>
                <a:rPr lang="en-US" sz="1050" dirty="0"/>
                <a:t>Client</a:t>
              </a:r>
            </a:p>
          </p:txBody>
        </p:sp>
      </p:grpSp>
      <p:cxnSp>
        <p:nvCxnSpPr>
          <p:cNvPr id="24" name="Straight Connector 23">
            <a:extLst>
              <a:ext uri="{FF2B5EF4-FFF2-40B4-BE49-F238E27FC236}">
                <a16:creationId xmlns:a16="http://schemas.microsoft.com/office/drawing/2014/main" id="{FEEB04A7-445D-4A76-B780-99F0CFB02F6F}"/>
              </a:ext>
            </a:extLst>
          </p:cNvPr>
          <p:cNvCxnSpPr>
            <a:cxnSpLocks/>
            <a:stCxn id="7" idx="2"/>
            <a:endCxn id="42" idx="1"/>
          </p:cNvCxnSpPr>
          <p:nvPr/>
        </p:nvCxnSpPr>
        <p:spPr>
          <a:xfrm>
            <a:off x="1998032" y="4320653"/>
            <a:ext cx="2074577" cy="436208"/>
          </a:xfrm>
          <a:prstGeom prst="line">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28" name="Table 28">
            <a:extLst>
              <a:ext uri="{FF2B5EF4-FFF2-40B4-BE49-F238E27FC236}">
                <a16:creationId xmlns:a16="http://schemas.microsoft.com/office/drawing/2014/main" id="{7CE34ADD-734C-4F8D-9A85-BBF600CF8B4F}"/>
              </a:ext>
            </a:extLst>
          </p:cNvPr>
          <p:cNvGraphicFramePr>
            <a:graphicFrameLocks noGrp="1"/>
          </p:cNvGraphicFramePr>
          <p:nvPr>
            <p:extLst>
              <p:ext uri="{D42A27DB-BD31-4B8C-83A1-F6EECF244321}">
                <p14:modId xmlns:p14="http://schemas.microsoft.com/office/powerpoint/2010/main" val="3511272944"/>
              </p:ext>
            </p:extLst>
          </p:nvPr>
        </p:nvGraphicFramePr>
        <p:xfrm>
          <a:off x="427526" y="2498019"/>
          <a:ext cx="2982512" cy="685800"/>
        </p:xfrm>
        <a:graphic>
          <a:graphicData uri="http://schemas.openxmlformats.org/drawingml/2006/table">
            <a:tbl>
              <a:tblPr firstRow="1" bandRow="1">
                <a:tableStyleId>{5C22544A-7EE6-4342-B048-85BDC9FD1C3A}</a:tableStyleId>
              </a:tblPr>
              <a:tblGrid>
                <a:gridCol w="1871056">
                  <a:extLst>
                    <a:ext uri="{9D8B030D-6E8A-4147-A177-3AD203B41FA5}">
                      <a16:colId xmlns:a16="http://schemas.microsoft.com/office/drawing/2014/main" val="2129397409"/>
                    </a:ext>
                  </a:extLst>
                </a:gridCol>
                <a:gridCol w="599366">
                  <a:extLst>
                    <a:ext uri="{9D8B030D-6E8A-4147-A177-3AD203B41FA5}">
                      <a16:colId xmlns:a16="http://schemas.microsoft.com/office/drawing/2014/main" val="2994377451"/>
                    </a:ext>
                  </a:extLst>
                </a:gridCol>
                <a:gridCol w="512090">
                  <a:extLst>
                    <a:ext uri="{9D8B030D-6E8A-4147-A177-3AD203B41FA5}">
                      <a16:colId xmlns:a16="http://schemas.microsoft.com/office/drawing/2014/main" val="3771459657"/>
                    </a:ext>
                  </a:extLst>
                </a:gridCol>
              </a:tblGrid>
              <a:tr h="0">
                <a:tc>
                  <a:txBody>
                    <a:bodyPr/>
                    <a:lstStyle/>
                    <a:p>
                      <a:r>
                        <a:rPr lang="en-US" sz="900" dirty="0"/>
                        <a:t>Endpoint</a:t>
                      </a:r>
                    </a:p>
                  </a:txBody>
                  <a:tcPr/>
                </a:tc>
                <a:tc>
                  <a:txBody>
                    <a:bodyPr/>
                    <a:lstStyle/>
                    <a:p>
                      <a:r>
                        <a:rPr lang="en-US" sz="900" dirty="0"/>
                        <a:t>Priority</a:t>
                      </a:r>
                    </a:p>
                  </a:txBody>
                  <a:tcPr/>
                </a:tc>
                <a:tc>
                  <a:txBody>
                    <a:bodyPr/>
                    <a:lstStyle/>
                    <a:p>
                      <a:r>
                        <a:rPr lang="en-US" sz="900" dirty="0"/>
                        <a:t>Status</a:t>
                      </a:r>
                    </a:p>
                  </a:txBody>
                  <a:tcPr/>
                </a:tc>
                <a:extLst>
                  <a:ext uri="{0D108BD9-81ED-4DB2-BD59-A6C34878D82A}">
                    <a16:rowId xmlns:a16="http://schemas.microsoft.com/office/drawing/2014/main" val="1077979874"/>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t>http://rasd</a:t>
                      </a:r>
                      <a:r>
                        <a:rPr lang="en-US" sz="900" b="1" dirty="0">
                          <a:solidFill>
                            <a:srgbClr val="FF0000"/>
                          </a:solidFill>
                        </a:rPr>
                        <a:t>sea</a:t>
                      </a:r>
                      <a:r>
                        <a:rPr lang="en-US" sz="900" dirty="0"/>
                        <a:t>.azurewebsites.net</a:t>
                      </a:r>
                    </a:p>
                  </a:txBody>
                  <a:tcPr/>
                </a:tc>
                <a:tc>
                  <a:txBody>
                    <a:bodyPr/>
                    <a:lstStyle/>
                    <a:p>
                      <a:r>
                        <a:rPr lang="en-US" sz="900" dirty="0"/>
                        <a:t>1</a:t>
                      </a:r>
                    </a:p>
                  </a:txBody>
                  <a:tcPr/>
                </a:tc>
                <a:tc>
                  <a:txBody>
                    <a:bodyPr/>
                    <a:lstStyle/>
                    <a:p>
                      <a:r>
                        <a:rPr lang="en-US" sz="900" dirty="0"/>
                        <a:t>Online</a:t>
                      </a:r>
                    </a:p>
                  </a:txBody>
                  <a:tcPr/>
                </a:tc>
                <a:extLst>
                  <a:ext uri="{0D108BD9-81ED-4DB2-BD59-A6C34878D82A}">
                    <a16:rowId xmlns:a16="http://schemas.microsoft.com/office/drawing/2014/main" val="2193886909"/>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t>http://rasd</a:t>
                      </a:r>
                      <a:r>
                        <a:rPr lang="en-US" sz="900" b="1" dirty="0">
                          <a:solidFill>
                            <a:srgbClr val="FF0000"/>
                          </a:solidFill>
                        </a:rPr>
                        <a:t>eus</a:t>
                      </a:r>
                      <a:r>
                        <a:rPr lang="en-US" sz="900" dirty="0"/>
                        <a:t>.azurewebsites.net</a:t>
                      </a:r>
                    </a:p>
                  </a:txBody>
                  <a:tcPr/>
                </a:tc>
                <a:tc>
                  <a:txBody>
                    <a:bodyPr/>
                    <a:lstStyle/>
                    <a:p>
                      <a:r>
                        <a:rPr lang="en-US" sz="900" dirty="0"/>
                        <a:t>2</a:t>
                      </a:r>
                    </a:p>
                  </a:txBody>
                  <a:tcPr/>
                </a:tc>
                <a:tc>
                  <a:txBody>
                    <a:bodyPr/>
                    <a:lstStyle/>
                    <a:p>
                      <a:r>
                        <a:rPr lang="en-US" sz="900" dirty="0"/>
                        <a:t>Online</a:t>
                      </a:r>
                    </a:p>
                  </a:txBody>
                  <a:tcPr/>
                </a:tc>
                <a:extLst>
                  <a:ext uri="{0D108BD9-81ED-4DB2-BD59-A6C34878D82A}">
                    <a16:rowId xmlns:a16="http://schemas.microsoft.com/office/drawing/2014/main" val="4293156918"/>
                  </a:ext>
                </a:extLst>
              </a:tr>
            </a:tbl>
          </a:graphicData>
        </a:graphic>
      </p:graphicFrame>
      <p:sp>
        <p:nvSpPr>
          <p:cNvPr id="30" name="Rectangle: Rounded Corners 29">
            <a:extLst>
              <a:ext uri="{FF2B5EF4-FFF2-40B4-BE49-F238E27FC236}">
                <a16:creationId xmlns:a16="http://schemas.microsoft.com/office/drawing/2014/main" id="{7D9E80A7-0CF1-488F-8ECB-72846BB4533B}"/>
              </a:ext>
            </a:extLst>
          </p:cNvPr>
          <p:cNvSpPr/>
          <p:nvPr/>
        </p:nvSpPr>
        <p:spPr>
          <a:xfrm>
            <a:off x="5449436" y="3651743"/>
            <a:ext cx="1792447" cy="253933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tx1"/>
              </a:solidFill>
            </a:endParaRPr>
          </a:p>
          <a:p>
            <a:pPr algn="ctr"/>
            <a:endParaRPr lang="en-US" sz="1000" dirty="0">
              <a:solidFill>
                <a:schemeClr val="tx1"/>
              </a:solidFill>
            </a:endParaRPr>
          </a:p>
          <a:p>
            <a:pPr algn="ctr"/>
            <a:endParaRPr lang="en-US" sz="1000" dirty="0">
              <a:solidFill>
                <a:schemeClr val="tx1"/>
              </a:solidFill>
            </a:endParaRPr>
          </a:p>
          <a:p>
            <a:pPr algn="ctr"/>
            <a:endParaRPr lang="en-US" sz="1000" dirty="0">
              <a:solidFill>
                <a:schemeClr val="tx1"/>
              </a:solidFill>
            </a:endParaRPr>
          </a:p>
          <a:p>
            <a:pPr algn="ctr"/>
            <a:endParaRPr lang="en-US" sz="1000" dirty="0">
              <a:solidFill>
                <a:schemeClr val="tx1"/>
              </a:solidFill>
            </a:endParaRPr>
          </a:p>
          <a:p>
            <a:pPr algn="ctr"/>
            <a:r>
              <a:rPr lang="en-US" sz="1000" dirty="0">
                <a:solidFill>
                  <a:schemeClr val="tx1"/>
                </a:solidFill>
              </a:rPr>
              <a:t>Web B:</a:t>
            </a:r>
          </a:p>
          <a:p>
            <a:pPr algn="ctr"/>
            <a:r>
              <a:rPr lang="en-US" sz="800" dirty="0">
                <a:solidFill>
                  <a:schemeClr val="tx1"/>
                </a:solidFill>
              </a:rPr>
              <a:t>rasd</a:t>
            </a:r>
            <a:r>
              <a:rPr lang="en-US" sz="800" b="1" dirty="0">
                <a:solidFill>
                  <a:srgbClr val="FF0000"/>
                </a:solidFill>
              </a:rPr>
              <a:t>eus</a:t>
            </a:r>
            <a:r>
              <a:rPr lang="en-US" sz="800" dirty="0">
                <a:solidFill>
                  <a:schemeClr val="tx1"/>
                </a:solidFill>
              </a:rPr>
              <a:t>.azurewebsites.net</a:t>
            </a:r>
          </a:p>
          <a:p>
            <a:pPr algn="ctr"/>
            <a:endParaRPr lang="en-US" sz="800" dirty="0">
              <a:solidFill>
                <a:schemeClr val="tx1"/>
              </a:solidFill>
            </a:endParaRPr>
          </a:p>
          <a:p>
            <a:pPr algn="ctr"/>
            <a:endParaRPr lang="en-US" sz="800" dirty="0">
              <a:solidFill>
                <a:schemeClr val="tx1"/>
              </a:solidFill>
            </a:endParaRPr>
          </a:p>
          <a:p>
            <a:pPr algn="ctr"/>
            <a:endParaRPr lang="en-US" sz="800" dirty="0">
              <a:solidFill>
                <a:schemeClr val="tx1"/>
              </a:solidFill>
            </a:endParaRPr>
          </a:p>
          <a:p>
            <a:pPr algn="ctr"/>
            <a:endParaRPr lang="en-US" sz="800" dirty="0">
              <a:solidFill>
                <a:schemeClr val="tx1"/>
              </a:solidFill>
            </a:endParaRPr>
          </a:p>
          <a:p>
            <a:pPr algn="ctr"/>
            <a:endParaRPr lang="en-US" sz="800" dirty="0">
              <a:solidFill>
                <a:schemeClr val="tx1"/>
              </a:solidFill>
            </a:endParaRPr>
          </a:p>
          <a:p>
            <a:pPr algn="ctr"/>
            <a:endParaRPr lang="en-US" sz="800" dirty="0">
              <a:solidFill>
                <a:schemeClr val="tx1"/>
              </a:solidFill>
            </a:endParaRPr>
          </a:p>
          <a:p>
            <a:pPr algn="ctr"/>
            <a:endParaRPr lang="en-US" sz="800" dirty="0">
              <a:solidFill>
                <a:schemeClr val="tx1"/>
              </a:solidFill>
            </a:endParaRPr>
          </a:p>
          <a:p>
            <a:pPr algn="ctr"/>
            <a:r>
              <a:rPr lang="en-US" sz="800" dirty="0">
                <a:solidFill>
                  <a:schemeClr val="tx1"/>
                </a:solidFill>
              </a:rPr>
              <a:t>DB B:</a:t>
            </a:r>
          </a:p>
          <a:p>
            <a:pPr algn="ctr"/>
            <a:r>
              <a:rPr lang="en-US" sz="800" dirty="0">
                <a:solidFill>
                  <a:schemeClr val="tx1"/>
                </a:solidFill>
              </a:rPr>
              <a:t>rasd</a:t>
            </a:r>
            <a:r>
              <a:rPr lang="en-US" sz="800" b="1" dirty="0">
                <a:solidFill>
                  <a:srgbClr val="FF0000"/>
                </a:solidFill>
              </a:rPr>
              <a:t>eus</a:t>
            </a:r>
            <a:r>
              <a:rPr lang="en-US" sz="800" dirty="0">
                <a:solidFill>
                  <a:schemeClr val="tx1"/>
                </a:solidFill>
              </a:rPr>
              <a:t>.database.windows.net</a:t>
            </a:r>
          </a:p>
          <a:p>
            <a:pPr algn="ctr"/>
            <a:endParaRPr lang="en-US" sz="1000" dirty="0">
              <a:solidFill>
                <a:schemeClr val="tx1"/>
              </a:solidFill>
            </a:endParaRPr>
          </a:p>
          <a:p>
            <a:pPr algn="ctr"/>
            <a:endParaRPr lang="en-US" sz="1000" dirty="0">
              <a:solidFill>
                <a:schemeClr val="tx1"/>
              </a:solidFill>
            </a:endParaRPr>
          </a:p>
          <a:p>
            <a:pPr algn="ctr"/>
            <a:r>
              <a:rPr lang="en-US" sz="1000" b="1" dirty="0">
                <a:solidFill>
                  <a:schemeClr val="tx1"/>
                </a:solidFill>
              </a:rPr>
              <a:t>Region B: East US</a:t>
            </a:r>
          </a:p>
        </p:txBody>
      </p:sp>
      <p:pic>
        <p:nvPicPr>
          <p:cNvPr id="31" name="Graphic 30">
            <a:extLst>
              <a:ext uri="{FF2B5EF4-FFF2-40B4-BE49-F238E27FC236}">
                <a16:creationId xmlns:a16="http://schemas.microsoft.com/office/drawing/2014/main" id="{3F2D4F5A-AD4F-4BD6-BA49-28C202CAA63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124592" y="3907099"/>
            <a:ext cx="393834" cy="393834"/>
          </a:xfrm>
          <a:prstGeom prst="rect">
            <a:avLst/>
          </a:prstGeom>
        </p:spPr>
      </p:pic>
      <p:pic>
        <p:nvPicPr>
          <p:cNvPr id="32" name="Graphic 31">
            <a:extLst>
              <a:ext uri="{FF2B5EF4-FFF2-40B4-BE49-F238E27FC236}">
                <a16:creationId xmlns:a16="http://schemas.microsoft.com/office/drawing/2014/main" id="{DC190156-F640-4263-AA0A-6BD4F06CD21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083384" y="5029749"/>
            <a:ext cx="476250" cy="476250"/>
          </a:xfrm>
          <a:prstGeom prst="rect">
            <a:avLst/>
          </a:prstGeom>
        </p:spPr>
      </p:pic>
      <p:cxnSp>
        <p:nvCxnSpPr>
          <p:cNvPr id="33" name="Straight Connector 32">
            <a:extLst>
              <a:ext uri="{FF2B5EF4-FFF2-40B4-BE49-F238E27FC236}">
                <a16:creationId xmlns:a16="http://schemas.microsoft.com/office/drawing/2014/main" id="{17FE3CD7-A516-4ADB-9832-0E0AD50C0201}"/>
              </a:ext>
            </a:extLst>
          </p:cNvPr>
          <p:cNvCxnSpPr>
            <a:cxnSpLocks/>
            <a:stCxn id="31" idx="2"/>
            <a:endCxn id="42" idx="7"/>
          </p:cNvCxnSpPr>
          <p:nvPr/>
        </p:nvCxnSpPr>
        <p:spPr>
          <a:xfrm flipH="1">
            <a:off x="4226839" y="4300933"/>
            <a:ext cx="2094670" cy="455928"/>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E98AAC90-B7A8-461C-A688-BD13FE3F3AC2}"/>
              </a:ext>
            </a:extLst>
          </p:cNvPr>
          <p:cNvSpPr/>
          <p:nvPr/>
        </p:nvSpPr>
        <p:spPr>
          <a:xfrm>
            <a:off x="1276350" y="4767013"/>
            <a:ext cx="5897147" cy="993840"/>
          </a:xfrm>
          <a:prstGeom prst="roundRect">
            <a:avLst/>
          </a:prstGeom>
          <a:noFill/>
          <a:ln>
            <a:solidFill>
              <a:srgbClr val="FFC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dirty="0">
              <a:solidFill>
                <a:schemeClr val="tx1"/>
              </a:solidFill>
            </a:endParaRPr>
          </a:p>
          <a:p>
            <a:pPr algn="ctr"/>
            <a:r>
              <a:rPr lang="en-US" sz="900" b="1" dirty="0">
                <a:solidFill>
                  <a:schemeClr val="tx1"/>
                </a:solidFill>
              </a:rPr>
              <a:t>Failover Group Endpoint</a:t>
            </a:r>
            <a:r>
              <a:rPr lang="en-US" sz="900" dirty="0">
                <a:solidFill>
                  <a:schemeClr val="tx1"/>
                </a:solidFill>
              </a:rPr>
              <a:t>:</a:t>
            </a:r>
          </a:p>
          <a:p>
            <a:pPr algn="ctr"/>
            <a:endParaRPr lang="en-US" sz="1000" dirty="0">
              <a:solidFill>
                <a:schemeClr val="tx1"/>
              </a:solidFill>
            </a:endParaRPr>
          </a:p>
          <a:p>
            <a:pPr algn="ctr"/>
            <a:endParaRPr lang="en-US" sz="1000" dirty="0">
              <a:solidFill>
                <a:schemeClr val="tx1"/>
              </a:solidFill>
            </a:endParaRPr>
          </a:p>
        </p:txBody>
      </p:sp>
      <p:cxnSp>
        <p:nvCxnSpPr>
          <p:cNvPr id="36" name="Straight Arrow Connector 35">
            <a:extLst>
              <a:ext uri="{FF2B5EF4-FFF2-40B4-BE49-F238E27FC236}">
                <a16:creationId xmlns:a16="http://schemas.microsoft.com/office/drawing/2014/main" id="{AA219B8D-A223-4942-B03B-BEAA8AA86DAA}"/>
              </a:ext>
            </a:extLst>
          </p:cNvPr>
          <p:cNvCxnSpPr>
            <a:cxnSpLocks/>
            <a:stCxn id="5" idx="2"/>
            <a:endCxn id="7" idx="0"/>
          </p:cNvCxnSpPr>
          <p:nvPr/>
        </p:nvCxnSpPr>
        <p:spPr>
          <a:xfrm flipH="1">
            <a:off x="1998032" y="3222673"/>
            <a:ext cx="2113592" cy="704146"/>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04199522-E833-4368-BA68-06EA00EDB48B}"/>
              </a:ext>
            </a:extLst>
          </p:cNvPr>
          <p:cNvCxnSpPr>
            <a:cxnSpLocks/>
            <a:stCxn id="5" idx="2"/>
            <a:endCxn id="31" idx="0"/>
          </p:cNvCxnSpPr>
          <p:nvPr/>
        </p:nvCxnSpPr>
        <p:spPr>
          <a:xfrm>
            <a:off x="4111624" y="3222673"/>
            <a:ext cx="2209885" cy="6844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Oval 41">
            <a:extLst>
              <a:ext uri="{FF2B5EF4-FFF2-40B4-BE49-F238E27FC236}">
                <a16:creationId xmlns:a16="http://schemas.microsoft.com/office/drawing/2014/main" id="{9E77415D-450C-4D6C-A99E-69026906F047}"/>
              </a:ext>
            </a:extLst>
          </p:cNvPr>
          <p:cNvSpPr/>
          <p:nvPr/>
        </p:nvSpPr>
        <p:spPr>
          <a:xfrm>
            <a:off x="4040667" y="4724919"/>
            <a:ext cx="218114" cy="218114"/>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cxnSp>
        <p:nvCxnSpPr>
          <p:cNvPr id="60" name="Connector: Elbow 59">
            <a:extLst>
              <a:ext uri="{FF2B5EF4-FFF2-40B4-BE49-F238E27FC236}">
                <a16:creationId xmlns:a16="http://schemas.microsoft.com/office/drawing/2014/main" id="{968C549A-6A2C-49E5-973D-1D6A4371128E}"/>
              </a:ext>
            </a:extLst>
          </p:cNvPr>
          <p:cNvCxnSpPr>
            <a:cxnSpLocks/>
            <a:stCxn id="19" idx="1"/>
            <a:endCxn id="5" idx="0"/>
          </p:cNvCxnSpPr>
          <p:nvPr/>
        </p:nvCxnSpPr>
        <p:spPr>
          <a:xfrm rot="10800000" flipV="1">
            <a:off x="4111625" y="2194983"/>
            <a:ext cx="629871" cy="55144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81F032D1-7E66-476B-9DB6-D4B6CABE6945}"/>
              </a:ext>
            </a:extLst>
          </p:cNvPr>
          <p:cNvCxnSpPr>
            <a:cxnSpLocks/>
            <a:endCxn id="9" idx="3"/>
          </p:cNvCxnSpPr>
          <p:nvPr/>
        </p:nvCxnSpPr>
        <p:spPr>
          <a:xfrm flipH="1" flipV="1">
            <a:off x="2236157" y="5240173"/>
            <a:ext cx="936639" cy="115552"/>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EF28F4F6-8B57-42C1-B578-3EB850457DEE}"/>
              </a:ext>
            </a:extLst>
          </p:cNvPr>
          <p:cNvCxnSpPr>
            <a:cxnSpLocks/>
            <a:endCxn id="32" idx="1"/>
          </p:cNvCxnSpPr>
          <p:nvPr/>
        </p:nvCxnSpPr>
        <p:spPr>
          <a:xfrm flipV="1">
            <a:off x="5353134" y="5267874"/>
            <a:ext cx="730250" cy="2104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0" name="Rectangle: Rounded Corners 129">
            <a:extLst>
              <a:ext uri="{FF2B5EF4-FFF2-40B4-BE49-F238E27FC236}">
                <a16:creationId xmlns:a16="http://schemas.microsoft.com/office/drawing/2014/main" id="{E8C3E9C5-560F-4862-80E0-590D4FD64786}"/>
              </a:ext>
            </a:extLst>
          </p:cNvPr>
          <p:cNvSpPr/>
          <p:nvPr/>
        </p:nvSpPr>
        <p:spPr>
          <a:xfrm>
            <a:off x="335280" y="2713371"/>
            <a:ext cx="3166745" cy="257808"/>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TextBox 130">
            <a:extLst>
              <a:ext uri="{FF2B5EF4-FFF2-40B4-BE49-F238E27FC236}">
                <a16:creationId xmlns:a16="http://schemas.microsoft.com/office/drawing/2014/main" id="{E2FEA4A0-E24E-4F71-BDC9-CA47D15A5DB2}"/>
              </a:ext>
            </a:extLst>
          </p:cNvPr>
          <p:cNvSpPr txBox="1"/>
          <p:nvPr/>
        </p:nvSpPr>
        <p:spPr>
          <a:xfrm>
            <a:off x="7590531" y="2220757"/>
            <a:ext cx="3517780" cy="3970318"/>
          </a:xfrm>
          <a:prstGeom prst="rect">
            <a:avLst/>
          </a:prstGeom>
          <a:noFill/>
        </p:spPr>
        <p:txBody>
          <a:bodyPr wrap="square" rtlCol="0">
            <a:spAutoFit/>
          </a:bodyPr>
          <a:lstStyle/>
          <a:p>
            <a:pPr marL="285750" indent="-285750">
              <a:buFont typeface="Arial" panose="020B0604020202020204" pitchFamily="34" charset="0"/>
              <a:buChar char="•"/>
            </a:pPr>
            <a:r>
              <a:rPr lang="en-US" dirty="0"/>
              <a:t>Traffic Manager will only route the traffic to Web A</a:t>
            </a:r>
          </a:p>
          <a:p>
            <a:pPr marL="285750" indent="-285750">
              <a:buFont typeface="Arial" panose="020B0604020202020204" pitchFamily="34" charset="0"/>
              <a:buChar char="•"/>
            </a:pPr>
            <a:r>
              <a:rPr lang="en-US" dirty="0"/>
              <a:t>Web A thru Failover Group Endpoint (group.database.windows.net) will access DB A (Read/Write)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Remarks:</a:t>
            </a:r>
          </a:p>
          <a:p>
            <a:pPr marL="742950" lvl="1" indent="-285750">
              <a:buFont typeface="Arial" panose="020B0604020202020204" pitchFamily="34" charset="0"/>
              <a:buChar char="•"/>
            </a:pPr>
            <a:r>
              <a:rPr lang="en-US" dirty="0"/>
              <a:t>Web B is up and running but no traffic will be routed since Priority 1 is online</a:t>
            </a:r>
          </a:p>
          <a:p>
            <a:pPr marL="742950" lvl="1" indent="-285750">
              <a:buFont typeface="Arial" panose="020B0604020202020204" pitchFamily="34" charset="0"/>
              <a:buChar char="•"/>
            </a:pPr>
            <a:r>
              <a:rPr lang="en-US" dirty="0"/>
              <a:t>DB B is up and running but only accessible in Read Only access.</a:t>
            </a:r>
          </a:p>
        </p:txBody>
      </p:sp>
      <p:pic>
        <p:nvPicPr>
          <p:cNvPr id="1026" name="Picture 2" descr="JMeter Tutorial for Beginners">
            <a:extLst>
              <a:ext uri="{FF2B5EF4-FFF2-40B4-BE49-F238E27FC236}">
                <a16:creationId xmlns:a16="http://schemas.microsoft.com/office/drawing/2014/main" id="{0737A6DA-A27C-4706-924C-27C044FBDB04}"/>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351096" y="1992716"/>
            <a:ext cx="903793" cy="45189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Postman Store">
            <a:extLst>
              <a:ext uri="{FF2B5EF4-FFF2-40B4-BE49-F238E27FC236}">
                <a16:creationId xmlns:a16="http://schemas.microsoft.com/office/drawing/2014/main" id="{280C0012-B077-4C0F-A272-1AE57D6B38A2}"/>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410422" y="2424075"/>
            <a:ext cx="844468" cy="3124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50020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1E9126A-0C27-4DFC-AAB9-1A1A39824AF4}"/>
              </a:ext>
            </a:extLst>
          </p:cNvPr>
          <p:cNvSpPr>
            <a:spLocks noGrp="1"/>
          </p:cNvSpPr>
          <p:nvPr>
            <p:ph type="title"/>
          </p:nvPr>
        </p:nvSpPr>
        <p:spPr/>
        <p:txBody>
          <a:bodyPr/>
          <a:lstStyle/>
          <a:p>
            <a:r>
              <a:rPr lang="en-US" dirty="0"/>
              <a:t>Demo: Scenario 1</a:t>
            </a:r>
          </a:p>
        </p:txBody>
      </p:sp>
      <p:sp>
        <p:nvSpPr>
          <p:cNvPr id="6" name="Content Placeholder 5">
            <a:extLst>
              <a:ext uri="{FF2B5EF4-FFF2-40B4-BE49-F238E27FC236}">
                <a16:creationId xmlns:a16="http://schemas.microsoft.com/office/drawing/2014/main" id="{B8FFD36B-36DF-4128-A260-156B054343A1}"/>
              </a:ext>
            </a:extLst>
          </p:cNvPr>
          <p:cNvSpPr>
            <a:spLocks noGrp="1"/>
          </p:cNvSpPr>
          <p:nvPr>
            <p:ph type="body" idx="1"/>
          </p:nvPr>
        </p:nvSpPr>
        <p:spPr/>
        <p:txBody>
          <a:bodyPr>
            <a:normAutofit/>
          </a:bodyPr>
          <a:lstStyle/>
          <a:p>
            <a:r>
              <a:rPr lang="en-US" dirty="0"/>
              <a:t>All working as expected</a:t>
            </a:r>
          </a:p>
        </p:txBody>
      </p:sp>
    </p:spTree>
    <p:extLst>
      <p:ext uri="{BB962C8B-B14F-4D97-AF65-F5344CB8AC3E}">
        <p14:creationId xmlns:p14="http://schemas.microsoft.com/office/powerpoint/2010/main" val="42798605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Rounded Corners 14">
            <a:extLst>
              <a:ext uri="{FF2B5EF4-FFF2-40B4-BE49-F238E27FC236}">
                <a16:creationId xmlns:a16="http://schemas.microsoft.com/office/drawing/2014/main" id="{708DE26D-A698-46B1-808C-923B5F460F71}"/>
              </a:ext>
            </a:extLst>
          </p:cNvPr>
          <p:cNvSpPr/>
          <p:nvPr/>
        </p:nvSpPr>
        <p:spPr>
          <a:xfrm>
            <a:off x="1125959" y="3624042"/>
            <a:ext cx="1792447" cy="256703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tx1"/>
              </a:solidFill>
            </a:endParaRPr>
          </a:p>
          <a:p>
            <a:pPr algn="ctr"/>
            <a:endParaRPr lang="en-US" sz="1000" dirty="0">
              <a:solidFill>
                <a:schemeClr val="tx1"/>
              </a:solidFill>
            </a:endParaRPr>
          </a:p>
          <a:p>
            <a:pPr algn="ctr"/>
            <a:endParaRPr lang="en-US" sz="1000" dirty="0">
              <a:solidFill>
                <a:schemeClr val="tx1"/>
              </a:solidFill>
            </a:endParaRPr>
          </a:p>
          <a:p>
            <a:pPr algn="ctr"/>
            <a:endParaRPr lang="en-US" sz="1000" dirty="0">
              <a:solidFill>
                <a:schemeClr val="tx1"/>
              </a:solidFill>
            </a:endParaRPr>
          </a:p>
          <a:p>
            <a:pPr algn="ctr"/>
            <a:endParaRPr lang="en-US" sz="1000" dirty="0">
              <a:solidFill>
                <a:schemeClr val="tx1"/>
              </a:solidFill>
            </a:endParaRPr>
          </a:p>
          <a:p>
            <a:pPr algn="ctr"/>
            <a:r>
              <a:rPr lang="en-US" sz="800" dirty="0">
                <a:solidFill>
                  <a:schemeClr val="tx1"/>
                </a:solidFill>
              </a:rPr>
              <a:t>Web A: rasd</a:t>
            </a:r>
            <a:r>
              <a:rPr lang="en-US" sz="800" b="1" dirty="0">
                <a:solidFill>
                  <a:srgbClr val="FF0000"/>
                </a:solidFill>
              </a:rPr>
              <a:t>sea</a:t>
            </a:r>
            <a:r>
              <a:rPr lang="en-US" sz="800" dirty="0">
                <a:solidFill>
                  <a:schemeClr val="tx1"/>
                </a:solidFill>
              </a:rPr>
              <a:t>.azurewebsites.net</a:t>
            </a:r>
          </a:p>
          <a:p>
            <a:pPr algn="ctr"/>
            <a:endParaRPr lang="en-US" sz="800" dirty="0">
              <a:solidFill>
                <a:schemeClr val="tx1"/>
              </a:solidFill>
            </a:endParaRPr>
          </a:p>
          <a:p>
            <a:pPr algn="ctr"/>
            <a:endParaRPr lang="en-US" sz="900" dirty="0">
              <a:solidFill>
                <a:schemeClr val="tx1"/>
              </a:solidFill>
            </a:endParaRPr>
          </a:p>
          <a:p>
            <a:pPr algn="ctr"/>
            <a:endParaRPr lang="en-US" sz="900" dirty="0">
              <a:solidFill>
                <a:schemeClr val="tx1"/>
              </a:solidFill>
            </a:endParaRPr>
          </a:p>
          <a:p>
            <a:pPr algn="ctr"/>
            <a:endParaRPr lang="en-US" sz="900" dirty="0">
              <a:solidFill>
                <a:schemeClr val="tx1"/>
              </a:solidFill>
            </a:endParaRPr>
          </a:p>
          <a:p>
            <a:pPr algn="ctr"/>
            <a:endParaRPr lang="en-US" sz="900" dirty="0">
              <a:solidFill>
                <a:schemeClr val="tx1"/>
              </a:solidFill>
            </a:endParaRPr>
          </a:p>
          <a:p>
            <a:pPr algn="ctr"/>
            <a:endParaRPr lang="en-US" sz="900" dirty="0">
              <a:solidFill>
                <a:schemeClr val="tx1"/>
              </a:solidFill>
            </a:endParaRPr>
          </a:p>
          <a:p>
            <a:pPr algn="ctr"/>
            <a:r>
              <a:rPr lang="en-US" sz="800" dirty="0">
                <a:solidFill>
                  <a:schemeClr val="tx1"/>
                </a:solidFill>
              </a:rPr>
              <a:t>DB A: rasd</a:t>
            </a:r>
            <a:r>
              <a:rPr lang="en-US" sz="800" b="1" dirty="0">
                <a:solidFill>
                  <a:srgbClr val="FF0000"/>
                </a:solidFill>
              </a:rPr>
              <a:t>eus</a:t>
            </a:r>
            <a:r>
              <a:rPr lang="en-US" sz="800" dirty="0">
                <a:solidFill>
                  <a:schemeClr val="tx1"/>
                </a:solidFill>
              </a:rPr>
              <a:t>.database.windows.net</a:t>
            </a:r>
          </a:p>
          <a:p>
            <a:pPr algn="ctr"/>
            <a:endParaRPr lang="en-US" sz="1000" b="1" dirty="0">
              <a:solidFill>
                <a:schemeClr val="tx1"/>
              </a:solidFill>
            </a:endParaRPr>
          </a:p>
          <a:p>
            <a:pPr algn="ctr"/>
            <a:endParaRPr lang="en-US" sz="1000" b="1" dirty="0">
              <a:solidFill>
                <a:schemeClr val="tx1"/>
              </a:solidFill>
            </a:endParaRPr>
          </a:p>
          <a:p>
            <a:pPr algn="ctr"/>
            <a:r>
              <a:rPr lang="en-US" sz="1000" b="1" dirty="0">
                <a:solidFill>
                  <a:schemeClr val="tx1"/>
                </a:solidFill>
              </a:rPr>
              <a:t>Region A: Southeast Asia</a:t>
            </a:r>
          </a:p>
        </p:txBody>
      </p:sp>
      <p:sp>
        <p:nvSpPr>
          <p:cNvPr id="2" name="Title 1">
            <a:extLst>
              <a:ext uri="{FF2B5EF4-FFF2-40B4-BE49-F238E27FC236}">
                <a16:creationId xmlns:a16="http://schemas.microsoft.com/office/drawing/2014/main" id="{D5F2F733-5373-42EC-BCA9-40B035600FAD}"/>
              </a:ext>
            </a:extLst>
          </p:cNvPr>
          <p:cNvSpPr>
            <a:spLocks noGrp="1"/>
          </p:cNvSpPr>
          <p:nvPr>
            <p:ph type="title"/>
          </p:nvPr>
        </p:nvSpPr>
        <p:spPr/>
        <p:txBody>
          <a:bodyPr>
            <a:normAutofit/>
          </a:bodyPr>
          <a:lstStyle/>
          <a:p>
            <a:r>
              <a:rPr lang="en-US" dirty="0"/>
              <a:t>Scenario 2: Web A is down</a:t>
            </a:r>
          </a:p>
        </p:txBody>
      </p:sp>
      <p:pic>
        <p:nvPicPr>
          <p:cNvPr id="5" name="Content Placeholder 4">
            <a:extLst>
              <a:ext uri="{FF2B5EF4-FFF2-40B4-BE49-F238E27FC236}">
                <a16:creationId xmlns:a16="http://schemas.microsoft.com/office/drawing/2014/main" id="{418718EB-1E83-4D58-8C7F-89F3719D24C6}"/>
              </a:ext>
            </a:extLst>
          </p:cNvPr>
          <p:cNvPicPr>
            <a:picLocks noGrp="1" noChangeAspect="1"/>
          </p:cNvPicPr>
          <p:nvPr>
            <p:ph idx="1"/>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873499" y="2746423"/>
            <a:ext cx="476250" cy="476250"/>
          </a:xfrm>
        </p:spPr>
      </p:pic>
      <p:pic>
        <p:nvPicPr>
          <p:cNvPr id="7" name="Graphic 6">
            <a:extLst>
              <a:ext uri="{FF2B5EF4-FFF2-40B4-BE49-F238E27FC236}">
                <a16:creationId xmlns:a16="http://schemas.microsoft.com/office/drawing/2014/main" id="{4A384B15-B6FD-47E8-9342-36478312D18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801115" y="3926819"/>
            <a:ext cx="393834" cy="393834"/>
          </a:xfrm>
          <a:prstGeom prst="rect">
            <a:avLst/>
          </a:prstGeom>
        </p:spPr>
      </p:pic>
      <p:pic>
        <p:nvPicPr>
          <p:cNvPr id="9" name="Graphic 8">
            <a:extLst>
              <a:ext uri="{FF2B5EF4-FFF2-40B4-BE49-F238E27FC236}">
                <a16:creationId xmlns:a16="http://schemas.microsoft.com/office/drawing/2014/main" id="{72F94408-AF23-481E-86FB-25841E1D377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759907" y="5002048"/>
            <a:ext cx="476250" cy="476250"/>
          </a:xfrm>
          <a:prstGeom prst="rect">
            <a:avLst/>
          </a:prstGeom>
        </p:spPr>
      </p:pic>
      <p:sp>
        <p:nvSpPr>
          <p:cNvPr id="21" name="TextBox 20">
            <a:extLst>
              <a:ext uri="{FF2B5EF4-FFF2-40B4-BE49-F238E27FC236}">
                <a16:creationId xmlns:a16="http://schemas.microsoft.com/office/drawing/2014/main" id="{7157D00B-1BCA-4D48-B687-8ECF6704DC13}"/>
              </a:ext>
            </a:extLst>
          </p:cNvPr>
          <p:cNvSpPr txBox="1"/>
          <p:nvPr/>
        </p:nvSpPr>
        <p:spPr>
          <a:xfrm>
            <a:off x="2918406" y="5224447"/>
            <a:ext cx="3085062" cy="369332"/>
          </a:xfrm>
          <a:prstGeom prst="rect">
            <a:avLst/>
          </a:prstGeom>
          <a:noFill/>
        </p:spPr>
        <p:txBody>
          <a:bodyPr wrap="square" rtlCol="0">
            <a:spAutoFit/>
          </a:bodyPr>
          <a:lstStyle/>
          <a:p>
            <a:pPr marL="171450" indent="-171450">
              <a:buFont typeface="Arial" panose="020B0604020202020204" pitchFamily="34" charset="0"/>
              <a:buChar char="•"/>
            </a:pPr>
            <a:r>
              <a:rPr lang="en-US" sz="900" b="1" dirty="0"/>
              <a:t>Read Write</a:t>
            </a:r>
            <a:r>
              <a:rPr lang="en-US" sz="900" dirty="0"/>
              <a:t>: </a:t>
            </a:r>
            <a:r>
              <a:rPr lang="en-US" sz="900" b="1" dirty="0">
                <a:solidFill>
                  <a:srgbClr val="FF0000"/>
                </a:solidFill>
              </a:rPr>
              <a:t>group</a:t>
            </a:r>
            <a:r>
              <a:rPr lang="en-US" sz="900" dirty="0"/>
              <a:t>.database.windows.net</a:t>
            </a:r>
          </a:p>
          <a:p>
            <a:pPr marL="171450" indent="-171450">
              <a:buFont typeface="Arial" panose="020B0604020202020204" pitchFamily="34" charset="0"/>
              <a:buChar char="•"/>
            </a:pPr>
            <a:r>
              <a:rPr lang="en-US" sz="900" b="1" dirty="0"/>
              <a:t>Read</a:t>
            </a:r>
            <a:r>
              <a:rPr lang="en-US" sz="900" dirty="0"/>
              <a:t>: </a:t>
            </a:r>
            <a:r>
              <a:rPr lang="en-US" sz="900" b="1" dirty="0">
                <a:solidFill>
                  <a:srgbClr val="FF0000"/>
                </a:solidFill>
              </a:rPr>
              <a:t>group.secondary</a:t>
            </a:r>
            <a:r>
              <a:rPr lang="en-US" sz="900" dirty="0"/>
              <a:t>.database.windows.net</a:t>
            </a:r>
          </a:p>
        </p:txBody>
      </p:sp>
      <p:grpSp>
        <p:nvGrpSpPr>
          <p:cNvPr id="91" name="Group 90">
            <a:extLst>
              <a:ext uri="{FF2B5EF4-FFF2-40B4-BE49-F238E27FC236}">
                <a16:creationId xmlns:a16="http://schemas.microsoft.com/office/drawing/2014/main" id="{49A51664-18A8-4ECF-8175-B23E0EBCF704}"/>
              </a:ext>
            </a:extLst>
          </p:cNvPr>
          <p:cNvGrpSpPr/>
          <p:nvPr/>
        </p:nvGrpSpPr>
        <p:grpSpPr>
          <a:xfrm>
            <a:off x="4741495" y="1908785"/>
            <a:ext cx="611639" cy="703201"/>
            <a:chOff x="4585920" y="1934277"/>
            <a:chExt cx="611639" cy="703201"/>
          </a:xfrm>
        </p:grpSpPr>
        <p:pic>
          <p:nvPicPr>
            <p:cNvPr id="19" name="Picture 18" descr="A picture containing drawing&#10;&#10;Description automatically generated">
              <a:extLst>
                <a:ext uri="{FF2B5EF4-FFF2-40B4-BE49-F238E27FC236}">
                  <a16:creationId xmlns:a16="http://schemas.microsoft.com/office/drawing/2014/main" id="{5392ECD7-6970-4C62-AACE-20750B7E7DB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585920" y="1934277"/>
              <a:ext cx="572396" cy="572396"/>
            </a:xfrm>
            <a:prstGeom prst="rect">
              <a:avLst/>
            </a:prstGeom>
          </p:spPr>
        </p:pic>
        <p:sp>
          <p:nvSpPr>
            <p:cNvPr id="22" name="TextBox 21">
              <a:extLst>
                <a:ext uri="{FF2B5EF4-FFF2-40B4-BE49-F238E27FC236}">
                  <a16:creationId xmlns:a16="http://schemas.microsoft.com/office/drawing/2014/main" id="{4BA58296-FB19-4740-A3E7-C554C027DA73}"/>
                </a:ext>
              </a:extLst>
            </p:cNvPr>
            <p:cNvSpPr txBox="1"/>
            <p:nvPr/>
          </p:nvSpPr>
          <p:spPr>
            <a:xfrm>
              <a:off x="4625163" y="2375868"/>
              <a:ext cx="572396" cy="261610"/>
            </a:xfrm>
            <a:prstGeom prst="rect">
              <a:avLst/>
            </a:prstGeom>
            <a:noFill/>
          </p:spPr>
          <p:txBody>
            <a:bodyPr wrap="square" rtlCol="0">
              <a:spAutoFit/>
            </a:bodyPr>
            <a:lstStyle/>
            <a:p>
              <a:r>
                <a:rPr lang="en-US" sz="1050" dirty="0"/>
                <a:t>Client</a:t>
              </a:r>
            </a:p>
          </p:txBody>
        </p:sp>
      </p:grpSp>
      <p:cxnSp>
        <p:nvCxnSpPr>
          <p:cNvPr id="24" name="Straight Connector 23">
            <a:extLst>
              <a:ext uri="{FF2B5EF4-FFF2-40B4-BE49-F238E27FC236}">
                <a16:creationId xmlns:a16="http://schemas.microsoft.com/office/drawing/2014/main" id="{FEEB04A7-445D-4A76-B780-99F0CFB02F6F}"/>
              </a:ext>
            </a:extLst>
          </p:cNvPr>
          <p:cNvCxnSpPr>
            <a:cxnSpLocks/>
            <a:stCxn id="7" idx="2"/>
            <a:endCxn id="42" idx="1"/>
          </p:cNvCxnSpPr>
          <p:nvPr/>
        </p:nvCxnSpPr>
        <p:spPr>
          <a:xfrm>
            <a:off x="1998032" y="4320653"/>
            <a:ext cx="2074577" cy="436208"/>
          </a:xfrm>
          <a:prstGeom prst="line">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7D9E80A7-0CF1-488F-8ECB-72846BB4533B}"/>
              </a:ext>
            </a:extLst>
          </p:cNvPr>
          <p:cNvSpPr/>
          <p:nvPr/>
        </p:nvSpPr>
        <p:spPr>
          <a:xfrm>
            <a:off x="5449436" y="3651743"/>
            <a:ext cx="1792447" cy="253933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tx1"/>
              </a:solidFill>
            </a:endParaRPr>
          </a:p>
          <a:p>
            <a:pPr algn="ctr"/>
            <a:endParaRPr lang="en-US" sz="1000" dirty="0">
              <a:solidFill>
                <a:schemeClr val="tx1"/>
              </a:solidFill>
            </a:endParaRPr>
          </a:p>
          <a:p>
            <a:pPr algn="ctr"/>
            <a:endParaRPr lang="en-US" sz="1000" dirty="0">
              <a:solidFill>
                <a:schemeClr val="tx1"/>
              </a:solidFill>
            </a:endParaRPr>
          </a:p>
          <a:p>
            <a:pPr algn="ctr"/>
            <a:endParaRPr lang="en-US" sz="1000" dirty="0">
              <a:solidFill>
                <a:schemeClr val="tx1"/>
              </a:solidFill>
            </a:endParaRPr>
          </a:p>
          <a:p>
            <a:pPr algn="ctr"/>
            <a:endParaRPr lang="en-US" sz="1000" dirty="0">
              <a:solidFill>
                <a:schemeClr val="tx1"/>
              </a:solidFill>
            </a:endParaRPr>
          </a:p>
          <a:p>
            <a:pPr algn="ctr"/>
            <a:r>
              <a:rPr lang="en-US" sz="1000" dirty="0">
                <a:solidFill>
                  <a:schemeClr val="tx1"/>
                </a:solidFill>
              </a:rPr>
              <a:t>Web B:</a:t>
            </a:r>
          </a:p>
          <a:p>
            <a:pPr algn="ctr"/>
            <a:r>
              <a:rPr lang="en-US" sz="800" dirty="0">
                <a:solidFill>
                  <a:schemeClr val="tx1"/>
                </a:solidFill>
              </a:rPr>
              <a:t>rasd</a:t>
            </a:r>
            <a:r>
              <a:rPr lang="en-US" sz="800" b="1" dirty="0">
                <a:solidFill>
                  <a:srgbClr val="FF0000"/>
                </a:solidFill>
              </a:rPr>
              <a:t>eus</a:t>
            </a:r>
            <a:r>
              <a:rPr lang="en-US" sz="800" dirty="0">
                <a:solidFill>
                  <a:schemeClr val="tx1"/>
                </a:solidFill>
              </a:rPr>
              <a:t>.azurewebsites.net</a:t>
            </a:r>
          </a:p>
          <a:p>
            <a:pPr algn="ctr"/>
            <a:endParaRPr lang="en-US" sz="800" dirty="0">
              <a:solidFill>
                <a:schemeClr val="tx1"/>
              </a:solidFill>
            </a:endParaRPr>
          </a:p>
          <a:p>
            <a:pPr algn="ctr"/>
            <a:endParaRPr lang="en-US" sz="800" dirty="0">
              <a:solidFill>
                <a:schemeClr val="tx1"/>
              </a:solidFill>
            </a:endParaRPr>
          </a:p>
          <a:p>
            <a:pPr algn="ctr"/>
            <a:endParaRPr lang="en-US" sz="800" dirty="0">
              <a:solidFill>
                <a:schemeClr val="tx1"/>
              </a:solidFill>
            </a:endParaRPr>
          </a:p>
          <a:p>
            <a:pPr algn="ctr"/>
            <a:endParaRPr lang="en-US" sz="800" dirty="0">
              <a:solidFill>
                <a:schemeClr val="tx1"/>
              </a:solidFill>
            </a:endParaRPr>
          </a:p>
          <a:p>
            <a:pPr algn="ctr"/>
            <a:endParaRPr lang="en-US" sz="800" dirty="0">
              <a:solidFill>
                <a:schemeClr val="tx1"/>
              </a:solidFill>
            </a:endParaRPr>
          </a:p>
          <a:p>
            <a:pPr algn="ctr"/>
            <a:endParaRPr lang="en-US" sz="800" dirty="0">
              <a:solidFill>
                <a:schemeClr val="tx1"/>
              </a:solidFill>
            </a:endParaRPr>
          </a:p>
          <a:p>
            <a:pPr algn="ctr"/>
            <a:endParaRPr lang="en-US" sz="800" dirty="0">
              <a:solidFill>
                <a:schemeClr val="tx1"/>
              </a:solidFill>
            </a:endParaRPr>
          </a:p>
          <a:p>
            <a:pPr algn="ctr"/>
            <a:r>
              <a:rPr lang="en-US" sz="800" dirty="0">
                <a:solidFill>
                  <a:schemeClr val="tx1"/>
                </a:solidFill>
              </a:rPr>
              <a:t>DB B:</a:t>
            </a:r>
          </a:p>
          <a:p>
            <a:pPr algn="ctr"/>
            <a:r>
              <a:rPr lang="en-US" sz="800" dirty="0">
                <a:solidFill>
                  <a:schemeClr val="tx1"/>
                </a:solidFill>
              </a:rPr>
              <a:t>rasd</a:t>
            </a:r>
            <a:r>
              <a:rPr lang="en-US" sz="800" b="1" dirty="0">
                <a:solidFill>
                  <a:srgbClr val="FF0000"/>
                </a:solidFill>
              </a:rPr>
              <a:t>eus</a:t>
            </a:r>
            <a:r>
              <a:rPr lang="en-US" sz="800" dirty="0">
                <a:solidFill>
                  <a:schemeClr val="tx1"/>
                </a:solidFill>
              </a:rPr>
              <a:t>.database.windows.net</a:t>
            </a:r>
          </a:p>
          <a:p>
            <a:pPr algn="ctr"/>
            <a:endParaRPr lang="en-US" sz="1000" dirty="0">
              <a:solidFill>
                <a:schemeClr val="tx1"/>
              </a:solidFill>
            </a:endParaRPr>
          </a:p>
          <a:p>
            <a:pPr algn="ctr"/>
            <a:endParaRPr lang="en-US" sz="1000" dirty="0">
              <a:solidFill>
                <a:schemeClr val="tx1"/>
              </a:solidFill>
            </a:endParaRPr>
          </a:p>
          <a:p>
            <a:pPr algn="ctr"/>
            <a:r>
              <a:rPr lang="en-US" sz="1000" b="1" dirty="0">
                <a:solidFill>
                  <a:schemeClr val="tx1"/>
                </a:solidFill>
              </a:rPr>
              <a:t>Region B: East US</a:t>
            </a:r>
          </a:p>
        </p:txBody>
      </p:sp>
      <p:pic>
        <p:nvPicPr>
          <p:cNvPr id="31" name="Graphic 30">
            <a:extLst>
              <a:ext uri="{FF2B5EF4-FFF2-40B4-BE49-F238E27FC236}">
                <a16:creationId xmlns:a16="http://schemas.microsoft.com/office/drawing/2014/main" id="{3F2D4F5A-AD4F-4BD6-BA49-28C202CAA63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124592" y="3907099"/>
            <a:ext cx="393834" cy="393834"/>
          </a:xfrm>
          <a:prstGeom prst="rect">
            <a:avLst/>
          </a:prstGeom>
        </p:spPr>
      </p:pic>
      <p:pic>
        <p:nvPicPr>
          <p:cNvPr id="32" name="Graphic 31">
            <a:extLst>
              <a:ext uri="{FF2B5EF4-FFF2-40B4-BE49-F238E27FC236}">
                <a16:creationId xmlns:a16="http://schemas.microsoft.com/office/drawing/2014/main" id="{DC190156-F640-4263-AA0A-6BD4F06CD21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083384" y="5029749"/>
            <a:ext cx="476250" cy="476250"/>
          </a:xfrm>
          <a:prstGeom prst="rect">
            <a:avLst/>
          </a:prstGeom>
        </p:spPr>
      </p:pic>
      <p:cxnSp>
        <p:nvCxnSpPr>
          <p:cNvPr id="33" name="Straight Connector 32">
            <a:extLst>
              <a:ext uri="{FF2B5EF4-FFF2-40B4-BE49-F238E27FC236}">
                <a16:creationId xmlns:a16="http://schemas.microsoft.com/office/drawing/2014/main" id="{17FE3CD7-A516-4ADB-9832-0E0AD50C0201}"/>
              </a:ext>
            </a:extLst>
          </p:cNvPr>
          <p:cNvCxnSpPr>
            <a:cxnSpLocks/>
            <a:stCxn id="31" idx="2"/>
            <a:endCxn id="42" idx="7"/>
          </p:cNvCxnSpPr>
          <p:nvPr/>
        </p:nvCxnSpPr>
        <p:spPr>
          <a:xfrm flipH="1">
            <a:off x="4226839" y="4300933"/>
            <a:ext cx="2094670" cy="455928"/>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E98AAC90-B7A8-461C-A688-BD13FE3F3AC2}"/>
              </a:ext>
            </a:extLst>
          </p:cNvPr>
          <p:cNvSpPr/>
          <p:nvPr/>
        </p:nvSpPr>
        <p:spPr>
          <a:xfrm>
            <a:off x="1276350" y="4767013"/>
            <a:ext cx="5897147" cy="993840"/>
          </a:xfrm>
          <a:prstGeom prst="roundRect">
            <a:avLst/>
          </a:prstGeom>
          <a:noFill/>
          <a:ln>
            <a:solidFill>
              <a:srgbClr val="FFC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dirty="0">
              <a:solidFill>
                <a:schemeClr val="tx1"/>
              </a:solidFill>
            </a:endParaRPr>
          </a:p>
          <a:p>
            <a:pPr algn="ctr"/>
            <a:r>
              <a:rPr lang="en-US" sz="900" b="1" dirty="0">
                <a:solidFill>
                  <a:schemeClr val="tx1"/>
                </a:solidFill>
              </a:rPr>
              <a:t>Failover Group Endpoint</a:t>
            </a:r>
            <a:r>
              <a:rPr lang="en-US" sz="900" dirty="0">
                <a:solidFill>
                  <a:schemeClr val="tx1"/>
                </a:solidFill>
              </a:rPr>
              <a:t>:</a:t>
            </a:r>
          </a:p>
          <a:p>
            <a:pPr algn="ctr"/>
            <a:endParaRPr lang="en-US" sz="1000" dirty="0">
              <a:solidFill>
                <a:schemeClr val="tx1"/>
              </a:solidFill>
            </a:endParaRPr>
          </a:p>
          <a:p>
            <a:pPr algn="ctr"/>
            <a:endParaRPr lang="en-US" sz="1000" dirty="0">
              <a:solidFill>
                <a:schemeClr val="tx1"/>
              </a:solidFill>
            </a:endParaRPr>
          </a:p>
        </p:txBody>
      </p:sp>
      <p:cxnSp>
        <p:nvCxnSpPr>
          <p:cNvPr id="36" name="Straight Arrow Connector 35">
            <a:extLst>
              <a:ext uri="{FF2B5EF4-FFF2-40B4-BE49-F238E27FC236}">
                <a16:creationId xmlns:a16="http://schemas.microsoft.com/office/drawing/2014/main" id="{AA219B8D-A223-4942-B03B-BEAA8AA86DAA}"/>
              </a:ext>
            </a:extLst>
          </p:cNvPr>
          <p:cNvCxnSpPr>
            <a:cxnSpLocks/>
            <a:stCxn id="5" idx="2"/>
            <a:endCxn id="7" idx="0"/>
          </p:cNvCxnSpPr>
          <p:nvPr/>
        </p:nvCxnSpPr>
        <p:spPr>
          <a:xfrm flipH="1">
            <a:off x="1998032" y="3222673"/>
            <a:ext cx="2113592" cy="704146"/>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04199522-E833-4368-BA68-06EA00EDB48B}"/>
              </a:ext>
            </a:extLst>
          </p:cNvPr>
          <p:cNvCxnSpPr>
            <a:cxnSpLocks/>
            <a:stCxn id="5" idx="2"/>
            <a:endCxn id="31" idx="0"/>
          </p:cNvCxnSpPr>
          <p:nvPr/>
        </p:nvCxnSpPr>
        <p:spPr>
          <a:xfrm>
            <a:off x="4111624" y="3222673"/>
            <a:ext cx="2209885" cy="6844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Oval 41">
            <a:extLst>
              <a:ext uri="{FF2B5EF4-FFF2-40B4-BE49-F238E27FC236}">
                <a16:creationId xmlns:a16="http://schemas.microsoft.com/office/drawing/2014/main" id="{9E77415D-450C-4D6C-A99E-69026906F047}"/>
              </a:ext>
            </a:extLst>
          </p:cNvPr>
          <p:cNvSpPr/>
          <p:nvPr/>
        </p:nvSpPr>
        <p:spPr>
          <a:xfrm>
            <a:off x="4040667" y="4724919"/>
            <a:ext cx="218114" cy="218114"/>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cxnSp>
        <p:nvCxnSpPr>
          <p:cNvPr id="60" name="Connector: Elbow 59">
            <a:extLst>
              <a:ext uri="{FF2B5EF4-FFF2-40B4-BE49-F238E27FC236}">
                <a16:creationId xmlns:a16="http://schemas.microsoft.com/office/drawing/2014/main" id="{968C549A-6A2C-49E5-973D-1D6A4371128E}"/>
              </a:ext>
            </a:extLst>
          </p:cNvPr>
          <p:cNvCxnSpPr>
            <a:cxnSpLocks/>
            <a:stCxn id="19" idx="1"/>
            <a:endCxn id="5" idx="0"/>
          </p:cNvCxnSpPr>
          <p:nvPr/>
        </p:nvCxnSpPr>
        <p:spPr>
          <a:xfrm rot="10800000" flipV="1">
            <a:off x="4111625" y="2194983"/>
            <a:ext cx="629871" cy="55144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81F032D1-7E66-476B-9DB6-D4B6CABE6945}"/>
              </a:ext>
            </a:extLst>
          </p:cNvPr>
          <p:cNvCxnSpPr>
            <a:cxnSpLocks/>
            <a:endCxn id="9" idx="3"/>
          </p:cNvCxnSpPr>
          <p:nvPr/>
        </p:nvCxnSpPr>
        <p:spPr>
          <a:xfrm flipH="1" flipV="1">
            <a:off x="2236157" y="5240173"/>
            <a:ext cx="936639" cy="115552"/>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EF28F4F6-8B57-42C1-B578-3EB850457DEE}"/>
              </a:ext>
            </a:extLst>
          </p:cNvPr>
          <p:cNvCxnSpPr>
            <a:cxnSpLocks/>
            <a:endCxn id="32" idx="1"/>
          </p:cNvCxnSpPr>
          <p:nvPr/>
        </p:nvCxnSpPr>
        <p:spPr>
          <a:xfrm flipV="1">
            <a:off x="5353134" y="5267874"/>
            <a:ext cx="730250" cy="2104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1" name="TextBox 130">
            <a:extLst>
              <a:ext uri="{FF2B5EF4-FFF2-40B4-BE49-F238E27FC236}">
                <a16:creationId xmlns:a16="http://schemas.microsoft.com/office/drawing/2014/main" id="{E2FEA4A0-E24E-4F71-BDC9-CA47D15A5DB2}"/>
              </a:ext>
            </a:extLst>
          </p:cNvPr>
          <p:cNvSpPr txBox="1"/>
          <p:nvPr/>
        </p:nvSpPr>
        <p:spPr>
          <a:xfrm>
            <a:off x="7590531" y="2220757"/>
            <a:ext cx="3517780" cy="3416320"/>
          </a:xfrm>
          <a:prstGeom prst="rect">
            <a:avLst/>
          </a:prstGeom>
          <a:noFill/>
        </p:spPr>
        <p:txBody>
          <a:bodyPr wrap="square" rtlCol="0">
            <a:spAutoFit/>
          </a:bodyPr>
          <a:lstStyle/>
          <a:p>
            <a:pPr marL="285750" indent="-285750">
              <a:buFont typeface="Arial" panose="020B0604020202020204" pitchFamily="34" charset="0"/>
              <a:buChar char="•"/>
            </a:pPr>
            <a:r>
              <a:rPr lang="en-US" dirty="0"/>
              <a:t>Web A is suddenly down.</a:t>
            </a:r>
          </a:p>
          <a:p>
            <a:pPr marL="285750" indent="-285750">
              <a:buFont typeface="Arial" panose="020B0604020202020204" pitchFamily="34" charset="0"/>
              <a:buChar char="•"/>
            </a:pPr>
            <a:r>
              <a:rPr lang="en-US" dirty="0"/>
              <a:t>After some time (interval x tolerated no of failure), Traffic Manager will stop routing the traffic to Web A.</a:t>
            </a:r>
          </a:p>
          <a:p>
            <a:pPr marL="285750" indent="-285750">
              <a:buFont typeface="Arial" panose="020B0604020202020204" pitchFamily="34" charset="0"/>
              <a:buChar char="•"/>
            </a:pPr>
            <a:r>
              <a:rPr lang="en-US" dirty="0"/>
              <a:t>It then looks for the subsequent priority (which is 2, Web B) </a:t>
            </a:r>
          </a:p>
          <a:p>
            <a:pPr marL="285750" indent="-285750">
              <a:buFont typeface="Arial" panose="020B0604020202020204" pitchFamily="34" charset="0"/>
              <a:buChar char="•"/>
            </a:pPr>
            <a:r>
              <a:rPr lang="en-US" dirty="0"/>
              <a:t>Because the DB is still working fine, with the same Failover Group Endpoint, Web B will access DB A (Read/Write)</a:t>
            </a:r>
          </a:p>
        </p:txBody>
      </p:sp>
      <p:sp>
        <p:nvSpPr>
          <p:cNvPr id="4" name="Multiplication Sign 3">
            <a:extLst>
              <a:ext uri="{FF2B5EF4-FFF2-40B4-BE49-F238E27FC236}">
                <a16:creationId xmlns:a16="http://schemas.microsoft.com/office/drawing/2014/main" id="{34F16DB8-72F0-4428-B0C2-10D7C439245B}"/>
              </a:ext>
            </a:extLst>
          </p:cNvPr>
          <p:cNvSpPr/>
          <p:nvPr/>
        </p:nvSpPr>
        <p:spPr>
          <a:xfrm>
            <a:off x="1780511" y="3906215"/>
            <a:ext cx="435042" cy="435042"/>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5" name="Straight Arrow Connector 34">
            <a:extLst>
              <a:ext uri="{FF2B5EF4-FFF2-40B4-BE49-F238E27FC236}">
                <a16:creationId xmlns:a16="http://schemas.microsoft.com/office/drawing/2014/main" id="{D42D8EBB-8949-4CAA-A3C5-3D2BF2E5224E}"/>
              </a:ext>
            </a:extLst>
          </p:cNvPr>
          <p:cNvCxnSpPr>
            <a:cxnSpLocks/>
            <a:stCxn id="5" idx="2"/>
            <a:endCxn id="31" idx="0"/>
          </p:cNvCxnSpPr>
          <p:nvPr/>
        </p:nvCxnSpPr>
        <p:spPr>
          <a:xfrm>
            <a:off x="4111624" y="3222673"/>
            <a:ext cx="2209885" cy="684426"/>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5A7DC67F-1270-4488-A5E8-FF8DDC5361D7}"/>
              </a:ext>
            </a:extLst>
          </p:cNvPr>
          <p:cNvCxnSpPr>
            <a:cxnSpLocks/>
            <a:endCxn id="42" idx="7"/>
          </p:cNvCxnSpPr>
          <p:nvPr/>
        </p:nvCxnSpPr>
        <p:spPr>
          <a:xfrm flipH="1">
            <a:off x="4226839" y="4298213"/>
            <a:ext cx="2094670" cy="458648"/>
          </a:xfrm>
          <a:prstGeom prst="line">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8" name="Picture 2" descr="JMeter Tutorial for Beginners">
            <a:extLst>
              <a:ext uri="{FF2B5EF4-FFF2-40B4-BE49-F238E27FC236}">
                <a16:creationId xmlns:a16="http://schemas.microsoft.com/office/drawing/2014/main" id="{FA842DAD-C170-4A77-BC2E-48ADFDC65A7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351096" y="1992716"/>
            <a:ext cx="903793" cy="45189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Postman Store">
            <a:extLst>
              <a:ext uri="{FF2B5EF4-FFF2-40B4-BE49-F238E27FC236}">
                <a16:creationId xmlns:a16="http://schemas.microsoft.com/office/drawing/2014/main" id="{E44A7E17-C25B-45DA-86A0-D8457C93496E}"/>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410422" y="2424075"/>
            <a:ext cx="844468" cy="31245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4FEDB4A-C9D3-4427-810D-C89C3CAAA895}"/>
              </a:ext>
            </a:extLst>
          </p:cNvPr>
          <p:cNvSpPr txBox="1"/>
          <p:nvPr/>
        </p:nvSpPr>
        <p:spPr>
          <a:xfrm>
            <a:off x="329800" y="1972395"/>
            <a:ext cx="3114004" cy="553998"/>
          </a:xfrm>
          <a:prstGeom prst="rect">
            <a:avLst/>
          </a:prstGeom>
          <a:noFill/>
        </p:spPr>
        <p:txBody>
          <a:bodyPr wrap="square" rtlCol="0">
            <a:spAutoFit/>
          </a:bodyPr>
          <a:lstStyle/>
          <a:p>
            <a:pPr algn="r"/>
            <a:r>
              <a:rPr lang="en-US" sz="1000" dirty="0">
                <a:hlinkClick r:id="rId12"/>
              </a:rPr>
              <a:t>http://rasd.trafficmanager.net</a:t>
            </a:r>
            <a:r>
              <a:rPr lang="en-US" sz="1000" dirty="0"/>
              <a:t> </a:t>
            </a:r>
          </a:p>
          <a:p>
            <a:pPr algn="r"/>
            <a:r>
              <a:rPr lang="en-US" sz="1000" dirty="0"/>
              <a:t>Bind to my custom domain (</a:t>
            </a:r>
            <a:r>
              <a:rPr lang="en-US" sz="1000" dirty="0">
                <a:hlinkClick r:id="rId13"/>
              </a:rPr>
              <a:t>http://tm.wely-lau.net</a:t>
            </a:r>
            <a:r>
              <a:rPr lang="en-US" sz="1000" dirty="0"/>
              <a:t>)  </a:t>
            </a:r>
          </a:p>
          <a:p>
            <a:pPr algn="r"/>
            <a:r>
              <a:rPr lang="en-US" sz="1000" dirty="0"/>
              <a:t>LB Method: Priority</a:t>
            </a:r>
          </a:p>
        </p:txBody>
      </p:sp>
      <p:graphicFrame>
        <p:nvGraphicFramePr>
          <p:cNvPr id="10" name="Table 28">
            <a:extLst>
              <a:ext uri="{FF2B5EF4-FFF2-40B4-BE49-F238E27FC236}">
                <a16:creationId xmlns:a16="http://schemas.microsoft.com/office/drawing/2014/main" id="{D40D6FAA-ABA8-46A7-B316-0B7823ABA431}"/>
              </a:ext>
            </a:extLst>
          </p:cNvPr>
          <p:cNvGraphicFramePr>
            <a:graphicFrameLocks noGrp="1"/>
          </p:cNvGraphicFramePr>
          <p:nvPr>
            <p:extLst>
              <p:ext uri="{D42A27DB-BD31-4B8C-83A1-F6EECF244321}">
                <p14:modId xmlns:p14="http://schemas.microsoft.com/office/powerpoint/2010/main" val="1932853581"/>
              </p:ext>
            </p:extLst>
          </p:nvPr>
        </p:nvGraphicFramePr>
        <p:xfrm>
          <a:off x="427526" y="2498019"/>
          <a:ext cx="2982512" cy="685800"/>
        </p:xfrm>
        <a:graphic>
          <a:graphicData uri="http://schemas.openxmlformats.org/drawingml/2006/table">
            <a:tbl>
              <a:tblPr firstRow="1" bandRow="1">
                <a:tableStyleId>{5C22544A-7EE6-4342-B048-85BDC9FD1C3A}</a:tableStyleId>
              </a:tblPr>
              <a:tblGrid>
                <a:gridCol w="1871056">
                  <a:extLst>
                    <a:ext uri="{9D8B030D-6E8A-4147-A177-3AD203B41FA5}">
                      <a16:colId xmlns:a16="http://schemas.microsoft.com/office/drawing/2014/main" val="2129397409"/>
                    </a:ext>
                  </a:extLst>
                </a:gridCol>
                <a:gridCol w="599366">
                  <a:extLst>
                    <a:ext uri="{9D8B030D-6E8A-4147-A177-3AD203B41FA5}">
                      <a16:colId xmlns:a16="http://schemas.microsoft.com/office/drawing/2014/main" val="2994377451"/>
                    </a:ext>
                  </a:extLst>
                </a:gridCol>
                <a:gridCol w="512090">
                  <a:extLst>
                    <a:ext uri="{9D8B030D-6E8A-4147-A177-3AD203B41FA5}">
                      <a16:colId xmlns:a16="http://schemas.microsoft.com/office/drawing/2014/main" val="3771459657"/>
                    </a:ext>
                  </a:extLst>
                </a:gridCol>
              </a:tblGrid>
              <a:tr h="0">
                <a:tc>
                  <a:txBody>
                    <a:bodyPr/>
                    <a:lstStyle/>
                    <a:p>
                      <a:r>
                        <a:rPr lang="en-US" sz="900" dirty="0"/>
                        <a:t>Endpoint</a:t>
                      </a:r>
                    </a:p>
                  </a:txBody>
                  <a:tcPr/>
                </a:tc>
                <a:tc>
                  <a:txBody>
                    <a:bodyPr/>
                    <a:lstStyle/>
                    <a:p>
                      <a:r>
                        <a:rPr lang="en-US" sz="900" dirty="0"/>
                        <a:t>Priority</a:t>
                      </a:r>
                    </a:p>
                  </a:txBody>
                  <a:tcPr/>
                </a:tc>
                <a:tc>
                  <a:txBody>
                    <a:bodyPr/>
                    <a:lstStyle/>
                    <a:p>
                      <a:r>
                        <a:rPr lang="en-US" sz="900" dirty="0"/>
                        <a:t>Status</a:t>
                      </a:r>
                    </a:p>
                  </a:txBody>
                  <a:tcPr/>
                </a:tc>
                <a:extLst>
                  <a:ext uri="{0D108BD9-81ED-4DB2-BD59-A6C34878D82A}">
                    <a16:rowId xmlns:a16="http://schemas.microsoft.com/office/drawing/2014/main" val="1077979874"/>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t>http://rasd</a:t>
                      </a:r>
                      <a:r>
                        <a:rPr lang="en-US" sz="900" b="1" dirty="0">
                          <a:solidFill>
                            <a:srgbClr val="FF0000"/>
                          </a:solidFill>
                        </a:rPr>
                        <a:t>sea</a:t>
                      </a:r>
                      <a:r>
                        <a:rPr lang="en-US" sz="900" dirty="0"/>
                        <a:t>.azurewebsites.net</a:t>
                      </a:r>
                    </a:p>
                  </a:txBody>
                  <a:tcPr/>
                </a:tc>
                <a:tc>
                  <a:txBody>
                    <a:bodyPr/>
                    <a:lstStyle/>
                    <a:p>
                      <a:r>
                        <a:rPr lang="en-US" sz="900" dirty="0"/>
                        <a:t>1</a:t>
                      </a:r>
                    </a:p>
                  </a:txBody>
                  <a:tcPr/>
                </a:tc>
                <a:tc>
                  <a:txBody>
                    <a:bodyPr/>
                    <a:lstStyle/>
                    <a:p>
                      <a:r>
                        <a:rPr lang="en-US" sz="900" dirty="0"/>
                        <a:t>Online</a:t>
                      </a:r>
                    </a:p>
                  </a:txBody>
                  <a:tcPr/>
                </a:tc>
                <a:extLst>
                  <a:ext uri="{0D108BD9-81ED-4DB2-BD59-A6C34878D82A}">
                    <a16:rowId xmlns:a16="http://schemas.microsoft.com/office/drawing/2014/main" val="2193886909"/>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t>http://rasd</a:t>
                      </a:r>
                      <a:r>
                        <a:rPr lang="en-US" sz="900" b="1" dirty="0">
                          <a:solidFill>
                            <a:srgbClr val="FF0000"/>
                          </a:solidFill>
                        </a:rPr>
                        <a:t>eus</a:t>
                      </a:r>
                      <a:r>
                        <a:rPr lang="en-US" sz="900" dirty="0"/>
                        <a:t>.azurewebsites.net</a:t>
                      </a:r>
                    </a:p>
                  </a:txBody>
                  <a:tcPr/>
                </a:tc>
                <a:tc>
                  <a:txBody>
                    <a:bodyPr/>
                    <a:lstStyle/>
                    <a:p>
                      <a:r>
                        <a:rPr lang="en-US" sz="900" dirty="0"/>
                        <a:t>2</a:t>
                      </a:r>
                    </a:p>
                  </a:txBody>
                  <a:tcPr/>
                </a:tc>
                <a:tc>
                  <a:txBody>
                    <a:bodyPr/>
                    <a:lstStyle/>
                    <a:p>
                      <a:r>
                        <a:rPr lang="en-US" sz="900" dirty="0"/>
                        <a:t>Online</a:t>
                      </a:r>
                    </a:p>
                  </a:txBody>
                  <a:tcPr/>
                </a:tc>
                <a:extLst>
                  <a:ext uri="{0D108BD9-81ED-4DB2-BD59-A6C34878D82A}">
                    <a16:rowId xmlns:a16="http://schemas.microsoft.com/office/drawing/2014/main" val="4293156918"/>
                  </a:ext>
                </a:extLst>
              </a:tr>
            </a:tbl>
          </a:graphicData>
        </a:graphic>
      </p:graphicFrame>
      <p:sp>
        <p:nvSpPr>
          <p:cNvPr id="11" name="Rectangle: Rounded Corners 10">
            <a:extLst>
              <a:ext uri="{FF2B5EF4-FFF2-40B4-BE49-F238E27FC236}">
                <a16:creationId xmlns:a16="http://schemas.microsoft.com/office/drawing/2014/main" id="{21834202-71E4-4166-BF79-6431352502B0}"/>
              </a:ext>
            </a:extLst>
          </p:cNvPr>
          <p:cNvSpPr/>
          <p:nvPr/>
        </p:nvSpPr>
        <p:spPr>
          <a:xfrm>
            <a:off x="335280" y="2713371"/>
            <a:ext cx="3166745" cy="257808"/>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55573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2" presetClass="emph" presetSubtype="0" fill="hold" nodeType="clickEffect">
                                  <p:stCondLst>
                                    <p:cond delay="0"/>
                                  </p:stCondLst>
                                  <p:childTnLst>
                                    <p:animRot by="120000">
                                      <p:cBhvr>
                                        <p:cTn id="10" dur="100" fill="hold">
                                          <p:stCondLst>
                                            <p:cond delay="0"/>
                                          </p:stCondLst>
                                        </p:cTn>
                                        <p:tgtEl>
                                          <p:spTgt spid="5"/>
                                        </p:tgtEl>
                                        <p:attrNameLst>
                                          <p:attrName>r</p:attrName>
                                        </p:attrNameLst>
                                      </p:cBhvr>
                                    </p:animRot>
                                    <p:animRot by="-240000">
                                      <p:cBhvr>
                                        <p:cTn id="11" dur="200" fill="hold">
                                          <p:stCondLst>
                                            <p:cond delay="200"/>
                                          </p:stCondLst>
                                        </p:cTn>
                                        <p:tgtEl>
                                          <p:spTgt spid="5"/>
                                        </p:tgtEl>
                                        <p:attrNameLst>
                                          <p:attrName>r</p:attrName>
                                        </p:attrNameLst>
                                      </p:cBhvr>
                                    </p:animRot>
                                    <p:animRot by="240000">
                                      <p:cBhvr>
                                        <p:cTn id="12" dur="200" fill="hold">
                                          <p:stCondLst>
                                            <p:cond delay="400"/>
                                          </p:stCondLst>
                                        </p:cTn>
                                        <p:tgtEl>
                                          <p:spTgt spid="5"/>
                                        </p:tgtEl>
                                        <p:attrNameLst>
                                          <p:attrName>r</p:attrName>
                                        </p:attrNameLst>
                                      </p:cBhvr>
                                    </p:animRot>
                                    <p:animRot by="-240000">
                                      <p:cBhvr>
                                        <p:cTn id="13" dur="200" fill="hold">
                                          <p:stCondLst>
                                            <p:cond delay="600"/>
                                          </p:stCondLst>
                                        </p:cTn>
                                        <p:tgtEl>
                                          <p:spTgt spid="5"/>
                                        </p:tgtEl>
                                        <p:attrNameLst>
                                          <p:attrName>r</p:attrName>
                                        </p:attrNameLst>
                                      </p:cBhvr>
                                    </p:animRot>
                                    <p:animRot by="120000">
                                      <p:cBhvr>
                                        <p:cTn id="14" dur="200" fill="hold">
                                          <p:stCondLst>
                                            <p:cond delay="800"/>
                                          </p:stCondLst>
                                        </p:cTn>
                                        <p:tgtEl>
                                          <p:spTgt spid="5"/>
                                        </p:tgtEl>
                                        <p:attrNameLst>
                                          <p:attrName>r</p:attrName>
                                        </p:attrNameLst>
                                      </p:cBhvr>
                                    </p:animRo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36"/>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24"/>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1E9126A-0C27-4DFC-AAB9-1A1A39824AF4}"/>
              </a:ext>
            </a:extLst>
          </p:cNvPr>
          <p:cNvSpPr>
            <a:spLocks noGrp="1"/>
          </p:cNvSpPr>
          <p:nvPr>
            <p:ph type="title"/>
          </p:nvPr>
        </p:nvSpPr>
        <p:spPr/>
        <p:txBody>
          <a:bodyPr/>
          <a:lstStyle/>
          <a:p>
            <a:r>
              <a:rPr lang="en-US" dirty="0"/>
              <a:t>Demo: Scenario 2</a:t>
            </a:r>
          </a:p>
        </p:txBody>
      </p:sp>
      <p:sp>
        <p:nvSpPr>
          <p:cNvPr id="6" name="Content Placeholder 5">
            <a:extLst>
              <a:ext uri="{FF2B5EF4-FFF2-40B4-BE49-F238E27FC236}">
                <a16:creationId xmlns:a16="http://schemas.microsoft.com/office/drawing/2014/main" id="{B8FFD36B-36DF-4128-A260-156B054343A1}"/>
              </a:ext>
            </a:extLst>
          </p:cNvPr>
          <p:cNvSpPr>
            <a:spLocks noGrp="1"/>
          </p:cNvSpPr>
          <p:nvPr>
            <p:ph type="body" idx="1"/>
          </p:nvPr>
        </p:nvSpPr>
        <p:spPr/>
        <p:txBody>
          <a:bodyPr>
            <a:normAutofit/>
          </a:bodyPr>
          <a:lstStyle/>
          <a:p>
            <a:r>
              <a:rPr lang="en-US" dirty="0"/>
              <a:t>Web A is down</a:t>
            </a:r>
          </a:p>
        </p:txBody>
      </p:sp>
    </p:spTree>
    <p:extLst>
      <p:ext uri="{BB962C8B-B14F-4D97-AF65-F5344CB8AC3E}">
        <p14:creationId xmlns:p14="http://schemas.microsoft.com/office/powerpoint/2010/main" val="19404104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A83995-3235-4C3C-BADF-40597FC8211F}"/>
              </a:ext>
            </a:extLst>
          </p:cNvPr>
          <p:cNvSpPr>
            <a:spLocks noGrp="1"/>
          </p:cNvSpPr>
          <p:nvPr>
            <p:ph type="title"/>
          </p:nvPr>
        </p:nvSpPr>
        <p:spPr/>
        <p:txBody>
          <a:bodyPr/>
          <a:lstStyle/>
          <a:p>
            <a:r>
              <a:rPr lang="en-US" sz="4800" dirty="0"/>
              <a:t>GET ORDERS (GET)</a:t>
            </a:r>
            <a:br>
              <a:rPr lang="en-US" sz="4800" dirty="0"/>
            </a:br>
            <a:r>
              <a:rPr lang="en-US" sz="4800" dirty="0"/>
              <a:t>10:27:20 =&gt; 10:27:46 = 26 sec</a:t>
            </a:r>
            <a:endParaRPr lang="en-US" dirty="0"/>
          </a:p>
        </p:txBody>
      </p:sp>
      <p:sp>
        <p:nvSpPr>
          <p:cNvPr id="3" name="Content Placeholder 2">
            <a:extLst>
              <a:ext uri="{FF2B5EF4-FFF2-40B4-BE49-F238E27FC236}">
                <a16:creationId xmlns:a16="http://schemas.microsoft.com/office/drawing/2014/main" id="{6C7613A9-3FA6-46B8-96AA-EABBEC3522CF}"/>
              </a:ext>
            </a:extLst>
          </p:cNvPr>
          <p:cNvSpPr>
            <a:spLocks noGrp="1"/>
          </p:cNvSpPr>
          <p:nvPr>
            <p:ph idx="1"/>
          </p:nvPr>
        </p:nvSpPr>
        <p:spPr/>
        <p:txBody>
          <a:bodyPr/>
          <a:lstStyle/>
          <a:p>
            <a:endParaRPr lang="en-US"/>
          </a:p>
        </p:txBody>
      </p:sp>
      <p:grpSp>
        <p:nvGrpSpPr>
          <p:cNvPr id="10" name="Group 9">
            <a:extLst>
              <a:ext uri="{FF2B5EF4-FFF2-40B4-BE49-F238E27FC236}">
                <a16:creationId xmlns:a16="http://schemas.microsoft.com/office/drawing/2014/main" id="{435384D5-BAE0-4C7C-93A6-538267BC317D}"/>
              </a:ext>
            </a:extLst>
          </p:cNvPr>
          <p:cNvGrpSpPr/>
          <p:nvPr/>
        </p:nvGrpSpPr>
        <p:grpSpPr>
          <a:xfrm>
            <a:off x="133350" y="1815494"/>
            <a:ext cx="9855459" cy="3939298"/>
            <a:chOff x="717291" y="430506"/>
            <a:chExt cx="9855459" cy="3939298"/>
          </a:xfrm>
        </p:grpSpPr>
        <p:pic>
          <p:nvPicPr>
            <p:cNvPr id="4" name="Picture 3">
              <a:extLst>
                <a:ext uri="{FF2B5EF4-FFF2-40B4-BE49-F238E27FC236}">
                  <a16:creationId xmlns:a16="http://schemas.microsoft.com/office/drawing/2014/main" id="{1CE5437E-29AD-4546-BB72-7B821602129D}"/>
                </a:ext>
              </a:extLst>
            </p:cNvPr>
            <p:cNvPicPr>
              <a:picLocks noChangeAspect="1"/>
            </p:cNvPicPr>
            <p:nvPr/>
          </p:nvPicPr>
          <p:blipFill>
            <a:blip r:embed="rId2"/>
            <a:stretch>
              <a:fillRect/>
            </a:stretch>
          </p:blipFill>
          <p:spPr>
            <a:xfrm>
              <a:off x="717291" y="430506"/>
              <a:ext cx="9855459" cy="3939298"/>
            </a:xfrm>
            <a:prstGeom prst="rect">
              <a:avLst/>
            </a:prstGeom>
          </p:spPr>
        </p:pic>
        <p:sp>
          <p:nvSpPr>
            <p:cNvPr id="6" name="Rectangle 5">
              <a:extLst>
                <a:ext uri="{FF2B5EF4-FFF2-40B4-BE49-F238E27FC236}">
                  <a16:creationId xmlns:a16="http://schemas.microsoft.com/office/drawing/2014/main" id="{EB0BD77A-2997-4121-B6BC-B8CBD9545641}"/>
                </a:ext>
              </a:extLst>
            </p:cNvPr>
            <p:cNvSpPr/>
            <p:nvPr/>
          </p:nvSpPr>
          <p:spPr>
            <a:xfrm>
              <a:off x="3853814" y="2549071"/>
              <a:ext cx="753111" cy="173929"/>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1CA79C0D-B421-4F73-8FFB-8616677D97E0}"/>
                </a:ext>
              </a:extLst>
            </p:cNvPr>
            <p:cNvSpPr/>
            <p:nvPr/>
          </p:nvSpPr>
          <p:spPr>
            <a:xfrm>
              <a:off x="3502658" y="1601067"/>
              <a:ext cx="945517" cy="343294"/>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10">
            <a:extLst>
              <a:ext uri="{FF2B5EF4-FFF2-40B4-BE49-F238E27FC236}">
                <a16:creationId xmlns:a16="http://schemas.microsoft.com/office/drawing/2014/main" id="{67F49A03-A3C0-4E00-90F0-86F8CBC5BC9C}"/>
              </a:ext>
            </a:extLst>
          </p:cNvPr>
          <p:cNvGrpSpPr/>
          <p:nvPr/>
        </p:nvGrpSpPr>
        <p:grpSpPr>
          <a:xfrm>
            <a:off x="4593902" y="2812889"/>
            <a:ext cx="7140898" cy="3898565"/>
            <a:chOff x="2012627" y="2820970"/>
            <a:chExt cx="7140898" cy="3898565"/>
          </a:xfrm>
        </p:grpSpPr>
        <p:pic>
          <p:nvPicPr>
            <p:cNvPr id="5" name="Picture 4">
              <a:extLst>
                <a:ext uri="{FF2B5EF4-FFF2-40B4-BE49-F238E27FC236}">
                  <a16:creationId xmlns:a16="http://schemas.microsoft.com/office/drawing/2014/main" id="{BFBADFF6-7F76-473D-9B16-2357D4E8E3B9}"/>
                </a:ext>
              </a:extLst>
            </p:cNvPr>
            <p:cNvPicPr>
              <a:picLocks noChangeAspect="1"/>
            </p:cNvPicPr>
            <p:nvPr/>
          </p:nvPicPr>
          <p:blipFill rotWithShape="1">
            <a:blip r:embed="rId3"/>
            <a:srcRect r="14839"/>
            <a:stretch/>
          </p:blipFill>
          <p:spPr>
            <a:xfrm>
              <a:off x="2012627" y="2820970"/>
              <a:ext cx="7140898" cy="3898565"/>
            </a:xfrm>
            <a:prstGeom prst="rect">
              <a:avLst/>
            </a:prstGeom>
          </p:spPr>
        </p:pic>
        <p:sp>
          <p:nvSpPr>
            <p:cNvPr id="8" name="Rectangle 7">
              <a:extLst>
                <a:ext uri="{FF2B5EF4-FFF2-40B4-BE49-F238E27FC236}">
                  <a16:creationId xmlns:a16="http://schemas.microsoft.com/office/drawing/2014/main" id="{CC7390A2-F09A-400A-8DE8-E55F22589AC6}"/>
                </a:ext>
              </a:extLst>
            </p:cNvPr>
            <p:cNvSpPr/>
            <p:nvPr/>
          </p:nvSpPr>
          <p:spPr>
            <a:xfrm>
              <a:off x="4753611" y="5010038"/>
              <a:ext cx="670878" cy="184353"/>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6930B46F-589E-4221-91F0-0110528C1990}"/>
                </a:ext>
              </a:extLst>
            </p:cNvPr>
            <p:cNvSpPr/>
            <p:nvPr/>
          </p:nvSpPr>
          <p:spPr>
            <a:xfrm>
              <a:off x="4448175" y="4191328"/>
              <a:ext cx="787083" cy="276446"/>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TextBox 11">
            <a:extLst>
              <a:ext uri="{FF2B5EF4-FFF2-40B4-BE49-F238E27FC236}">
                <a16:creationId xmlns:a16="http://schemas.microsoft.com/office/drawing/2014/main" id="{BC48C04B-19DF-4411-B0FB-82DF1BE82DCF}"/>
              </a:ext>
            </a:extLst>
          </p:cNvPr>
          <p:cNvSpPr txBox="1"/>
          <p:nvPr/>
        </p:nvSpPr>
        <p:spPr>
          <a:xfrm>
            <a:off x="8506719" y="5408936"/>
            <a:ext cx="2697480" cy="830997"/>
          </a:xfrm>
          <a:prstGeom prst="rect">
            <a:avLst/>
          </a:prstGeom>
          <a:noFill/>
        </p:spPr>
        <p:txBody>
          <a:bodyPr wrap="square" rtlCol="0">
            <a:spAutoFit/>
          </a:bodyPr>
          <a:lstStyle/>
          <a:p>
            <a:r>
              <a:rPr lang="en-US" sz="2400" b="1" dirty="0">
                <a:solidFill>
                  <a:srgbClr val="FFFF00"/>
                </a:solidFill>
              </a:rPr>
              <a:t>About 26 seconds recovery time</a:t>
            </a:r>
          </a:p>
        </p:txBody>
      </p:sp>
    </p:spTree>
    <p:extLst>
      <p:ext uri="{BB962C8B-B14F-4D97-AF65-F5344CB8AC3E}">
        <p14:creationId xmlns:p14="http://schemas.microsoft.com/office/powerpoint/2010/main" val="2001502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8E0ECD-D999-4BD1-BCFD-904AA3B26163}"/>
              </a:ext>
            </a:extLst>
          </p:cNvPr>
          <p:cNvSpPr>
            <a:spLocks noGrp="1"/>
          </p:cNvSpPr>
          <p:nvPr>
            <p:ph type="title"/>
          </p:nvPr>
        </p:nvSpPr>
        <p:spPr/>
        <p:txBody>
          <a:bodyPr>
            <a:noAutofit/>
          </a:bodyPr>
          <a:lstStyle/>
          <a:p>
            <a:r>
              <a:rPr lang="en-US" sz="4000" dirty="0"/>
              <a:t>GET ORDERS (GET)</a:t>
            </a:r>
            <a:br>
              <a:rPr lang="en-US" sz="4000" dirty="0"/>
            </a:br>
            <a:r>
              <a:rPr lang="en-US" sz="4000" dirty="0"/>
              <a:t>11:17:16 =&gt; 11:18:16 = 1 mins</a:t>
            </a:r>
          </a:p>
        </p:txBody>
      </p:sp>
      <p:pic>
        <p:nvPicPr>
          <p:cNvPr id="6" name="Picture 5">
            <a:extLst>
              <a:ext uri="{FF2B5EF4-FFF2-40B4-BE49-F238E27FC236}">
                <a16:creationId xmlns:a16="http://schemas.microsoft.com/office/drawing/2014/main" id="{61BA3791-095F-43DF-A983-3AE1D6B902F2}"/>
              </a:ext>
            </a:extLst>
          </p:cNvPr>
          <p:cNvPicPr>
            <a:picLocks noChangeAspect="1"/>
          </p:cNvPicPr>
          <p:nvPr/>
        </p:nvPicPr>
        <p:blipFill>
          <a:blip r:embed="rId2"/>
          <a:stretch>
            <a:fillRect/>
          </a:stretch>
        </p:blipFill>
        <p:spPr>
          <a:xfrm>
            <a:off x="1097280" y="1737360"/>
            <a:ext cx="8322282" cy="2964012"/>
          </a:xfrm>
          <a:prstGeom prst="rect">
            <a:avLst/>
          </a:prstGeom>
        </p:spPr>
      </p:pic>
      <p:pic>
        <p:nvPicPr>
          <p:cNvPr id="7" name="Picture 6">
            <a:extLst>
              <a:ext uri="{FF2B5EF4-FFF2-40B4-BE49-F238E27FC236}">
                <a16:creationId xmlns:a16="http://schemas.microsoft.com/office/drawing/2014/main" id="{0BCF6B60-0161-4FAC-8248-3187A2686388}"/>
              </a:ext>
            </a:extLst>
          </p:cNvPr>
          <p:cNvPicPr>
            <a:picLocks noChangeAspect="1"/>
          </p:cNvPicPr>
          <p:nvPr/>
        </p:nvPicPr>
        <p:blipFill rotWithShape="1">
          <a:blip r:embed="rId3"/>
          <a:srcRect t="29191"/>
          <a:stretch/>
        </p:blipFill>
        <p:spPr>
          <a:xfrm>
            <a:off x="2604925" y="4252913"/>
            <a:ext cx="7097226" cy="2425036"/>
          </a:xfrm>
          <a:prstGeom prst="rect">
            <a:avLst/>
          </a:prstGeom>
        </p:spPr>
      </p:pic>
      <p:sp>
        <p:nvSpPr>
          <p:cNvPr id="8" name="Rectangle 7">
            <a:extLst>
              <a:ext uri="{FF2B5EF4-FFF2-40B4-BE49-F238E27FC236}">
                <a16:creationId xmlns:a16="http://schemas.microsoft.com/office/drawing/2014/main" id="{63623333-EE0A-424A-83E6-8AE515C2CDEC}"/>
              </a:ext>
            </a:extLst>
          </p:cNvPr>
          <p:cNvSpPr/>
          <p:nvPr/>
        </p:nvSpPr>
        <p:spPr>
          <a:xfrm>
            <a:off x="3704589" y="3911294"/>
            <a:ext cx="648653" cy="203200"/>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6F8AB4D3-FAF9-4C94-A915-D00A7F776CB8}"/>
              </a:ext>
            </a:extLst>
          </p:cNvPr>
          <p:cNvSpPr txBox="1"/>
          <p:nvPr/>
        </p:nvSpPr>
        <p:spPr>
          <a:xfrm>
            <a:off x="6153538" y="5384686"/>
            <a:ext cx="2697480" cy="830997"/>
          </a:xfrm>
          <a:prstGeom prst="rect">
            <a:avLst/>
          </a:prstGeom>
          <a:noFill/>
        </p:spPr>
        <p:txBody>
          <a:bodyPr wrap="square" rtlCol="0">
            <a:spAutoFit/>
          </a:bodyPr>
          <a:lstStyle/>
          <a:p>
            <a:r>
              <a:rPr lang="en-US" sz="2400" b="1" dirty="0">
                <a:solidFill>
                  <a:srgbClr val="FFFF00"/>
                </a:solidFill>
              </a:rPr>
              <a:t>About 1 minute recovery time</a:t>
            </a:r>
          </a:p>
        </p:txBody>
      </p:sp>
      <p:sp>
        <p:nvSpPr>
          <p:cNvPr id="10" name="Rectangle 9">
            <a:extLst>
              <a:ext uri="{FF2B5EF4-FFF2-40B4-BE49-F238E27FC236}">
                <a16:creationId xmlns:a16="http://schemas.microsoft.com/office/drawing/2014/main" id="{C3D89706-7293-4B9B-9FC8-41FC14829AEB}"/>
              </a:ext>
            </a:extLst>
          </p:cNvPr>
          <p:cNvSpPr/>
          <p:nvPr/>
        </p:nvSpPr>
        <p:spPr>
          <a:xfrm>
            <a:off x="3349625" y="3117543"/>
            <a:ext cx="895350" cy="288157"/>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ACF9992-F185-485B-958C-AB8B8A71B6B7}"/>
              </a:ext>
            </a:extLst>
          </p:cNvPr>
          <p:cNvSpPr/>
          <p:nvPr/>
        </p:nvSpPr>
        <p:spPr>
          <a:xfrm>
            <a:off x="4744086" y="5040110"/>
            <a:ext cx="670878" cy="184353"/>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3459F54-444E-404D-9CB9-42FAB3566265}"/>
              </a:ext>
            </a:extLst>
          </p:cNvPr>
          <p:cNvSpPr/>
          <p:nvPr/>
        </p:nvSpPr>
        <p:spPr>
          <a:xfrm>
            <a:off x="4433888" y="4348163"/>
            <a:ext cx="787083" cy="276446"/>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86943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10" grpId="0" animBg="1"/>
      <p:bldP spid="11" grpId="0" animBg="1"/>
      <p:bldP spid="12"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A9286AD2-18A9-4868-A4E3-7A2097A208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1"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FD68DA-43BA-4508-8DE2-BA9BB7B2FA5B}"/>
              </a:ext>
            </a:extLst>
          </p:cNvPr>
          <p:cNvSpPr>
            <a:spLocks noGrp="1"/>
          </p:cNvSpPr>
          <p:nvPr>
            <p:ph type="ctrTitle"/>
          </p:nvPr>
        </p:nvSpPr>
        <p:spPr>
          <a:xfrm>
            <a:off x="5289754" y="639097"/>
            <a:ext cx="6253317" cy="3743165"/>
          </a:xfrm>
        </p:spPr>
        <p:txBody>
          <a:bodyPr>
            <a:noAutofit/>
          </a:bodyPr>
          <a:lstStyle/>
          <a:p>
            <a:r>
              <a:rPr lang="en-US" sz="4400" dirty="0"/>
              <a:t>Series 1:</a:t>
            </a:r>
            <a:br>
              <a:rPr lang="en-US" sz="4400" dirty="0"/>
            </a:br>
            <a:r>
              <a:rPr lang="en-US" sz="3600" dirty="0"/>
              <a:t>Multi-region deployment &amp; disaster recovery on Azure</a:t>
            </a:r>
            <a:endParaRPr lang="en-US" sz="4400" dirty="0"/>
          </a:p>
        </p:txBody>
      </p:sp>
      <p:sp>
        <p:nvSpPr>
          <p:cNvPr id="3" name="Subtitle 2">
            <a:extLst>
              <a:ext uri="{FF2B5EF4-FFF2-40B4-BE49-F238E27FC236}">
                <a16:creationId xmlns:a16="http://schemas.microsoft.com/office/drawing/2014/main" id="{A8E9CFF2-3777-4FF4-A759-8491175B0B7C}"/>
              </a:ext>
            </a:extLst>
          </p:cNvPr>
          <p:cNvSpPr>
            <a:spLocks noGrp="1"/>
          </p:cNvSpPr>
          <p:nvPr>
            <p:ph type="subTitle" idx="1"/>
          </p:nvPr>
        </p:nvSpPr>
        <p:spPr>
          <a:xfrm>
            <a:off x="6680404" y="4615588"/>
            <a:ext cx="3073196" cy="1021496"/>
          </a:xfrm>
        </p:spPr>
        <p:txBody>
          <a:bodyPr>
            <a:normAutofit fontScale="47500" lnSpcReduction="20000"/>
          </a:bodyPr>
          <a:lstStyle/>
          <a:p>
            <a:r>
              <a:rPr lang="en-US" sz="3000" b="1" dirty="0">
                <a:solidFill>
                  <a:schemeClr val="tx1">
                    <a:lumMod val="85000"/>
                    <a:lumOff val="15000"/>
                  </a:schemeClr>
                </a:solidFill>
              </a:rPr>
              <a:t>Wely Lau</a:t>
            </a:r>
          </a:p>
          <a:p>
            <a:r>
              <a:rPr lang="en-US" dirty="0">
                <a:solidFill>
                  <a:schemeClr val="tx1">
                    <a:lumMod val="85000"/>
                    <a:lumOff val="15000"/>
                  </a:schemeClr>
                </a:solidFill>
              </a:rPr>
              <a:t>SR Cloud Solution Architect</a:t>
            </a:r>
          </a:p>
          <a:p>
            <a:r>
              <a:rPr lang="en-US" dirty="0">
                <a:solidFill>
                  <a:schemeClr val="tx1">
                    <a:lumMod val="85000"/>
                    <a:lumOff val="15000"/>
                  </a:schemeClr>
                </a:solidFill>
              </a:rPr>
              <a:t>Microsoft Asia Pacific</a:t>
            </a:r>
          </a:p>
        </p:txBody>
      </p:sp>
      <p:pic>
        <p:nvPicPr>
          <p:cNvPr id="5" name="Picture 4" descr="A picture containing building, sitting, bench, side&#10;&#10;Description automatically generated">
            <a:extLst>
              <a:ext uri="{FF2B5EF4-FFF2-40B4-BE49-F238E27FC236}">
                <a16:creationId xmlns:a16="http://schemas.microsoft.com/office/drawing/2014/main" id="{282CF6DD-7FE8-4063-9551-1B7BBCE92ABE}"/>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 y="1"/>
            <a:ext cx="4635315" cy="6857999"/>
          </a:xfrm>
          <a:prstGeom prst="rect">
            <a:avLst/>
          </a:prstGeom>
        </p:spPr>
      </p:pic>
      <p:cxnSp>
        <p:nvCxnSpPr>
          <p:cNvPr id="24" name="Straight Connector 23">
            <a:extLst>
              <a:ext uri="{FF2B5EF4-FFF2-40B4-BE49-F238E27FC236}">
                <a16:creationId xmlns:a16="http://schemas.microsoft.com/office/drawing/2014/main" id="{E7A7CD63-7EC3-44F3-95D0-595C4019FF2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27754" y="4498925"/>
            <a:ext cx="563610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4098" name="Picture 2" descr="Adityo Setyonugroho">
            <a:extLst>
              <a:ext uri="{FF2B5EF4-FFF2-40B4-BE49-F238E27FC236}">
                <a16:creationId xmlns:a16="http://schemas.microsoft.com/office/drawing/2014/main" id="{C660A101-926F-40D8-B1DE-4D17EB4A2C7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8352" t="10569" r="12204" b="39987"/>
          <a:stretch/>
        </p:blipFill>
        <p:spPr bwMode="auto">
          <a:xfrm>
            <a:off x="5471196" y="5749721"/>
            <a:ext cx="914401" cy="91440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6" name="Picture 5" descr="A person wearing a suit and tie&#10;&#10;Description automatically generated">
            <a:extLst>
              <a:ext uri="{FF2B5EF4-FFF2-40B4-BE49-F238E27FC236}">
                <a16:creationId xmlns:a16="http://schemas.microsoft.com/office/drawing/2014/main" id="{39D642FA-A5CE-44F7-BA39-1B3C7B16EE1F}"/>
              </a:ext>
            </a:extLst>
          </p:cNvPr>
          <p:cNvPicPr>
            <a:picLocks noChangeAspect="1"/>
          </p:cNvPicPr>
          <p:nvPr/>
        </p:nvPicPr>
        <p:blipFill rotWithShape="1">
          <a:blip r:embed="rId5">
            <a:extLst>
              <a:ext uri="{28A0092B-C50C-407E-A947-70E740481C1C}">
                <a14:useLocalDpi xmlns:a14="http://schemas.microsoft.com/office/drawing/2010/main" val="0"/>
              </a:ext>
            </a:extLst>
          </a:blip>
          <a:srcRect l="9400" t="4211" r="9400" b="30343"/>
          <a:stretch/>
        </p:blipFill>
        <p:spPr>
          <a:xfrm>
            <a:off x="5471196" y="4615588"/>
            <a:ext cx="950988" cy="925850"/>
          </a:xfrm>
          <a:prstGeom prst="rect">
            <a:avLst/>
          </a:prstGeom>
          <a:ln>
            <a:noFill/>
          </a:ln>
          <a:effectLst>
            <a:outerShdw blurRad="292100" dist="139700" dir="2700000" algn="tl" rotWithShape="0">
              <a:srgbClr val="333333">
                <a:alpha val="65000"/>
              </a:srgbClr>
            </a:outerShdw>
          </a:effectLst>
        </p:spPr>
      </p:pic>
      <p:sp>
        <p:nvSpPr>
          <p:cNvPr id="10" name="Subtitle 2">
            <a:extLst>
              <a:ext uri="{FF2B5EF4-FFF2-40B4-BE49-F238E27FC236}">
                <a16:creationId xmlns:a16="http://schemas.microsoft.com/office/drawing/2014/main" id="{ED3CBAD8-2D65-43B3-942B-AE50B7B22431}"/>
              </a:ext>
            </a:extLst>
          </p:cNvPr>
          <p:cNvSpPr txBox="1">
            <a:spLocks/>
          </p:cNvSpPr>
          <p:nvPr/>
        </p:nvSpPr>
        <p:spPr>
          <a:xfrm>
            <a:off x="6680404" y="5724748"/>
            <a:ext cx="2740959" cy="1021498"/>
          </a:xfrm>
          <a:prstGeom prst="rect">
            <a:avLst/>
          </a:prstGeom>
        </p:spPr>
        <p:txBody>
          <a:bodyPr vert="horz" lIns="91440" tIns="45720" rIns="91440" bIns="45720" rtlCol="0">
            <a:normAutofit fontScale="32500" lnSpcReduction="20000"/>
          </a:bodyPr>
          <a:lstStyle>
            <a:lvl1pPr marL="0" indent="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None/>
              <a:defRPr sz="2400" kern="1200" cap="all" spc="200" baseline="0">
                <a:solidFill>
                  <a:schemeClr val="tx1"/>
                </a:solidFill>
                <a:latin typeface="+mn-lt"/>
                <a:ea typeface="+mn-ea"/>
                <a:cs typeface="+mn-cs"/>
              </a:defRPr>
            </a:lvl1pPr>
            <a:lvl2pPr marL="457200" indent="0" algn="ctr" defTabSz="914400" rtl="0" eaLnBrk="1" latinLnBrk="0" hangingPunct="1">
              <a:lnSpc>
                <a:spcPct val="100000"/>
              </a:lnSpc>
              <a:spcBef>
                <a:spcPts val="200"/>
              </a:spcBef>
              <a:spcAft>
                <a:spcPts val="400"/>
              </a:spcAft>
              <a:buClrTx/>
              <a:buFont typeface="Calibri" pitchFamily="34" charset="0"/>
              <a:buNone/>
              <a:defRPr sz="2400" kern="1200">
                <a:solidFill>
                  <a:schemeClr val="tx1">
                    <a:lumMod val="75000"/>
                    <a:lumOff val="25000"/>
                  </a:schemeClr>
                </a:solidFill>
                <a:latin typeface="+mn-lt"/>
                <a:ea typeface="+mn-ea"/>
                <a:cs typeface="+mn-cs"/>
              </a:defRPr>
            </a:lvl2pPr>
            <a:lvl3pPr marL="914400" indent="0" algn="ctr" defTabSz="914400" rtl="0" eaLnBrk="1" latinLnBrk="0" hangingPunct="1">
              <a:lnSpc>
                <a:spcPct val="100000"/>
              </a:lnSpc>
              <a:spcBef>
                <a:spcPts val="200"/>
              </a:spcBef>
              <a:spcAft>
                <a:spcPts val="400"/>
              </a:spcAft>
              <a:buClrTx/>
              <a:buFont typeface="Calibri" pitchFamily="34" charset="0"/>
              <a:buNone/>
              <a:defRPr sz="2400" kern="1200">
                <a:solidFill>
                  <a:schemeClr val="tx1">
                    <a:lumMod val="75000"/>
                    <a:lumOff val="25000"/>
                  </a:schemeClr>
                </a:solidFill>
                <a:latin typeface="+mn-lt"/>
                <a:ea typeface="+mn-ea"/>
                <a:cs typeface="+mn-cs"/>
              </a:defRPr>
            </a:lvl3pPr>
            <a:lvl4pPr marL="1371600" indent="0" algn="ctr" defTabSz="914400" rtl="0" eaLnBrk="1" latinLnBrk="0" hangingPunct="1">
              <a:lnSpc>
                <a:spcPct val="100000"/>
              </a:lnSpc>
              <a:spcBef>
                <a:spcPts val="200"/>
              </a:spcBef>
              <a:spcAft>
                <a:spcPts val="400"/>
              </a:spcAft>
              <a:buClrTx/>
              <a:buFont typeface="Calibri" pitchFamily="34" charset="0"/>
              <a:buNone/>
              <a:defRPr sz="2000" kern="1200">
                <a:solidFill>
                  <a:schemeClr val="tx1">
                    <a:lumMod val="75000"/>
                    <a:lumOff val="25000"/>
                  </a:schemeClr>
                </a:solidFill>
                <a:latin typeface="+mn-lt"/>
                <a:ea typeface="+mn-ea"/>
                <a:cs typeface="+mn-cs"/>
              </a:defRPr>
            </a:lvl4pPr>
            <a:lvl5pPr marL="1828800" indent="0" algn="ctr" defTabSz="914400" rtl="0" eaLnBrk="1" latinLnBrk="0" hangingPunct="1">
              <a:lnSpc>
                <a:spcPct val="100000"/>
              </a:lnSpc>
              <a:spcBef>
                <a:spcPts val="200"/>
              </a:spcBef>
              <a:spcAft>
                <a:spcPts val="400"/>
              </a:spcAft>
              <a:buClrTx/>
              <a:buFont typeface="Calibri" pitchFamily="34" charset="0"/>
              <a:buNone/>
              <a:defRPr sz="2000" kern="1200">
                <a:solidFill>
                  <a:schemeClr val="tx1">
                    <a:lumMod val="75000"/>
                    <a:lumOff val="25000"/>
                  </a:schemeClr>
                </a:solidFill>
                <a:latin typeface="+mn-lt"/>
                <a:ea typeface="+mn-ea"/>
                <a:cs typeface="+mn-cs"/>
              </a:defRPr>
            </a:lvl5pPr>
            <a:lvl6pPr marL="22860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6pPr>
            <a:lvl7pPr marL="27432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7pPr>
            <a:lvl8pPr marL="32004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8pPr>
            <a:lvl9pPr marL="36576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9pPr>
          </a:lstStyle>
          <a:p>
            <a:r>
              <a:rPr lang="en-US" sz="4300" b="1" dirty="0">
                <a:solidFill>
                  <a:schemeClr val="tx1">
                    <a:lumMod val="85000"/>
                    <a:lumOff val="15000"/>
                  </a:schemeClr>
                </a:solidFill>
              </a:rPr>
              <a:t>Adityo Setyonugroho</a:t>
            </a:r>
          </a:p>
          <a:p>
            <a:r>
              <a:rPr lang="en-US" sz="3400" dirty="0">
                <a:solidFill>
                  <a:schemeClr val="tx1">
                    <a:lumMod val="85000"/>
                    <a:lumOff val="15000"/>
                  </a:schemeClr>
                </a:solidFill>
              </a:rPr>
              <a:t>Cloud Solution Architect</a:t>
            </a:r>
          </a:p>
          <a:p>
            <a:r>
              <a:rPr lang="en-US" sz="3400" dirty="0">
                <a:solidFill>
                  <a:schemeClr val="tx1">
                    <a:lumMod val="85000"/>
                    <a:lumOff val="15000"/>
                  </a:schemeClr>
                </a:solidFill>
              </a:rPr>
              <a:t>Microsoft Indonesia</a:t>
            </a:r>
          </a:p>
        </p:txBody>
      </p:sp>
      <p:pic>
        <p:nvPicPr>
          <p:cNvPr id="4" name="Graphic 3">
            <a:extLst>
              <a:ext uri="{FF2B5EF4-FFF2-40B4-BE49-F238E27FC236}">
                <a16:creationId xmlns:a16="http://schemas.microsoft.com/office/drawing/2014/main" id="{4B954989-7B1E-4B01-B5DA-61689CEEC92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032589" y="877223"/>
            <a:ext cx="476250" cy="476250"/>
          </a:xfrm>
          <a:prstGeom prst="rect">
            <a:avLst/>
          </a:prstGeom>
        </p:spPr>
      </p:pic>
      <p:pic>
        <p:nvPicPr>
          <p:cNvPr id="7" name="Graphic 6">
            <a:extLst>
              <a:ext uri="{FF2B5EF4-FFF2-40B4-BE49-F238E27FC236}">
                <a16:creationId xmlns:a16="http://schemas.microsoft.com/office/drawing/2014/main" id="{C3B1C093-EA1C-4734-B365-B5A935D3D30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048778" y="856056"/>
            <a:ext cx="476250" cy="476250"/>
          </a:xfrm>
          <a:prstGeom prst="rect">
            <a:avLst/>
          </a:prstGeom>
        </p:spPr>
      </p:pic>
      <p:sp>
        <p:nvSpPr>
          <p:cNvPr id="8" name="TextBox 7">
            <a:extLst>
              <a:ext uri="{FF2B5EF4-FFF2-40B4-BE49-F238E27FC236}">
                <a16:creationId xmlns:a16="http://schemas.microsoft.com/office/drawing/2014/main" id="{30B4515B-5792-46CD-81A6-1D0B5C5EF2F8}"/>
              </a:ext>
            </a:extLst>
          </p:cNvPr>
          <p:cNvSpPr txBox="1"/>
          <p:nvPr/>
        </p:nvSpPr>
        <p:spPr>
          <a:xfrm>
            <a:off x="5692643" y="1331357"/>
            <a:ext cx="5953925" cy="369332"/>
          </a:xfrm>
          <a:prstGeom prst="rect">
            <a:avLst/>
          </a:prstGeom>
          <a:noFill/>
        </p:spPr>
        <p:txBody>
          <a:bodyPr wrap="square" rtlCol="0">
            <a:spAutoFit/>
          </a:bodyPr>
          <a:lstStyle/>
          <a:p>
            <a:r>
              <a:rPr lang="en-US" dirty="0"/>
              <a:t>App Service 	SQL Database 	Traffic Manager </a:t>
            </a:r>
          </a:p>
        </p:txBody>
      </p:sp>
      <p:pic>
        <p:nvPicPr>
          <p:cNvPr id="9" name="Content Placeholder 4">
            <a:extLst>
              <a:ext uri="{FF2B5EF4-FFF2-40B4-BE49-F238E27FC236}">
                <a16:creationId xmlns:a16="http://schemas.microsoft.com/office/drawing/2014/main" id="{CDF7A215-4E76-4D8A-966C-5650780F692C}"/>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918774" y="840312"/>
            <a:ext cx="476250" cy="476250"/>
          </a:xfrm>
          <a:prstGeom prst="rect">
            <a:avLst/>
          </a:prstGeom>
        </p:spPr>
      </p:pic>
    </p:spTree>
    <p:extLst>
      <p:ext uri="{BB962C8B-B14F-4D97-AF65-F5344CB8AC3E}">
        <p14:creationId xmlns:p14="http://schemas.microsoft.com/office/powerpoint/2010/main" val="404373782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1FA057B-81BE-46B6-A707-CA34B5D7FCBE}"/>
              </a:ext>
            </a:extLst>
          </p:cNvPr>
          <p:cNvSpPr>
            <a:spLocks noGrp="1"/>
          </p:cNvSpPr>
          <p:nvPr>
            <p:ph type="title"/>
          </p:nvPr>
        </p:nvSpPr>
        <p:spPr/>
        <p:txBody>
          <a:bodyPr/>
          <a:lstStyle/>
          <a:p>
            <a:r>
              <a:rPr lang="en-US" dirty="0"/>
              <a:t>End of the section</a:t>
            </a:r>
          </a:p>
        </p:txBody>
      </p:sp>
      <p:sp>
        <p:nvSpPr>
          <p:cNvPr id="5" name="Text Placeholder 4">
            <a:extLst>
              <a:ext uri="{FF2B5EF4-FFF2-40B4-BE49-F238E27FC236}">
                <a16:creationId xmlns:a16="http://schemas.microsoft.com/office/drawing/2014/main" id="{2F4FD940-67B3-43B4-A966-B4D754711876}"/>
              </a:ext>
            </a:extLst>
          </p:cNvPr>
          <p:cNvSpPr>
            <a:spLocks noGrp="1"/>
          </p:cNvSpPr>
          <p:nvPr>
            <p:ph type="body" idx="1"/>
          </p:nvPr>
        </p:nvSpPr>
        <p:spPr/>
        <p:txBody>
          <a:bodyPr/>
          <a:lstStyle/>
          <a:p>
            <a:r>
              <a:rPr lang="en-US" dirty="0"/>
              <a:t>Coming up next: scenario 3 (DB A is down)</a:t>
            </a:r>
          </a:p>
        </p:txBody>
      </p:sp>
    </p:spTree>
    <p:extLst>
      <p:ext uri="{BB962C8B-B14F-4D97-AF65-F5344CB8AC3E}">
        <p14:creationId xmlns:p14="http://schemas.microsoft.com/office/powerpoint/2010/main" val="33654149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4DAD1E5-DC46-4354-897B-4D4AFB961017}"/>
              </a:ext>
            </a:extLst>
          </p:cNvPr>
          <p:cNvSpPr>
            <a:spLocks noGrp="1"/>
          </p:cNvSpPr>
          <p:nvPr>
            <p:ph type="title"/>
          </p:nvPr>
        </p:nvSpPr>
        <p:spPr/>
        <p:txBody>
          <a:bodyPr/>
          <a:lstStyle/>
          <a:p>
            <a:r>
              <a:rPr lang="en-US" dirty="0"/>
              <a:t>Video 5: Database in Region A is down</a:t>
            </a:r>
          </a:p>
        </p:txBody>
      </p:sp>
      <p:sp>
        <p:nvSpPr>
          <p:cNvPr id="5" name="Text Placeholder 4">
            <a:extLst>
              <a:ext uri="{FF2B5EF4-FFF2-40B4-BE49-F238E27FC236}">
                <a16:creationId xmlns:a16="http://schemas.microsoft.com/office/drawing/2014/main" id="{6ED6405B-4884-4D2F-8F84-CF89665D2FA8}"/>
              </a:ext>
            </a:extLst>
          </p:cNvPr>
          <p:cNvSpPr>
            <a:spLocks noGrp="1"/>
          </p:cNvSpPr>
          <p:nvPr>
            <p:ph type="body" idx="1"/>
          </p:nvPr>
        </p:nvSpPr>
        <p:spPr/>
        <p:txBody>
          <a:bodyPr>
            <a:normAutofit fontScale="62500" lnSpcReduction="20000"/>
          </a:bodyPr>
          <a:lstStyle/>
          <a:p>
            <a:r>
              <a:rPr lang="en-US" dirty="0"/>
              <a:t>Wely Lau</a:t>
            </a:r>
          </a:p>
          <a:p>
            <a:r>
              <a:rPr lang="en-US" dirty="0"/>
              <a:t>Sr Cloud Solution Architect</a:t>
            </a:r>
          </a:p>
          <a:p>
            <a:r>
              <a:rPr lang="en-US" dirty="0"/>
              <a:t>Microsoft APAC</a:t>
            </a:r>
          </a:p>
        </p:txBody>
      </p:sp>
    </p:spTree>
    <p:extLst>
      <p:ext uri="{BB962C8B-B14F-4D97-AF65-F5344CB8AC3E}">
        <p14:creationId xmlns:p14="http://schemas.microsoft.com/office/powerpoint/2010/main" val="164597987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E81601-4AAD-4F5C-B5B5-2BF85EF7E7B0}"/>
              </a:ext>
            </a:extLst>
          </p:cNvPr>
          <p:cNvSpPr>
            <a:spLocks noGrp="1"/>
          </p:cNvSpPr>
          <p:nvPr>
            <p:ph type="title"/>
          </p:nvPr>
        </p:nvSpPr>
        <p:spPr/>
        <p:txBody>
          <a:bodyPr/>
          <a:lstStyle/>
          <a:p>
            <a:r>
              <a:rPr lang="en-US" dirty="0"/>
              <a:t>SQL Database Failover Group</a:t>
            </a:r>
          </a:p>
        </p:txBody>
      </p:sp>
      <p:sp>
        <p:nvSpPr>
          <p:cNvPr id="3" name="Content Placeholder 2">
            <a:extLst>
              <a:ext uri="{FF2B5EF4-FFF2-40B4-BE49-F238E27FC236}">
                <a16:creationId xmlns:a16="http://schemas.microsoft.com/office/drawing/2014/main" id="{9DA62B87-68BB-436E-8B60-DE63CF273B2A}"/>
              </a:ext>
            </a:extLst>
          </p:cNvPr>
          <p:cNvSpPr>
            <a:spLocks noGrp="1"/>
          </p:cNvSpPr>
          <p:nvPr>
            <p:ph idx="1"/>
          </p:nvPr>
        </p:nvSpPr>
        <p:spPr/>
        <p:txBody>
          <a:bodyPr>
            <a:normAutofit fontScale="92500" lnSpcReduction="10000"/>
          </a:bodyPr>
          <a:lstStyle/>
          <a:p>
            <a:r>
              <a:rPr lang="en-US" b="1" dirty="0"/>
              <a:t>Manual Failover</a:t>
            </a:r>
            <a:r>
              <a:rPr lang="en-US" dirty="0"/>
              <a:t>:</a:t>
            </a:r>
          </a:p>
          <a:p>
            <a:pPr lvl="1"/>
            <a:r>
              <a:rPr lang="en-US" dirty="0"/>
              <a:t>Failover</a:t>
            </a:r>
          </a:p>
          <a:p>
            <a:pPr lvl="2"/>
            <a:r>
              <a:rPr lang="en-US" dirty="0"/>
              <a:t>Generally used in drill or planned failover, performs full sync between primary and secondary before the failover takes place. </a:t>
            </a:r>
          </a:p>
          <a:p>
            <a:pPr lvl="2"/>
            <a:r>
              <a:rPr lang="en-US" dirty="0"/>
              <a:t>This guarantees no data loss. However, it may take a longer time to complete.</a:t>
            </a:r>
          </a:p>
          <a:p>
            <a:pPr lvl="1"/>
            <a:r>
              <a:rPr lang="en-US" dirty="0"/>
              <a:t>Forced Failover</a:t>
            </a:r>
          </a:p>
          <a:p>
            <a:pPr lvl="2"/>
            <a:r>
              <a:rPr lang="en-US" dirty="0"/>
              <a:t>Immediately switches the secondary to the primary role with the objective of bringing the database up as fast as possible in the secondary region. </a:t>
            </a:r>
          </a:p>
          <a:p>
            <a:pPr lvl="2"/>
            <a:r>
              <a:rPr lang="en-US" dirty="0"/>
              <a:t>As such, it may incur data loss.</a:t>
            </a:r>
          </a:p>
          <a:p>
            <a:pPr lvl="2"/>
            <a:endParaRPr lang="en-US" dirty="0"/>
          </a:p>
          <a:p>
            <a:r>
              <a:rPr lang="en-US" b="1" dirty="0"/>
              <a:t>Automatic Failover</a:t>
            </a:r>
            <a:r>
              <a:rPr lang="en-US" dirty="0"/>
              <a:t>?</a:t>
            </a:r>
          </a:p>
          <a:p>
            <a:pPr lvl="1"/>
            <a:r>
              <a:rPr lang="en-US" dirty="0"/>
              <a:t>Automatic failover will only be initiate by Azure service / engineering team</a:t>
            </a:r>
          </a:p>
          <a:p>
            <a:pPr lvl="1"/>
            <a:r>
              <a:rPr lang="en-US" dirty="0"/>
              <a:t>At the moment, there’s no way to simulate the automatic failover</a:t>
            </a:r>
          </a:p>
          <a:p>
            <a:pPr lvl="1"/>
            <a:r>
              <a:rPr lang="en-US" dirty="0"/>
              <a:t>However, we could </a:t>
            </a:r>
            <a:r>
              <a:rPr lang="en-US" b="1" dirty="0">
                <a:solidFill>
                  <a:srgbClr val="FF0000"/>
                </a:solidFill>
              </a:rPr>
              <a:t>design a solution which to automatically trigger the manual failover</a:t>
            </a:r>
            <a:r>
              <a:rPr lang="en-US" dirty="0"/>
              <a:t>. This will be discussed by next scenario.</a:t>
            </a:r>
          </a:p>
        </p:txBody>
      </p:sp>
      <p:grpSp>
        <p:nvGrpSpPr>
          <p:cNvPr id="6" name="Group 5">
            <a:extLst>
              <a:ext uri="{FF2B5EF4-FFF2-40B4-BE49-F238E27FC236}">
                <a16:creationId xmlns:a16="http://schemas.microsoft.com/office/drawing/2014/main" id="{8159ED37-E2DD-47BD-889B-B0D7083AD63B}"/>
              </a:ext>
            </a:extLst>
          </p:cNvPr>
          <p:cNvGrpSpPr/>
          <p:nvPr/>
        </p:nvGrpSpPr>
        <p:grpSpPr>
          <a:xfrm>
            <a:off x="6126480" y="1984377"/>
            <a:ext cx="5543551" cy="676275"/>
            <a:chOff x="1933574" y="4876800"/>
            <a:chExt cx="5543551" cy="676275"/>
          </a:xfrm>
        </p:grpSpPr>
        <p:pic>
          <p:nvPicPr>
            <p:cNvPr id="4" name="Picture 3">
              <a:extLst>
                <a:ext uri="{FF2B5EF4-FFF2-40B4-BE49-F238E27FC236}">
                  <a16:creationId xmlns:a16="http://schemas.microsoft.com/office/drawing/2014/main" id="{979F99F5-4F83-4F0B-8E34-D413D3D94660}"/>
                </a:ext>
              </a:extLst>
            </p:cNvPr>
            <p:cNvPicPr>
              <a:picLocks noChangeAspect="1"/>
            </p:cNvPicPr>
            <p:nvPr/>
          </p:nvPicPr>
          <p:blipFill rotWithShape="1">
            <a:blip r:embed="rId2"/>
            <a:srcRect l="20281" t="24514" r="21574" b="35022"/>
            <a:stretch/>
          </p:blipFill>
          <p:spPr>
            <a:xfrm>
              <a:off x="1933574" y="4876800"/>
              <a:ext cx="5543551" cy="676275"/>
            </a:xfrm>
            <a:prstGeom prst="rect">
              <a:avLst/>
            </a:prstGeom>
            <a:ln>
              <a:solidFill>
                <a:schemeClr val="bg1">
                  <a:lumMod val="65000"/>
                </a:schemeClr>
              </a:solidFill>
            </a:ln>
          </p:spPr>
        </p:pic>
        <p:sp>
          <p:nvSpPr>
            <p:cNvPr id="5" name="Rectangle: Rounded Corners 4">
              <a:extLst>
                <a:ext uri="{FF2B5EF4-FFF2-40B4-BE49-F238E27FC236}">
                  <a16:creationId xmlns:a16="http://schemas.microsoft.com/office/drawing/2014/main" id="{039EB97E-9B5A-4B59-B7CC-6D76CE13C3B1}"/>
                </a:ext>
              </a:extLst>
            </p:cNvPr>
            <p:cNvSpPr/>
            <p:nvPr/>
          </p:nvSpPr>
          <p:spPr>
            <a:xfrm>
              <a:off x="4324350" y="4876800"/>
              <a:ext cx="1638300" cy="314325"/>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09498848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CA0E991-8B1B-4DD2-9254-F835D7035BC7}"/>
              </a:ext>
            </a:extLst>
          </p:cNvPr>
          <p:cNvSpPr>
            <a:spLocks noGrp="1"/>
          </p:cNvSpPr>
          <p:nvPr>
            <p:ph type="title"/>
          </p:nvPr>
        </p:nvSpPr>
        <p:spPr/>
        <p:txBody>
          <a:bodyPr/>
          <a:lstStyle/>
          <a:p>
            <a:r>
              <a:rPr lang="en-US" dirty="0"/>
              <a:t>Scenario 3: </a:t>
            </a:r>
            <a:br>
              <a:rPr lang="en-US" dirty="0"/>
            </a:br>
            <a:r>
              <a:rPr lang="en-US" dirty="0"/>
              <a:t>DB A is down</a:t>
            </a:r>
          </a:p>
        </p:txBody>
      </p:sp>
      <p:sp>
        <p:nvSpPr>
          <p:cNvPr id="5" name="Text Placeholder 4">
            <a:extLst>
              <a:ext uri="{FF2B5EF4-FFF2-40B4-BE49-F238E27FC236}">
                <a16:creationId xmlns:a16="http://schemas.microsoft.com/office/drawing/2014/main" id="{392FAE3D-BE56-4F81-AA7C-3F6CBFFEC467}"/>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35797441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836DA2-96C7-415A-B88C-C05413EE37BC}"/>
              </a:ext>
            </a:extLst>
          </p:cNvPr>
          <p:cNvSpPr>
            <a:spLocks noGrp="1"/>
          </p:cNvSpPr>
          <p:nvPr>
            <p:ph type="title"/>
          </p:nvPr>
        </p:nvSpPr>
        <p:spPr/>
        <p:txBody>
          <a:bodyPr/>
          <a:lstStyle/>
          <a:p>
            <a:r>
              <a:rPr lang="en-US" dirty="0"/>
              <a:t>Scenario 3: DB A is down</a:t>
            </a:r>
          </a:p>
        </p:txBody>
      </p:sp>
      <p:sp>
        <p:nvSpPr>
          <p:cNvPr id="4" name="Rectangle: Rounded Corners 3">
            <a:extLst>
              <a:ext uri="{FF2B5EF4-FFF2-40B4-BE49-F238E27FC236}">
                <a16:creationId xmlns:a16="http://schemas.microsoft.com/office/drawing/2014/main" id="{0022D0E0-D694-4D23-B34B-54FE959B9531}"/>
              </a:ext>
            </a:extLst>
          </p:cNvPr>
          <p:cNvSpPr/>
          <p:nvPr/>
        </p:nvSpPr>
        <p:spPr>
          <a:xfrm>
            <a:off x="1125959" y="3624042"/>
            <a:ext cx="1792447" cy="256703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tx1"/>
              </a:solidFill>
            </a:endParaRPr>
          </a:p>
          <a:p>
            <a:pPr algn="ctr"/>
            <a:endParaRPr lang="en-US" sz="1000" dirty="0">
              <a:solidFill>
                <a:schemeClr val="tx1"/>
              </a:solidFill>
            </a:endParaRPr>
          </a:p>
          <a:p>
            <a:pPr algn="ctr"/>
            <a:endParaRPr lang="en-US" sz="1000" dirty="0">
              <a:solidFill>
                <a:schemeClr val="tx1"/>
              </a:solidFill>
            </a:endParaRPr>
          </a:p>
          <a:p>
            <a:pPr algn="ctr"/>
            <a:endParaRPr lang="en-US" sz="1000" dirty="0">
              <a:solidFill>
                <a:schemeClr val="tx1"/>
              </a:solidFill>
            </a:endParaRPr>
          </a:p>
          <a:p>
            <a:pPr algn="ctr"/>
            <a:endParaRPr lang="en-US" sz="1000" dirty="0">
              <a:solidFill>
                <a:schemeClr val="tx1"/>
              </a:solidFill>
            </a:endParaRPr>
          </a:p>
          <a:p>
            <a:pPr algn="ctr"/>
            <a:r>
              <a:rPr lang="en-US" sz="800" dirty="0">
                <a:solidFill>
                  <a:schemeClr val="tx1"/>
                </a:solidFill>
              </a:rPr>
              <a:t>Web A: rasd</a:t>
            </a:r>
            <a:r>
              <a:rPr lang="en-US" sz="800" b="1" dirty="0">
                <a:solidFill>
                  <a:srgbClr val="FF0000"/>
                </a:solidFill>
              </a:rPr>
              <a:t>sea</a:t>
            </a:r>
            <a:r>
              <a:rPr lang="en-US" sz="800" dirty="0">
                <a:solidFill>
                  <a:schemeClr val="tx1"/>
                </a:solidFill>
              </a:rPr>
              <a:t>.azurewebsites.net</a:t>
            </a:r>
          </a:p>
          <a:p>
            <a:pPr algn="ctr"/>
            <a:endParaRPr lang="en-US" sz="800" dirty="0">
              <a:solidFill>
                <a:schemeClr val="tx1"/>
              </a:solidFill>
            </a:endParaRPr>
          </a:p>
          <a:p>
            <a:pPr algn="ctr"/>
            <a:endParaRPr lang="en-US" sz="900" dirty="0">
              <a:solidFill>
                <a:schemeClr val="tx1"/>
              </a:solidFill>
            </a:endParaRPr>
          </a:p>
          <a:p>
            <a:pPr algn="ctr"/>
            <a:endParaRPr lang="en-US" sz="900" dirty="0">
              <a:solidFill>
                <a:schemeClr val="tx1"/>
              </a:solidFill>
            </a:endParaRPr>
          </a:p>
          <a:p>
            <a:pPr algn="ctr"/>
            <a:endParaRPr lang="en-US" sz="900" dirty="0">
              <a:solidFill>
                <a:schemeClr val="tx1"/>
              </a:solidFill>
            </a:endParaRPr>
          </a:p>
          <a:p>
            <a:pPr algn="ctr"/>
            <a:endParaRPr lang="en-US" sz="900" dirty="0">
              <a:solidFill>
                <a:schemeClr val="tx1"/>
              </a:solidFill>
            </a:endParaRPr>
          </a:p>
          <a:p>
            <a:pPr algn="ctr"/>
            <a:endParaRPr lang="en-US" sz="900" dirty="0">
              <a:solidFill>
                <a:schemeClr val="tx1"/>
              </a:solidFill>
            </a:endParaRPr>
          </a:p>
          <a:p>
            <a:pPr algn="ctr"/>
            <a:r>
              <a:rPr lang="en-US" sz="800" dirty="0">
                <a:solidFill>
                  <a:schemeClr val="tx1"/>
                </a:solidFill>
              </a:rPr>
              <a:t>DB A: rasd</a:t>
            </a:r>
            <a:r>
              <a:rPr lang="en-US" sz="800" b="1" dirty="0">
                <a:solidFill>
                  <a:srgbClr val="FF0000"/>
                </a:solidFill>
              </a:rPr>
              <a:t>eus</a:t>
            </a:r>
            <a:r>
              <a:rPr lang="en-US" sz="800" dirty="0">
                <a:solidFill>
                  <a:schemeClr val="tx1"/>
                </a:solidFill>
              </a:rPr>
              <a:t>.database.windows.net</a:t>
            </a:r>
          </a:p>
          <a:p>
            <a:pPr algn="ctr"/>
            <a:endParaRPr lang="en-US" sz="1000" b="1" dirty="0">
              <a:solidFill>
                <a:schemeClr val="tx1"/>
              </a:solidFill>
            </a:endParaRPr>
          </a:p>
          <a:p>
            <a:pPr algn="ctr"/>
            <a:endParaRPr lang="en-US" sz="1000" b="1" dirty="0">
              <a:solidFill>
                <a:schemeClr val="tx1"/>
              </a:solidFill>
            </a:endParaRPr>
          </a:p>
          <a:p>
            <a:pPr algn="ctr"/>
            <a:r>
              <a:rPr lang="en-US" sz="1000" b="1" dirty="0">
                <a:solidFill>
                  <a:schemeClr val="tx1"/>
                </a:solidFill>
              </a:rPr>
              <a:t>Region A: Southeast Asia</a:t>
            </a:r>
          </a:p>
        </p:txBody>
      </p:sp>
      <p:pic>
        <p:nvPicPr>
          <p:cNvPr id="5" name="Content Placeholder 4">
            <a:extLst>
              <a:ext uri="{FF2B5EF4-FFF2-40B4-BE49-F238E27FC236}">
                <a16:creationId xmlns:a16="http://schemas.microsoft.com/office/drawing/2014/main" id="{E9B27573-9F49-48A7-BC9D-BEB79314C3D2}"/>
              </a:ext>
            </a:extLst>
          </p:cNvPr>
          <p:cNvPicPr>
            <a:picLocks noGrp="1" noChangeAspect="1"/>
          </p:cNvPicPr>
          <p:nvPr>
            <p:ph idx="1"/>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873499" y="2746423"/>
            <a:ext cx="476250" cy="476250"/>
          </a:xfrm>
        </p:spPr>
      </p:pic>
      <p:pic>
        <p:nvPicPr>
          <p:cNvPr id="6" name="Graphic 5">
            <a:extLst>
              <a:ext uri="{FF2B5EF4-FFF2-40B4-BE49-F238E27FC236}">
                <a16:creationId xmlns:a16="http://schemas.microsoft.com/office/drawing/2014/main" id="{B022CCD1-A6BB-4DC1-A003-ACBFAFBA34C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801115" y="3926819"/>
            <a:ext cx="393834" cy="393834"/>
          </a:xfrm>
          <a:prstGeom prst="rect">
            <a:avLst/>
          </a:prstGeom>
        </p:spPr>
      </p:pic>
      <p:pic>
        <p:nvPicPr>
          <p:cNvPr id="7" name="Graphic 6">
            <a:extLst>
              <a:ext uri="{FF2B5EF4-FFF2-40B4-BE49-F238E27FC236}">
                <a16:creationId xmlns:a16="http://schemas.microsoft.com/office/drawing/2014/main" id="{544BB192-F5AE-4D03-87A0-63DF2570263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759907" y="5002048"/>
            <a:ext cx="476250" cy="476250"/>
          </a:xfrm>
          <a:prstGeom prst="rect">
            <a:avLst/>
          </a:prstGeom>
        </p:spPr>
      </p:pic>
      <p:sp>
        <p:nvSpPr>
          <p:cNvPr id="9" name="TextBox 8">
            <a:extLst>
              <a:ext uri="{FF2B5EF4-FFF2-40B4-BE49-F238E27FC236}">
                <a16:creationId xmlns:a16="http://schemas.microsoft.com/office/drawing/2014/main" id="{19D585BD-21AF-43AF-A455-4E2814237FCD}"/>
              </a:ext>
            </a:extLst>
          </p:cNvPr>
          <p:cNvSpPr txBox="1"/>
          <p:nvPr/>
        </p:nvSpPr>
        <p:spPr>
          <a:xfrm>
            <a:off x="2918406" y="5224447"/>
            <a:ext cx="3085062" cy="369332"/>
          </a:xfrm>
          <a:prstGeom prst="rect">
            <a:avLst/>
          </a:prstGeom>
          <a:noFill/>
        </p:spPr>
        <p:txBody>
          <a:bodyPr wrap="square" rtlCol="0">
            <a:spAutoFit/>
          </a:bodyPr>
          <a:lstStyle/>
          <a:p>
            <a:pPr marL="171450" indent="-171450">
              <a:buFont typeface="Arial" panose="020B0604020202020204" pitchFamily="34" charset="0"/>
              <a:buChar char="•"/>
            </a:pPr>
            <a:r>
              <a:rPr lang="en-US" sz="900" b="1" dirty="0"/>
              <a:t>Read Write</a:t>
            </a:r>
            <a:r>
              <a:rPr lang="en-US" sz="900" dirty="0"/>
              <a:t>: </a:t>
            </a:r>
            <a:r>
              <a:rPr lang="en-US" sz="900" b="1" dirty="0">
                <a:solidFill>
                  <a:srgbClr val="FF0000"/>
                </a:solidFill>
              </a:rPr>
              <a:t>group</a:t>
            </a:r>
            <a:r>
              <a:rPr lang="en-US" sz="900" dirty="0"/>
              <a:t>.database.windows.net</a:t>
            </a:r>
          </a:p>
          <a:p>
            <a:pPr marL="171450" indent="-171450">
              <a:buFont typeface="Arial" panose="020B0604020202020204" pitchFamily="34" charset="0"/>
              <a:buChar char="•"/>
            </a:pPr>
            <a:r>
              <a:rPr lang="en-US" sz="900" b="1" dirty="0"/>
              <a:t>Read</a:t>
            </a:r>
            <a:r>
              <a:rPr lang="en-US" sz="900" dirty="0"/>
              <a:t>: </a:t>
            </a:r>
            <a:r>
              <a:rPr lang="en-US" sz="900" b="1" dirty="0">
                <a:solidFill>
                  <a:srgbClr val="FF0000"/>
                </a:solidFill>
              </a:rPr>
              <a:t>group.secondary</a:t>
            </a:r>
            <a:r>
              <a:rPr lang="en-US" sz="900" dirty="0"/>
              <a:t>.database.windows.net</a:t>
            </a:r>
          </a:p>
        </p:txBody>
      </p:sp>
      <p:grpSp>
        <p:nvGrpSpPr>
          <p:cNvPr id="10" name="Group 9">
            <a:extLst>
              <a:ext uri="{FF2B5EF4-FFF2-40B4-BE49-F238E27FC236}">
                <a16:creationId xmlns:a16="http://schemas.microsoft.com/office/drawing/2014/main" id="{2711091F-1BA6-40B7-9870-5A6526D13BCF}"/>
              </a:ext>
            </a:extLst>
          </p:cNvPr>
          <p:cNvGrpSpPr/>
          <p:nvPr/>
        </p:nvGrpSpPr>
        <p:grpSpPr>
          <a:xfrm>
            <a:off x="4741495" y="1908785"/>
            <a:ext cx="611639" cy="703201"/>
            <a:chOff x="4585920" y="1934277"/>
            <a:chExt cx="611639" cy="703201"/>
          </a:xfrm>
        </p:grpSpPr>
        <p:pic>
          <p:nvPicPr>
            <p:cNvPr id="11" name="Picture 10" descr="A picture containing drawing&#10;&#10;Description automatically generated">
              <a:extLst>
                <a:ext uri="{FF2B5EF4-FFF2-40B4-BE49-F238E27FC236}">
                  <a16:creationId xmlns:a16="http://schemas.microsoft.com/office/drawing/2014/main" id="{EFBC47E9-BE87-4C4B-BF7A-B2B3FFA777F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585920" y="1934277"/>
              <a:ext cx="572396" cy="572396"/>
            </a:xfrm>
            <a:prstGeom prst="rect">
              <a:avLst/>
            </a:prstGeom>
          </p:spPr>
        </p:pic>
        <p:sp>
          <p:nvSpPr>
            <p:cNvPr id="12" name="TextBox 11">
              <a:extLst>
                <a:ext uri="{FF2B5EF4-FFF2-40B4-BE49-F238E27FC236}">
                  <a16:creationId xmlns:a16="http://schemas.microsoft.com/office/drawing/2014/main" id="{79F3D60B-1229-42D9-AE93-E297E32F0783}"/>
                </a:ext>
              </a:extLst>
            </p:cNvPr>
            <p:cNvSpPr txBox="1"/>
            <p:nvPr/>
          </p:nvSpPr>
          <p:spPr>
            <a:xfrm>
              <a:off x="4625163" y="2375868"/>
              <a:ext cx="572396" cy="261610"/>
            </a:xfrm>
            <a:prstGeom prst="rect">
              <a:avLst/>
            </a:prstGeom>
            <a:noFill/>
          </p:spPr>
          <p:txBody>
            <a:bodyPr wrap="square" rtlCol="0">
              <a:spAutoFit/>
            </a:bodyPr>
            <a:lstStyle/>
            <a:p>
              <a:r>
                <a:rPr lang="en-US" sz="1050" dirty="0"/>
                <a:t>Client</a:t>
              </a:r>
            </a:p>
          </p:txBody>
        </p:sp>
      </p:grpSp>
      <p:cxnSp>
        <p:nvCxnSpPr>
          <p:cNvPr id="13" name="Straight Connector 12">
            <a:extLst>
              <a:ext uri="{FF2B5EF4-FFF2-40B4-BE49-F238E27FC236}">
                <a16:creationId xmlns:a16="http://schemas.microsoft.com/office/drawing/2014/main" id="{F59D84DB-5B6E-4801-8606-9F8B4B5FC189}"/>
              </a:ext>
            </a:extLst>
          </p:cNvPr>
          <p:cNvCxnSpPr>
            <a:cxnSpLocks/>
            <a:stCxn id="6" idx="2"/>
            <a:endCxn id="22" idx="1"/>
          </p:cNvCxnSpPr>
          <p:nvPr/>
        </p:nvCxnSpPr>
        <p:spPr>
          <a:xfrm>
            <a:off x="1998032" y="4320653"/>
            <a:ext cx="2074577" cy="436208"/>
          </a:xfrm>
          <a:prstGeom prst="line">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Rounded Corners 14">
            <a:extLst>
              <a:ext uri="{FF2B5EF4-FFF2-40B4-BE49-F238E27FC236}">
                <a16:creationId xmlns:a16="http://schemas.microsoft.com/office/drawing/2014/main" id="{42B16472-06C3-42E9-BBBB-479273328AB5}"/>
              </a:ext>
            </a:extLst>
          </p:cNvPr>
          <p:cNvSpPr/>
          <p:nvPr/>
        </p:nvSpPr>
        <p:spPr>
          <a:xfrm>
            <a:off x="5449436" y="3651743"/>
            <a:ext cx="1792447" cy="253933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tx1"/>
              </a:solidFill>
            </a:endParaRPr>
          </a:p>
          <a:p>
            <a:pPr algn="ctr"/>
            <a:endParaRPr lang="en-US" sz="1000" dirty="0">
              <a:solidFill>
                <a:schemeClr val="tx1"/>
              </a:solidFill>
            </a:endParaRPr>
          </a:p>
          <a:p>
            <a:pPr algn="ctr"/>
            <a:endParaRPr lang="en-US" sz="1000" dirty="0">
              <a:solidFill>
                <a:schemeClr val="tx1"/>
              </a:solidFill>
            </a:endParaRPr>
          </a:p>
          <a:p>
            <a:pPr algn="ctr"/>
            <a:endParaRPr lang="en-US" sz="1000" dirty="0">
              <a:solidFill>
                <a:schemeClr val="tx1"/>
              </a:solidFill>
            </a:endParaRPr>
          </a:p>
          <a:p>
            <a:pPr algn="ctr"/>
            <a:endParaRPr lang="en-US" sz="1000" dirty="0">
              <a:solidFill>
                <a:schemeClr val="tx1"/>
              </a:solidFill>
            </a:endParaRPr>
          </a:p>
          <a:p>
            <a:pPr algn="ctr"/>
            <a:r>
              <a:rPr lang="en-US" sz="1000" dirty="0">
                <a:solidFill>
                  <a:schemeClr val="tx1"/>
                </a:solidFill>
              </a:rPr>
              <a:t>Web B:</a:t>
            </a:r>
          </a:p>
          <a:p>
            <a:pPr algn="ctr"/>
            <a:r>
              <a:rPr lang="en-US" sz="800" dirty="0">
                <a:solidFill>
                  <a:schemeClr val="tx1"/>
                </a:solidFill>
              </a:rPr>
              <a:t>rasd</a:t>
            </a:r>
            <a:r>
              <a:rPr lang="en-US" sz="800" b="1" dirty="0">
                <a:solidFill>
                  <a:srgbClr val="FF0000"/>
                </a:solidFill>
              </a:rPr>
              <a:t>eus</a:t>
            </a:r>
            <a:r>
              <a:rPr lang="en-US" sz="800" dirty="0">
                <a:solidFill>
                  <a:schemeClr val="tx1"/>
                </a:solidFill>
              </a:rPr>
              <a:t>.azurewebsites.net</a:t>
            </a:r>
          </a:p>
          <a:p>
            <a:pPr algn="ctr"/>
            <a:endParaRPr lang="en-US" sz="800" dirty="0">
              <a:solidFill>
                <a:schemeClr val="tx1"/>
              </a:solidFill>
            </a:endParaRPr>
          </a:p>
          <a:p>
            <a:pPr algn="ctr"/>
            <a:endParaRPr lang="en-US" sz="800" dirty="0">
              <a:solidFill>
                <a:schemeClr val="tx1"/>
              </a:solidFill>
            </a:endParaRPr>
          </a:p>
          <a:p>
            <a:pPr algn="ctr"/>
            <a:endParaRPr lang="en-US" sz="800" dirty="0">
              <a:solidFill>
                <a:schemeClr val="tx1"/>
              </a:solidFill>
            </a:endParaRPr>
          </a:p>
          <a:p>
            <a:pPr algn="ctr"/>
            <a:endParaRPr lang="en-US" sz="800" dirty="0">
              <a:solidFill>
                <a:schemeClr val="tx1"/>
              </a:solidFill>
            </a:endParaRPr>
          </a:p>
          <a:p>
            <a:pPr algn="ctr"/>
            <a:endParaRPr lang="en-US" sz="800" dirty="0">
              <a:solidFill>
                <a:schemeClr val="tx1"/>
              </a:solidFill>
            </a:endParaRPr>
          </a:p>
          <a:p>
            <a:pPr algn="ctr"/>
            <a:endParaRPr lang="en-US" sz="800" dirty="0">
              <a:solidFill>
                <a:schemeClr val="tx1"/>
              </a:solidFill>
            </a:endParaRPr>
          </a:p>
          <a:p>
            <a:pPr algn="ctr"/>
            <a:endParaRPr lang="en-US" sz="800" dirty="0">
              <a:solidFill>
                <a:schemeClr val="tx1"/>
              </a:solidFill>
            </a:endParaRPr>
          </a:p>
          <a:p>
            <a:pPr algn="ctr"/>
            <a:r>
              <a:rPr lang="en-US" sz="800" dirty="0">
                <a:solidFill>
                  <a:schemeClr val="tx1"/>
                </a:solidFill>
              </a:rPr>
              <a:t>DB B:</a:t>
            </a:r>
          </a:p>
          <a:p>
            <a:pPr algn="ctr"/>
            <a:r>
              <a:rPr lang="en-US" sz="800" dirty="0">
                <a:solidFill>
                  <a:schemeClr val="tx1"/>
                </a:solidFill>
              </a:rPr>
              <a:t>rasd</a:t>
            </a:r>
            <a:r>
              <a:rPr lang="en-US" sz="800" b="1" dirty="0">
                <a:solidFill>
                  <a:srgbClr val="FF0000"/>
                </a:solidFill>
              </a:rPr>
              <a:t>eus</a:t>
            </a:r>
            <a:r>
              <a:rPr lang="en-US" sz="800" dirty="0">
                <a:solidFill>
                  <a:schemeClr val="tx1"/>
                </a:solidFill>
              </a:rPr>
              <a:t>.database.windows.net</a:t>
            </a:r>
          </a:p>
          <a:p>
            <a:pPr algn="ctr"/>
            <a:endParaRPr lang="en-US" sz="1000" dirty="0">
              <a:solidFill>
                <a:schemeClr val="tx1"/>
              </a:solidFill>
            </a:endParaRPr>
          </a:p>
          <a:p>
            <a:pPr algn="ctr"/>
            <a:endParaRPr lang="en-US" sz="1000" dirty="0">
              <a:solidFill>
                <a:schemeClr val="tx1"/>
              </a:solidFill>
            </a:endParaRPr>
          </a:p>
          <a:p>
            <a:pPr algn="ctr"/>
            <a:r>
              <a:rPr lang="en-US" sz="1000" b="1" dirty="0">
                <a:solidFill>
                  <a:schemeClr val="tx1"/>
                </a:solidFill>
              </a:rPr>
              <a:t>Region B: East US</a:t>
            </a:r>
          </a:p>
        </p:txBody>
      </p:sp>
      <p:pic>
        <p:nvPicPr>
          <p:cNvPr id="16" name="Graphic 15">
            <a:extLst>
              <a:ext uri="{FF2B5EF4-FFF2-40B4-BE49-F238E27FC236}">
                <a16:creationId xmlns:a16="http://schemas.microsoft.com/office/drawing/2014/main" id="{7C9FF78C-AFD7-4495-B584-3002135F0D8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124592" y="3907099"/>
            <a:ext cx="393834" cy="393834"/>
          </a:xfrm>
          <a:prstGeom prst="rect">
            <a:avLst/>
          </a:prstGeom>
        </p:spPr>
      </p:pic>
      <p:pic>
        <p:nvPicPr>
          <p:cNvPr id="17" name="Graphic 16">
            <a:extLst>
              <a:ext uri="{FF2B5EF4-FFF2-40B4-BE49-F238E27FC236}">
                <a16:creationId xmlns:a16="http://schemas.microsoft.com/office/drawing/2014/main" id="{35BFD30D-99C6-4FC7-AD17-D47E2209B81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083384" y="5029749"/>
            <a:ext cx="476250" cy="476250"/>
          </a:xfrm>
          <a:prstGeom prst="rect">
            <a:avLst/>
          </a:prstGeom>
        </p:spPr>
      </p:pic>
      <p:cxnSp>
        <p:nvCxnSpPr>
          <p:cNvPr id="18" name="Straight Connector 17">
            <a:extLst>
              <a:ext uri="{FF2B5EF4-FFF2-40B4-BE49-F238E27FC236}">
                <a16:creationId xmlns:a16="http://schemas.microsoft.com/office/drawing/2014/main" id="{FCB7BCB5-7F94-43D8-9A67-509F800B1810}"/>
              </a:ext>
            </a:extLst>
          </p:cNvPr>
          <p:cNvCxnSpPr>
            <a:cxnSpLocks/>
            <a:stCxn id="16" idx="2"/>
            <a:endCxn id="22" idx="7"/>
          </p:cNvCxnSpPr>
          <p:nvPr/>
        </p:nvCxnSpPr>
        <p:spPr>
          <a:xfrm flipH="1">
            <a:off x="4226839" y="4300933"/>
            <a:ext cx="2094670" cy="455928"/>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9" name="Rectangle: Rounded Corners 18">
            <a:extLst>
              <a:ext uri="{FF2B5EF4-FFF2-40B4-BE49-F238E27FC236}">
                <a16:creationId xmlns:a16="http://schemas.microsoft.com/office/drawing/2014/main" id="{BFC1A0FE-9191-46E9-A298-32FA2B6FA764}"/>
              </a:ext>
            </a:extLst>
          </p:cNvPr>
          <p:cNvSpPr/>
          <p:nvPr/>
        </p:nvSpPr>
        <p:spPr>
          <a:xfrm>
            <a:off x="1276350" y="4767013"/>
            <a:ext cx="5897147" cy="993840"/>
          </a:xfrm>
          <a:prstGeom prst="roundRect">
            <a:avLst/>
          </a:prstGeom>
          <a:noFill/>
          <a:ln>
            <a:solidFill>
              <a:srgbClr val="FFC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dirty="0">
              <a:solidFill>
                <a:schemeClr val="tx1"/>
              </a:solidFill>
            </a:endParaRPr>
          </a:p>
          <a:p>
            <a:pPr algn="ctr"/>
            <a:r>
              <a:rPr lang="en-US" sz="900" b="1" dirty="0">
                <a:solidFill>
                  <a:schemeClr val="tx1"/>
                </a:solidFill>
              </a:rPr>
              <a:t>Failover Group Endpoint</a:t>
            </a:r>
            <a:r>
              <a:rPr lang="en-US" sz="900" dirty="0">
                <a:solidFill>
                  <a:schemeClr val="tx1"/>
                </a:solidFill>
              </a:rPr>
              <a:t>:</a:t>
            </a:r>
          </a:p>
          <a:p>
            <a:pPr algn="ctr"/>
            <a:endParaRPr lang="en-US" sz="1000" dirty="0">
              <a:solidFill>
                <a:schemeClr val="tx1"/>
              </a:solidFill>
            </a:endParaRPr>
          </a:p>
          <a:p>
            <a:pPr algn="ctr"/>
            <a:endParaRPr lang="en-US" sz="1000" dirty="0">
              <a:solidFill>
                <a:schemeClr val="tx1"/>
              </a:solidFill>
            </a:endParaRPr>
          </a:p>
        </p:txBody>
      </p:sp>
      <p:cxnSp>
        <p:nvCxnSpPr>
          <p:cNvPr id="20" name="Straight Arrow Connector 19">
            <a:extLst>
              <a:ext uri="{FF2B5EF4-FFF2-40B4-BE49-F238E27FC236}">
                <a16:creationId xmlns:a16="http://schemas.microsoft.com/office/drawing/2014/main" id="{379A718B-62B2-4615-877A-3FE32834D031}"/>
              </a:ext>
            </a:extLst>
          </p:cNvPr>
          <p:cNvCxnSpPr>
            <a:cxnSpLocks/>
            <a:stCxn id="5" idx="2"/>
            <a:endCxn id="6" idx="0"/>
          </p:cNvCxnSpPr>
          <p:nvPr/>
        </p:nvCxnSpPr>
        <p:spPr>
          <a:xfrm flipH="1">
            <a:off x="1998032" y="3222673"/>
            <a:ext cx="2113592" cy="704146"/>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715FD03A-2348-4CFF-8FD3-5F88E426DAB0}"/>
              </a:ext>
            </a:extLst>
          </p:cNvPr>
          <p:cNvCxnSpPr>
            <a:cxnSpLocks/>
            <a:stCxn id="5" idx="2"/>
            <a:endCxn id="16" idx="0"/>
          </p:cNvCxnSpPr>
          <p:nvPr/>
        </p:nvCxnSpPr>
        <p:spPr>
          <a:xfrm>
            <a:off x="4111624" y="3222673"/>
            <a:ext cx="2209885" cy="6844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Oval 21">
            <a:extLst>
              <a:ext uri="{FF2B5EF4-FFF2-40B4-BE49-F238E27FC236}">
                <a16:creationId xmlns:a16="http://schemas.microsoft.com/office/drawing/2014/main" id="{82B48057-F1D8-4E6B-A786-64EACCD4BFDB}"/>
              </a:ext>
            </a:extLst>
          </p:cNvPr>
          <p:cNvSpPr/>
          <p:nvPr/>
        </p:nvSpPr>
        <p:spPr>
          <a:xfrm>
            <a:off x="4040667" y="4724919"/>
            <a:ext cx="218114" cy="218114"/>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cxnSp>
        <p:nvCxnSpPr>
          <p:cNvPr id="23" name="Connector: Elbow 22">
            <a:extLst>
              <a:ext uri="{FF2B5EF4-FFF2-40B4-BE49-F238E27FC236}">
                <a16:creationId xmlns:a16="http://schemas.microsoft.com/office/drawing/2014/main" id="{09C64362-33C5-4018-9AC3-3B1B06B36097}"/>
              </a:ext>
            </a:extLst>
          </p:cNvPr>
          <p:cNvCxnSpPr>
            <a:cxnSpLocks/>
            <a:stCxn id="11" idx="1"/>
            <a:endCxn id="5" idx="0"/>
          </p:cNvCxnSpPr>
          <p:nvPr/>
        </p:nvCxnSpPr>
        <p:spPr>
          <a:xfrm rot="10800000" flipV="1">
            <a:off x="4111625" y="2194983"/>
            <a:ext cx="629871" cy="55144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FDC5A9D3-FB5D-40DB-A57C-EA5B56C1C322}"/>
              </a:ext>
            </a:extLst>
          </p:cNvPr>
          <p:cNvCxnSpPr>
            <a:cxnSpLocks/>
            <a:endCxn id="7" idx="3"/>
          </p:cNvCxnSpPr>
          <p:nvPr/>
        </p:nvCxnSpPr>
        <p:spPr>
          <a:xfrm flipH="1" flipV="1">
            <a:off x="2236157" y="5240173"/>
            <a:ext cx="936639" cy="115552"/>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8D86F209-82DA-4B10-B9BB-C4E1CE600959}"/>
              </a:ext>
            </a:extLst>
          </p:cNvPr>
          <p:cNvCxnSpPr>
            <a:cxnSpLocks/>
            <a:endCxn id="17" idx="1"/>
          </p:cNvCxnSpPr>
          <p:nvPr/>
        </p:nvCxnSpPr>
        <p:spPr>
          <a:xfrm flipV="1">
            <a:off x="5353134" y="5267874"/>
            <a:ext cx="730250" cy="2104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A529CE88-5E01-451B-8971-32B410FE783A}"/>
              </a:ext>
            </a:extLst>
          </p:cNvPr>
          <p:cNvSpPr txBox="1"/>
          <p:nvPr/>
        </p:nvSpPr>
        <p:spPr>
          <a:xfrm>
            <a:off x="7590531" y="2220757"/>
            <a:ext cx="3517780" cy="3693319"/>
          </a:xfrm>
          <a:prstGeom prst="rect">
            <a:avLst/>
          </a:prstGeom>
          <a:noFill/>
        </p:spPr>
        <p:txBody>
          <a:bodyPr wrap="square" rtlCol="0">
            <a:spAutoFit/>
          </a:bodyPr>
          <a:lstStyle/>
          <a:p>
            <a:pPr marL="285750" indent="-285750">
              <a:buFont typeface="Arial" panose="020B0604020202020204" pitchFamily="34" charset="0"/>
              <a:buChar char="•"/>
            </a:pPr>
            <a:r>
              <a:rPr lang="en-US" dirty="0"/>
              <a:t>DB A is down. </a:t>
            </a:r>
          </a:p>
          <a:p>
            <a:pPr marL="285750" indent="-285750">
              <a:buFont typeface="Arial" panose="020B0604020202020204" pitchFamily="34" charset="0"/>
              <a:buChar char="•"/>
            </a:pPr>
            <a:r>
              <a:rPr lang="en-US" dirty="0"/>
              <a:t>We perform the failover / forced failed over on Azure SQL Failover Group, which promotes secondary database DB B into primary (Read Write).</a:t>
            </a:r>
          </a:p>
          <a:p>
            <a:pPr marL="285750" indent="-285750">
              <a:buFont typeface="Arial" panose="020B0604020202020204" pitchFamily="34" charset="0"/>
              <a:buChar char="•"/>
            </a:pPr>
            <a:r>
              <a:rPr lang="en-US" dirty="0"/>
              <a:t>Failover group endpoint remain unchanged, as such Web A is still be able to access the database without any change of connection string nor redeployment.</a:t>
            </a:r>
          </a:p>
          <a:p>
            <a:pPr marL="285750" indent="-285750">
              <a:buFont typeface="Arial" panose="020B0604020202020204" pitchFamily="34" charset="0"/>
              <a:buChar char="•"/>
            </a:pPr>
            <a:endParaRPr lang="en-US" dirty="0"/>
          </a:p>
        </p:txBody>
      </p:sp>
      <p:sp>
        <p:nvSpPr>
          <p:cNvPr id="32" name="Multiplication Sign 31">
            <a:extLst>
              <a:ext uri="{FF2B5EF4-FFF2-40B4-BE49-F238E27FC236}">
                <a16:creationId xmlns:a16="http://schemas.microsoft.com/office/drawing/2014/main" id="{80AC143D-FAF5-453A-AB6E-FE9CADF72366}"/>
              </a:ext>
            </a:extLst>
          </p:cNvPr>
          <p:cNvSpPr/>
          <p:nvPr/>
        </p:nvSpPr>
        <p:spPr>
          <a:xfrm>
            <a:off x="1771559" y="5069790"/>
            <a:ext cx="435042" cy="435042"/>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Arrow Connector 32">
            <a:extLst>
              <a:ext uri="{FF2B5EF4-FFF2-40B4-BE49-F238E27FC236}">
                <a16:creationId xmlns:a16="http://schemas.microsoft.com/office/drawing/2014/main" id="{C6AD17A9-AD84-4E55-ADA1-80BCC0B91970}"/>
              </a:ext>
            </a:extLst>
          </p:cNvPr>
          <p:cNvCxnSpPr>
            <a:cxnSpLocks/>
          </p:cNvCxnSpPr>
          <p:nvPr/>
        </p:nvCxnSpPr>
        <p:spPr>
          <a:xfrm flipV="1">
            <a:off x="5334565" y="5263933"/>
            <a:ext cx="748819" cy="240900"/>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3" name="Picture 2" descr="JMeter Tutorial for Beginners">
            <a:extLst>
              <a:ext uri="{FF2B5EF4-FFF2-40B4-BE49-F238E27FC236}">
                <a16:creationId xmlns:a16="http://schemas.microsoft.com/office/drawing/2014/main" id="{AA3E2A70-1A35-4CEE-991D-C9413C4CFF3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351096" y="1992716"/>
            <a:ext cx="903793" cy="451897"/>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F75F5879-7D66-417D-B9C1-34E126E57FA6}"/>
              </a:ext>
            </a:extLst>
          </p:cNvPr>
          <p:cNvSpPr txBox="1"/>
          <p:nvPr/>
        </p:nvSpPr>
        <p:spPr>
          <a:xfrm>
            <a:off x="329800" y="1972395"/>
            <a:ext cx="3114004" cy="553998"/>
          </a:xfrm>
          <a:prstGeom prst="rect">
            <a:avLst/>
          </a:prstGeom>
          <a:noFill/>
        </p:spPr>
        <p:txBody>
          <a:bodyPr wrap="square" rtlCol="0">
            <a:spAutoFit/>
          </a:bodyPr>
          <a:lstStyle/>
          <a:p>
            <a:pPr algn="r"/>
            <a:r>
              <a:rPr lang="en-US" sz="1000" dirty="0">
                <a:hlinkClick r:id="rId11"/>
              </a:rPr>
              <a:t>http://rasd.trafficmanager.net</a:t>
            </a:r>
            <a:r>
              <a:rPr lang="en-US" sz="1000" dirty="0"/>
              <a:t> </a:t>
            </a:r>
          </a:p>
          <a:p>
            <a:pPr algn="r"/>
            <a:r>
              <a:rPr lang="en-US" sz="1000" dirty="0"/>
              <a:t>Bind to my custom domain (</a:t>
            </a:r>
            <a:r>
              <a:rPr lang="en-US" sz="1000" dirty="0">
                <a:hlinkClick r:id="rId12"/>
              </a:rPr>
              <a:t>http://tm.wely-lau.net</a:t>
            </a:r>
            <a:r>
              <a:rPr lang="en-US" sz="1000" dirty="0"/>
              <a:t>)  </a:t>
            </a:r>
          </a:p>
          <a:p>
            <a:pPr algn="r"/>
            <a:r>
              <a:rPr lang="en-US" sz="1000" dirty="0"/>
              <a:t>LB Method: Priority</a:t>
            </a:r>
          </a:p>
        </p:txBody>
      </p:sp>
      <p:graphicFrame>
        <p:nvGraphicFramePr>
          <p:cNvPr id="29" name="Table 28">
            <a:extLst>
              <a:ext uri="{FF2B5EF4-FFF2-40B4-BE49-F238E27FC236}">
                <a16:creationId xmlns:a16="http://schemas.microsoft.com/office/drawing/2014/main" id="{3038AD72-2FD1-4C7B-98D8-BE19222F6054}"/>
              </a:ext>
            </a:extLst>
          </p:cNvPr>
          <p:cNvGraphicFramePr>
            <a:graphicFrameLocks noGrp="1"/>
          </p:cNvGraphicFramePr>
          <p:nvPr>
            <p:extLst>
              <p:ext uri="{D42A27DB-BD31-4B8C-83A1-F6EECF244321}">
                <p14:modId xmlns:p14="http://schemas.microsoft.com/office/powerpoint/2010/main" val="1932853581"/>
              </p:ext>
            </p:extLst>
          </p:nvPr>
        </p:nvGraphicFramePr>
        <p:xfrm>
          <a:off x="427526" y="2498019"/>
          <a:ext cx="2982512" cy="685800"/>
        </p:xfrm>
        <a:graphic>
          <a:graphicData uri="http://schemas.openxmlformats.org/drawingml/2006/table">
            <a:tbl>
              <a:tblPr firstRow="1" bandRow="1">
                <a:tableStyleId>{5C22544A-7EE6-4342-B048-85BDC9FD1C3A}</a:tableStyleId>
              </a:tblPr>
              <a:tblGrid>
                <a:gridCol w="1871056">
                  <a:extLst>
                    <a:ext uri="{9D8B030D-6E8A-4147-A177-3AD203B41FA5}">
                      <a16:colId xmlns:a16="http://schemas.microsoft.com/office/drawing/2014/main" val="2129397409"/>
                    </a:ext>
                  </a:extLst>
                </a:gridCol>
                <a:gridCol w="599366">
                  <a:extLst>
                    <a:ext uri="{9D8B030D-6E8A-4147-A177-3AD203B41FA5}">
                      <a16:colId xmlns:a16="http://schemas.microsoft.com/office/drawing/2014/main" val="2994377451"/>
                    </a:ext>
                  </a:extLst>
                </a:gridCol>
                <a:gridCol w="512090">
                  <a:extLst>
                    <a:ext uri="{9D8B030D-6E8A-4147-A177-3AD203B41FA5}">
                      <a16:colId xmlns:a16="http://schemas.microsoft.com/office/drawing/2014/main" val="3771459657"/>
                    </a:ext>
                  </a:extLst>
                </a:gridCol>
              </a:tblGrid>
              <a:tr h="0">
                <a:tc>
                  <a:txBody>
                    <a:bodyPr/>
                    <a:lstStyle/>
                    <a:p>
                      <a:r>
                        <a:rPr lang="en-US" sz="900" dirty="0"/>
                        <a:t>Endpoint</a:t>
                      </a:r>
                    </a:p>
                  </a:txBody>
                  <a:tcPr/>
                </a:tc>
                <a:tc>
                  <a:txBody>
                    <a:bodyPr/>
                    <a:lstStyle/>
                    <a:p>
                      <a:r>
                        <a:rPr lang="en-US" sz="900" dirty="0"/>
                        <a:t>Priority</a:t>
                      </a:r>
                    </a:p>
                  </a:txBody>
                  <a:tcPr/>
                </a:tc>
                <a:tc>
                  <a:txBody>
                    <a:bodyPr/>
                    <a:lstStyle/>
                    <a:p>
                      <a:r>
                        <a:rPr lang="en-US" sz="900" dirty="0"/>
                        <a:t>Status</a:t>
                      </a:r>
                    </a:p>
                  </a:txBody>
                  <a:tcPr/>
                </a:tc>
                <a:extLst>
                  <a:ext uri="{0D108BD9-81ED-4DB2-BD59-A6C34878D82A}">
                    <a16:rowId xmlns:a16="http://schemas.microsoft.com/office/drawing/2014/main" val="1077979874"/>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t>http://rasd</a:t>
                      </a:r>
                      <a:r>
                        <a:rPr lang="en-US" sz="900" b="1" dirty="0">
                          <a:solidFill>
                            <a:srgbClr val="FF0000"/>
                          </a:solidFill>
                        </a:rPr>
                        <a:t>sea</a:t>
                      </a:r>
                      <a:r>
                        <a:rPr lang="en-US" sz="900" dirty="0"/>
                        <a:t>.azurewebsites.net</a:t>
                      </a:r>
                    </a:p>
                  </a:txBody>
                  <a:tcPr/>
                </a:tc>
                <a:tc>
                  <a:txBody>
                    <a:bodyPr/>
                    <a:lstStyle/>
                    <a:p>
                      <a:r>
                        <a:rPr lang="en-US" sz="900" dirty="0"/>
                        <a:t>1</a:t>
                      </a:r>
                    </a:p>
                  </a:txBody>
                  <a:tcPr/>
                </a:tc>
                <a:tc>
                  <a:txBody>
                    <a:bodyPr/>
                    <a:lstStyle/>
                    <a:p>
                      <a:r>
                        <a:rPr lang="en-US" sz="900" dirty="0"/>
                        <a:t>Online</a:t>
                      </a:r>
                    </a:p>
                  </a:txBody>
                  <a:tcPr/>
                </a:tc>
                <a:extLst>
                  <a:ext uri="{0D108BD9-81ED-4DB2-BD59-A6C34878D82A}">
                    <a16:rowId xmlns:a16="http://schemas.microsoft.com/office/drawing/2014/main" val="2193886909"/>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t>http://rasd</a:t>
                      </a:r>
                      <a:r>
                        <a:rPr lang="en-US" sz="900" b="1" dirty="0">
                          <a:solidFill>
                            <a:srgbClr val="FF0000"/>
                          </a:solidFill>
                        </a:rPr>
                        <a:t>eus</a:t>
                      </a:r>
                      <a:r>
                        <a:rPr lang="en-US" sz="900" dirty="0"/>
                        <a:t>.azurewebsites.net</a:t>
                      </a:r>
                    </a:p>
                  </a:txBody>
                  <a:tcPr/>
                </a:tc>
                <a:tc>
                  <a:txBody>
                    <a:bodyPr/>
                    <a:lstStyle/>
                    <a:p>
                      <a:r>
                        <a:rPr lang="en-US" sz="900" dirty="0"/>
                        <a:t>2</a:t>
                      </a:r>
                    </a:p>
                  </a:txBody>
                  <a:tcPr/>
                </a:tc>
                <a:tc>
                  <a:txBody>
                    <a:bodyPr/>
                    <a:lstStyle/>
                    <a:p>
                      <a:r>
                        <a:rPr lang="en-US" sz="900" dirty="0"/>
                        <a:t>Online</a:t>
                      </a:r>
                    </a:p>
                  </a:txBody>
                  <a:tcPr/>
                </a:tc>
                <a:extLst>
                  <a:ext uri="{0D108BD9-81ED-4DB2-BD59-A6C34878D82A}">
                    <a16:rowId xmlns:a16="http://schemas.microsoft.com/office/drawing/2014/main" val="4293156918"/>
                  </a:ext>
                </a:extLst>
              </a:tr>
            </a:tbl>
          </a:graphicData>
        </a:graphic>
      </p:graphicFrame>
      <p:sp>
        <p:nvSpPr>
          <p:cNvPr id="31" name="Rectangle: Rounded Corners 30">
            <a:extLst>
              <a:ext uri="{FF2B5EF4-FFF2-40B4-BE49-F238E27FC236}">
                <a16:creationId xmlns:a16="http://schemas.microsoft.com/office/drawing/2014/main" id="{30994536-F86F-41C6-85D9-51C8323E48E2}"/>
              </a:ext>
            </a:extLst>
          </p:cNvPr>
          <p:cNvSpPr/>
          <p:nvPr/>
        </p:nvSpPr>
        <p:spPr>
          <a:xfrm>
            <a:off x="335280" y="2713371"/>
            <a:ext cx="3166745" cy="257808"/>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86666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24"/>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1E9126A-0C27-4DFC-AAB9-1A1A39824AF4}"/>
              </a:ext>
            </a:extLst>
          </p:cNvPr>
          <p:cNvSpPr>
            <a:spLocks noGrp="1"/>
          </p:cNvSpPr>
          <p:nvPr>
            <p:ph type="title"/>
          </p:nvPr>
        </p:nvSpPr>
        <p:spPr/>
        <p:txBody>
          <a:bodyPr/>
          <a:lstStyle/>
          <a:p>
            <a:r>
              <a:rPr lang="en-US" dirty="0"/>
              <a:t>Demo: Scenario 3</a:t>
            </a:r>
          </a:p>
        </p:txBody>
      </p:sp>
      <p:sp>
        <p:nvSpPr>
          <p:cNvPr id="6" name="Content Placeholder 5">
            <a:extLst>
              <a:ext uri="{FF2B5EF4-FFF2-40B4-BE49-F238E27FC236}">
                <a16:creationId xmlns:a16="http://schemas.microsoft.com/office/drawing/2014/main" id="{B8FFD36B-36DF-4128-A260-156B054343A1}"/>
              </a:ext>
            </a:extLst>
          </p:cNvPr>
          <p:cNvSpPr>
            <a:spLocks noGrp="1"/>
          </p:cNvSpPr>
          <p:nvPr>
            <p:ph type="body" idx="1"/>
          </p:nvPr>
        </p:nvSpPr>
        <p:spPr/>
        <p:txBody>
          <a:bodyPr>
            <a:normAutofit/>
          </a:bodyPr>
          <a:lstStyle/>
          <a:p>
            <a:r>
              <a:rPr lang="en-US" dirty="0"/>
              <a:t>Database A is down; Failover Automatically vs manually</a:t>
            </a:r>
          </a:p>
        </p:txBody>
      </p:sp>
    </p:spTree>
    <p:extLst>
      <p:ext uri="{BB962C8B-B14F-4D97-AF65-F5344CB8AC3E}">
        <p14:creationId xmlns:p14="http://schemas.microsoft.com/office/powerpoint/2010/main" val="106194080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1FA057B-81BE-46B6-A707-CA34B5D7FCBE}"/>
              </a:ext>
            </a:extLst>
          </p:cNvPr>
          <p:cNvSpPr>
            <a:spLocks noGrp="1"/>
          </p:cNvSpPr>
          <p:nvPr>
            <p:ph type="title"/>
          </p:nvPr>
        </p:nvSpPr>
        <p:spPr/>
        <p:txBody>
          <a:bodyPr/>
          <a:lstStyle/>
          <a:p>
            <a:r>
              <a:rPr lang="en-US" dirty="0"/>
              <a:t>End of the section</a:t>
            </a:r>
          </a:p>
        </p:txBody>
      </p:sp>
      <p:sp>
        <p:nvSpPr>
          <p:cNvPr id="5" name="Text Placeholder 4">
            <a:extLst>
              <a:ext uri="{FF2B5EF4-FFF2-40B4-BE49-F238E27FC236}">
                <a16:creationId xmlns:a16="http://schemas.microsoft.com/office/drawing/2014/main" id="{2F4FD940-67B3-43B4-A966-B4D754711876}"/>
              </a:ext>
            </a:extLst>
          </p:cNvPr>
          <p:cNvSpPr>
            <a:spLocks noGrp="1"/>
          </p:cNvSpPr>
          <p:nvPr>
            <p:ph type="body" idx="1"/>
          </p:nvPr>
        </p:nvSpPr>
        <p:spPr/>
        <p:txBody>
          <a:bodyPr/>
          <a:lstStyle/>
          <a:p>
            <a:r>
              <a:rPr lang="en-US" dirty="0"/>
              <a:t>Coming up next: scenario 4 (entire region A is down)</a:t>
            </a:r>
          </a:p>
        </p:txBody>
      </p:sp>
    </p:spTree>
    <p:extLst>
      <p:ext uri="{BB962C8B-B14F-4D97-AF65-F5344CB8AC3E}">
        <p14:creationId xmlns:p14="http://schemas.microsoft.com/office/powerpoint/2010/main" val="25881819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4DAD1E5-DC46-4354-897B-4D4AFB961017}"/>
              </a:ext>
            </a:extLst>
          </p:cNvPr>
          <p:cNvSpPr>
            <a:spLocks noGrp="1"/>
          </p:cNvSpPr>
          <p:nvPr>
            <p:ph type="title"/>
          </p:nvPr>
        </p:nvSpPr>
        <p:spPr/>
        <p:txBody>
          <a:bodyPr/>
          <a:lstStyle/>
          <a:p>
            <a:r>
              <a:rPr lang="en-US" dirty="0"/>
              <a:t>Video 6: setup for Scenario 4</a:t>
            </a:r>
          </a:p>
        </p:txBody>
      </p:sp>
      <p:sp>
        <p:nvSpPr>
          <p:cNvPr id="5" name="Text Placeholder 4">
            <a:extLst>
              <a:ext uri="{FF2B5EF4-FFF2-40B4-BE49-F238E27FC236}">
                <a16:creationId xmlns:a16="http://schemas.microsoft.com/office/drawing/2014/main" id="{6ED6405B-4884-4D2F-8F84-CF89665D2FA8}"/>
              </a:ext>
            </a:extLst>
          </p:cNvPr>
          <p:cNvSpPr>
            <a:spLocks noGrp="1"/>
          </p:cNvSpPr>
          <p:nvPr>
            <p:ph type="body" idx="1"/>
          </p:nvPr>
        </p:nvSpPr>
        <p:spPr/>
        <p:txBody>
          <a:bodyPr>
            <a:normAutofit fontScale="62500" lnSpcReduction="20000"/>
          </a:bodyPr>
          <a:lstStyle/>
          <a:p>
            <a:r>
              <a:rPr lang="en-US" dirty="0"/>
              <a:t>Wely Lau</a:t>
            </a:r>
          </a:p>
          <a:p>
            <a:r>
              <a:rPr lang="en-US" dirty="0"/>
              <a:t>Sr Cloud Solution Architect</a:t>
            </a:r>
          </a:p>
          <a:p>
            <a:r>
              <a:rPr lang="en-US" dirty="0"/>
              <a:t>Microsoft APAC</a:t>
            </a:r>
          </a:p>
        </p:txBody>
      </p:sp>
    </p:spTree>
    <p:extLst>
      <p:ext uri="{BB962C8B-B14F-4D97-AF65-F5344CB8AC3E}">
        <p14:creationId xmlns:p14="http://schemas.microsoft.com/office/powerpoint/2010/main" val="184121781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CA0E991-8B1B-4DD2-9254-F835D7035BC7}"/>
              </a:ext>
            </a:extLst>
          </p:cNvPr>
          <p:cNvSpPr>
            <a:spLocks noGrp="1"/>
          </p:cNvSpPr>
          <p:nvPr>
            <p:ph type="title"/>
          </p:nvPr>
        </p:nvSpPr>
        <p:spPr/>
        <p:txBody>
          <a:bodyPr/>
          <a:lstStyle/>
          <a:p>
            <a:r>
              <a:rPr lang="en-US" dirty="0"/>
              <a:t>Scenario 4: </a:t>
            </a:r>
            <a:br>
              <a:rPr lang="en-US" dirty="0"/>
            </a:br>
            <a:r>
              <a:rPr lang="en-US" dirty="0"/>
              <a:t>Entire region A is down</a:t>
            </a:r>
          </a:p>
        </p:txBody>
      </p:sp>
      <p:sp>
        <p:nvSpPr>
          <p:cNvPr id="5" name="Text Placeholder 4">
            <a:extLst>
              <a:ext uri="{FF2B5EF4-FFF2-40B4-BE49-F238E27FC236}">
                <a16:creationId xmlns:a16="http://schemas.microsoft.com/office/drawing/2014/main" id="{392FAE3D-BE56-4F81-AA7C-3F6CBFFEC467}"/>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02367288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896CC-0C42-4035-AA60-7ED2AC627481}"/>
              </a:ext>
            </a:extLst>
          </p:cNvPr>
          <p:cNvSpPr>
            <a:spLocks noGrp="1"/>
          </p:cNvSpPr>
          <p:nvPr>
            <p:ph type="title"/>
          </p:nvPr>
        </p:nvSpPr>
        <p:spPr/>
        <p:txBody>
          <a:bodyPr/>
          <a:lstStyle/>
          <a:p>
            <a:r>
              <a:rPr lang="en-US" dirty="0"/>
              <a:t>Fine-tuning the original architecture</a:t>
            </a:r>
          </a:p>
        </p:txBody>
      </p:sp>
      <p:grpSp>
        <p:nvGrpSpPr>
          <p:cNvPr id="8" name="Group 7">
            <a:extLst>
              <a:ext uri="{FF2B5EF4-FFF2-40B4-BE49-F238E27FC236}">
                <a16:creationId xmlns:a16="http://schemas.microsoft.com/office/drawing/2014/main" id="{CF1A6FD3-D8DE-4E2F-9D2D-E8C8BCC5B3F0}"/>
              </a:ext>
            </a:extLst>
          </p:cNvPr>
          <p:cNvGrpSpPr/>
          <p:nvPr/>
        </p:nvGrpSpPr>
        <p:grpSpPr>
          <a:xfrm>
            <a:off x="2097" y="2036618"/>
            <a:ext cx="7434858" cy="2924758"/>
            <a:chOff x="657967" y="2226367"/>
            <a:chExt cx="6111948" cy="2404346"/>
          </a:xfrm>
        </p:grpSpPr>
        <p:pic>
          <p:nvPicPr>
            <p:cNvPr id="5" name="Picture 2" descr="Scenario 1. Configuration before the outage.">
              <a:extLst>
                <a:ext uri="{FF2B5EF4-FFF2-40B4-BE49-F238E27FC236}">
                  <a16:creationId xmlns:a16="http://schemas.microsoft.com/office/drawing/2014/main" id="{860EE431-FA4E-44EC-91CB-2130D1D522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7967" y="2226367"/>
              <a:ext cx="3042556" cy="2404346"/>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7" name="Picture 2" descr="Scenario 1. Configuration after failover">
              <a:extLst>
                <a:ext uri="{FF2B5EF4-FFF2-40B4-BE49-F238E27FC236}">
                  <a16:creationId xmlns:a16="http://schemas.microsoft.com/office/drawing/2014/main" id="{0C7CDDDB-9F8D-4977-ACE2-7A9FC8ED653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2290"/>
            <a:stretch/>
          </p:blipFill>
          <p:spPr bwMode="auto">
            <a:xfrm>
              <a:off x="3478568" y="2306093"/>
              <a:ext cx="3291347" cy="2324620"/>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9" name="Arrow: Right 8">
              <a:extLst>
                <a:ext uri="{FF2B5EF4-FFF2-40B4-BE49-F238E27FC236}">
                  <a16:creationId xmlns:a16="http://schemas.microsoft.com/office/drawing/2014/main" id="{E232B691-6348-47D3-9C97-8AC6C523B8B8}"/>
                </a:ext>
              </a:extLst>
            </p:cNvPr>
            <p:cNvSpPr/>
            <p:nvPr/>
          </p:nvSpPr>
          <p:spPr>
            <a:xfrm>
              <a:off x="3397492" y="3173903"/>
              <a:ext cx="423673" cy="390163"/>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TextBox 10">
            <a:extLst>
              <a:ext uri="{FF2B5EF4-FFF2-40B4-BE49-F238E27FC236}">
                <a16:creationId xmlns:a16="http://schemas.microsoft.com/office/drawing/2014/main" id="{F0D23F1D-D241-4649-8736-D5007DDA2177}"/>
              </a:ext>
            </a:extLst>
          </p:cNvPr>
          <p:cNvSpPr txBox="1"/>
          <p:nvPr/>
        </p:nvSpPr>
        <p:spPr>
          <a:xfrm>
            <a:off x="365169" y="4801360"/>
            <a:ext cx="7179220" cy="1200329"/>
          </a:xfrm>
          <a:prstGeom prst="rect">
            <a:avLst/>
          </a:prstGeom>
          <a:noFill/>
        </p:spPr>
        <p:txBody>
          <a:bodyPr wrap="square" rtlCol="0">
            <a:spAutoFit/>
          </a:bodyPr>
          <a:lstStyle/>
          <a:p>
            <a:r>
              <a:rPr lang="en-US" sz="1200" b="1" i="1" dirty="0">
                <a:solidFill>
                  <a:srgbClr val="171717"/>
                </a:solidFill>
                <a:effectLst/>
                <a:latin typeface="Segoe UI" panose="020B0502040204020203" pitchFamily="34" charset="0"/>
              </a:rPr>
              <a:t>“After an outage in the primary region, the SQL Database service detects that the primary database is not accessible and triggers failover to the secondary region based on the parameters of the </a:t>
            </a:r>
            <a:r>
              <a:rPr lang="en-US" sz="1200" b="1" i="1" dirty="0">
                <a:solidFill>
                  <a:srgbClr val="FF0000"/>
                </a:solidFill>
                <a:effectLst/>
                <a:latin typeface="Segoe UI" panose="020B0502040204020203" pitchFamily="34" charset="0"/>
              </a:rPr>
              <a:t>automatic failover policy </a:t>
            </a:r>
            <a:r>
              <a:rPr lang="en-US" sz="1200" b="1" i="1" dirty="0">
                <a:solidFill>
                  <a:srgbClr val="171717"/>
                </a:solidFill>
                <a:effectLst/>
                <a:latin typeface="Segoe UI" panose="020B0502040204020203" pitchFamily="34" charset="0"/>
              </a:rPr>
              <a:t>(1). Depending on your application SLA, you can configure </a:t>
            </a:r>
            <a:r>
              <a:rPr lang="en-US" sz="1200" b="1" i="1" dirty="0">
                <a:solidFill>
                  <a:srgbClr val="FF0000"/>
                </a:solidFill>
                <a:effectLst/>
                <a:latin typeface="Segoe UI" panose="020B0502040204020203" pitchFamily="34" charset="0"/>
              </a:rPr>
              <a:t>a grace period that controls the time between the detection of the outage and the failover itself</a:t>
            </a:r>
            <a:r>
              <a:rPr lang="en-US" sz="1200" b="1" i="1" dirty="0">
                <a:solidFill>
                  <a:srgbClr val="171717"/>
                </a:solidFill>
                <a:effectLst/>
                <a:latin typeface="Segoe UI" panose="020B0502040204020203" pitchFamily="34" charset="0"/>
              </a:rPr>
              <a:t>.”</a:t>
            </a:r>
            <a:r>
              <a:rPr lang="en-US" sz="1200" b="0" i="0" dirty="0">
                <a:solidFill>
                  <a:srgbClr val="171717"/>
                </a:solidFill>
                <a:effectLst/>
                <a:latin typeface="Segoe UI" panose="020B0502040204020203" pitchFamily="34" charset="0"/>
              </a:rPr>
              <a:t> </a:t>
            </a:r>
            <a:r>
              <a:rPr lang="en-US" sz="1200" dirty="0">
                <a:hlinkClick r:id="rId5"/>
              </a:rPr>
              <a:t>https://docs.microsoft.com/en-us/azure/sql-database/sql-database-designing-cloud-solutions-for-disaster-recovery</a:t>
            </a:r>
            <a:endParaRPr lang="en-US" sz="1200" dirty="0"/>
          </a:p>
        </p:txBody>
      </p:sp>
      <p:sp>
        <p:nvSpPr>
          <p:cNvPr id="12" name="Content Placeholder 2">
            <a:extLst>
              <a:ext uri="{FF2B5EF4-FFF2-40B4-BE49-F238E27FC236}">
                <a16:creationId xmlns:a16="http://schemas.microsoft.com/office/drawing/2014/main" id="{AE5ADBA6-79B0-4A38-AB2C-30F212C4674E}"/>
              </a:ext>
            </a:extLst>
          </p:cNvPr>
          <p:cNvSpPr>
            <a:spLocks noGrp="1"/>
          </p:cNvSpPr>
          <p:nvPr>
            <p:ph idx="1"/>
          </p:nvPr>
        </p:nvSpPr>
        <p:spPr>
          <a:xfrm>
            <a:off x="9422384" y="2263504"/>
            <a:ext cx="2256638" cy="3688916"/>
          </a:xfrm>
        </p:spPr>
        <p:txBody>
          <a:bodyPr>
            <a:normAutofit/>
          </a:bodyPr>
          <a:lstStyle/>
          <a:p>
            <a:r>
              <a:rPr lang="en-US" sz="1200" b="1" i="1" dirty="0">
                <a:effectLst/>
                <a:latin typeface="Segoe UI" panose="020B0502040204020203" pitchFamily="34" charset="0"/>
              </a:rPr>
              <a:t>“Because verification of the scale of the outage and how quickly it can be mitigated involves human actions by the operations team, the grace period </a:t>
            </a:r>
            <a:r>
              <a:rPr lang="en-US" sz="1200" b="1" i="1" dirty="0">
                <a:solidFill>
                  <a:srgbClr val="FF0000"/>
                </a:solidFill>
                <a:effectLst/>
                <a:latin typeface="Segoe UI" panose="020B0502040204020203" pitchFamily="34" charset="0"/>
              </a:rPr>
              <a:t>cannot be set below one hour</a:t>
            </a:r>
            <a:r>
              <a:rPr lang="en-US" sz="1200" b="1" i="1" dirty="0">
                <a:effectLst/>
                <a:latin typeface="Segoe UI" panose="020B0502040204020203" pitchFamily="34" charset="0"/>
              </a:rPr>
              <a:t>. This limitation applies to all databases in the failover group regardless of their data synchronization state.”</a:t>
            </a:r>
          </a:p>
          <a:p>
            <a:r>
              <a:rPr lang="en-US" sz="1200" dirty="0">
                <a:hlinkClick r:id="rId6"/>
              </a:rPr>
              <a:t>https://docs.microsoft.com/en-us/azure/azure-sql/database/auto-failover-group-overview?tabs=azure-powershell</a:t>
            </a:r>
            <a:endParaRPr lang="en-US" sz="1200" dirty="0"/>
          </a:p>
        </p:txBody>
      </p:sp>
      <p:pic>
        <p:nvPicPr>
          <p:cNvPr id="13" name="Picture 12">
            <a:extLst>
              <a:ext uri="{FF2B5EF4-FFF2-40B4-BE49-F238E27FC236}">
                <a16:creationId xmlns:a16="http://schemas.microsoft.com/office/drawing/2014/main" id="{3021BD68-E1F2-42AD-93DA-A5A4E712C8EF}"/>
              </a:ext>
            </a:extLst>
          </p:cNvPr>
          <p:cNvPicPr>
            <a:picLocks noChangeAspect="1"/>
          </p:cNvPicPr>
          <p:nvPr/>
        </p:nvPicPr>
        <p:blipFill>
          <a:blip r:embed="rId7"/>
          <a:stretch>
            <a:fillRect/>
          </a:stretch>
        </p:blipFill>
        <p:spPr>
          <a:xfrm>
            <a:off x="7669055" y="1937311"/>
            <a:ext cx="1628663" cy="4341303"/>
          </a:xfrm>
          <a:prstGeom prst="rect">
            <a:avLst/>
          </a:prstGeom>
          <a:ln>
            <a:solidFill>
              <a:schemeClr val="bg1">
                <a:lumMod val="65000"/>
              </a:schemeClr>
            </a:solidFill>
          </a:ln>
        </p:spPr>
      </p:pic>
      <p:cxnSp>
        <p:nvCxnSpPr>
          <p:cNvPr id="4" name="Straight Arrow Connector 3">
            <a:extLst>
              <a:ext uri="{FF2B5EF4-FFF2-40B4-BE49-F238E27FC236}">
                <a16:creationId xmlns:a16="http://schemas.microsoft.com/office/drawing/2014/main" id="{7E071526-1BBF-4EDB-8EC2-DA94E9A57D9F}"/>
              </a:ext>
            </a:extLst>
          </p:cNvPr>
          <p:cNvCxnSpPr>
            <a:cxnSpLocks/>
            <a:endCxn id="13" idx="1"/>
          </p:cNvCxnSpPr>
          <p:nvPr/>
        </p:nvCxnSpPr>
        <p:spPr>
          <a:xfrm flipV="1">
            <a:off x="7256477" y="4107963"/>
            <a:ext cx="412578" cy="110999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Rectangle: Rounded Corners 13">
            <a:extLst>
              <a:ext uri="{FF2B5EF4-FFF2-40B4-BE49-F238E27FC236}">
                <a16:creationId xmlns:a16="http://schemas.microsoft.com/office/drawing/2014/main" id="{DBF5351E-0D4C-4BDB-BCA9-B4DBFEB29775}"/>
              </a:ext>
            </a:extLst>
          </p:cNvPr>
          <p:cNvSpPr/>
          <p:nvPr/>
        </p:nvSpPr>
        <p:spPr>
          <a:xfrm>
            <a:off x="7669055" y="3926048"/>
            <a:ext cx="1550446" cy="251669"/>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9017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uiExpand="1" build="p"/>
      <p:bldP spid="14"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A16DA4-811F-4A73-8B15-E22DF878D120}"/>
              </a:ext>
            </a:extLst>
          </p:cNvPr>
          <p:cNvSpPr>
            <a:spLocks noGrp="1"/>
          </p:cNvSpPr>
          <p:nvPr>
            <p:ph type="title"/>
          </p:nvPr>
        </p:nvSpPr>
        <p:spPr/>
        <p:txBody>
          <a:bodyPr>
            <a:normAutofit fontScale="90000"/>
          </a:bodyPr>
          <a:lstStyle/>
          <a:p>
            <a:r>
              <a:rPr lang="en-US" dirty="0"/>
              <a:t>Background: </a:t>
            </a:r>
            <a:br>
              <a:rPr lang="en-US" dirty="0"/>
            </a:br>
            <a:r>
              <a:rPr lang="en-US" dirty="0"/>
              <a:t>Implementing HA vs DR in the cloud</a:t>
            </a:r>
          </a:p>
        </p:txBody>
      </p:sp>
      <p:sp>
        <p:nvSpPr>
          <p:cNvPr id="3" name="Content Placeholder 2">
            <a:extLst>
              <a:ext uri="{FF2B5EF4-FFF2-40B4-BE49-F238E27FC236}">
                <a16:creationId xmlns:a16="http://schemas.microsoft.com/office/drawing/2014/main" id="{1C066546-62D7-426C-8296-93FA827B7040}"/>
              </a:ext>
            </a:extLst>
          </p:cNvPr>
          <p:cNvSpPr>
            <a:spLocks noGrp="1"/>
          </p:cNvSpPr>
          <p:nvPr>
            <p:ph idx="1"/>
          </p:nvPr>
        </p:nvSpPr>
        <p:spPr>
          <a:xfrm>
            <a:off x="7151570" y="2108201"/>
            <a:ext cx="4004109" cy="4317999"/>
          </a:xfrm>
        </p:spPr>
        <p:txBody>
          <a:bodyPr>
            <a:normAutofit fontScale="85000" lnSpcReduction="10000"/>
          </a:bodyPr>
          <a:lstStyle/>
          <a:p>
            <a:r>
              <a:rPr lang="en-US" dirty="0"/>
              <a:t>Many PaaS services such as App Service (Web App) and SQL Database have built-in HA capability within the same region. </a:t>
            </a:r>
          </a:p>
          <a:p>
            <a:pPr lvl="1"/>
            <a:r>
              <a:rPr lang="en-US" dirty="0"/>
              <a:t>With minimal or NO additional configuration</a:t>
            </a:r>
          </a:p>
          <a:p>
            <a:endParaRPr lang="en-US" dirty="0"/>
          </a:p>
          <a:p>
            <a:r>
              <a:rPr lang="en-US" dirty="0"/>
              <a:t>However, it may not be sufficient to response to business in the case of a regional disasters happens.</a:t>
            </a:r>
          </a:p>
          <a:p>
            <a:r>
              <a:rPr lang="en-US" dirty="0"/>
              <a:t>For mission critical apps, many customers expressed concern about single region deployment. </a:t>
            </a:r>
          </a:p>
          <a:p>
            <a:pPr lvl="1"/>
            <a:r>
              <a:rPr lang="en-US" dirty="0"/>
              <a:t>However, multi-region architecture / deployment are very complex.</a:t>
            </a:r>
          </a:p>
          <a:p>
            <a:pPr lvl="1"/>
            <a:r>
              <a:rPr lang="en-US" dirty="0"/>
              <a:t>Consideration: Application dependency, sync DB, Failover App and DB, etc.</a:t>
            </a:r>
          </a:p>
        </p:txBody>
      </p:sp>
      <p:pic>
        <p:nvPicPr>
          <p:cNvPr id="4" name="Picture 3">
            <a:extLst>
              <a:ext uri="{FF2B5EF4-FFF2-40B4-BE49-F238E27FC236}">
                <a16:creationId xmlns:a16="http://schemas.microsoft.com/office/drawing/2014/main" id="{11116361-F6B7-475D-A8EC-B8CFAB3CBED6}"/>
              </a:ext>
            </a:extLst>
          </p:cNvPr>
          <p:cNvPicPr>
            <a:picLocks noChangeAspect="1"/>
          </p:cNvPicPr>
          <p:nvPr/>
        </p:nvPicPr>
        <p:blipFill>
          <a:blip r:embed="rId3"/>
          <a:stretch>
            <a:fillRect/>
          </a:stretch>
        </p:blipFill>
        <p:spPr>
          <a:xfrm>
            <a:off x="606392" y="2006009"/>
            <a:ext cx="6015789" cy="4092583"/>
          </a:xfrm>
          <a:prstGeom prst="rect">
            <a:avLst/>
          </a:prstGeom>
        </p:spPr>
      </p:pic>
      <p:sp>
        <p:nvSpPr>
          <p:cNvPr id="5" name="Rectangle: Rounded Corners 4">
            <a:extLst>
              <a:ext uri="{FF2B5EF4-FFF2-40B4-BE49-F238E27FC236}">
                <a16:creationId xmlns:a16="http://schemas.microsoft.com/office/drawing/2014/main" id="{3D932A86-FA3E-4E48-B965-C24FD4FF21EA}"/>
              </a:ext>
            </a:extLst>
          </p:cNvPr>
          <p:cNvSpPr/>
          <p:nvPr/>
        </p:nvSpPr>
        <p:spPr>
          <a:xfrm>
            <a:off x="635267" y="3513221"/>
            <a:ext cx="5861786" cy="433137"/>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Rounded Corners 5">
            <a:extLst>
              <a:ext uri="{FF2B5EF4-FFF2-40B4-BE49-F238E27FC236}">
                <a16:creationId xmlns:a16="http://schemas.microsoft.com/office/drawing/2014/main" id="{2B5B0427-FE63-49DB-9F4A-8768CAB239B6}"/>
              </a:ext>
            </a:extLst>
          </p:cNvPr>
          <p:cNvSpPr/>
          <p:nvPr/>
        </p:nvSpPr>
        <p:spPr>
          <a:xfrm>
            <a:off x="635267" y="4805906"/>
            <a:ext cx="5861786" cy="647664"/>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6F417769-270B-4DD4-A240-967EDB0D2F1A}"/>
              </a:ext>
            </a:extLst>
          </p:cNvPr>
          <p:cNvSpPr txBox="1"/>
          <p:nvPr/>
        </p:nvSpPr>
        <p:spPr>
          <a:xfrm>
            <a:off x="635267" y="6051508"/>
            <a:ext cx="6015789" cy="261610"/>
          </a:xfrm>
          <a:prstGeom prst="rect">
            <a:avLst/>
          </a:prstGeom>
          <a:noFill/>
        </p:spPr>
        <p:txBody>
          <a:bodyPr wrap="square" rtlCol="0">
            <a:spAutoFit/>
          </a:bodyPr>
          <a:lstStyle/>
          <a:p>
            <a:r>
              <a:rPr lang="en-US" sz="1100" dirty="0">
                <a:hlinkClick r:id="rId4"/>
              </a:rPr>
              <a:t>https://www.quora.com/What-is-the-difference-between-Disaster-Recovery-and-High-Availability</a:t>
            </a:r>
            <a:r>
              <a:rPr lang="en-US" sz="1100" dirty="0"/>
              <a:t> </a:t>
            </a:r>
          </a:p>
        </p:txBody>
      </p:sp>
    </p:spTree>
    <p:extLst>
      <p:ext uri="{BB962C8B-B14F-4D97-AF65-F5344CB8AC3E}">
        <p14:creationId xmlns:p14="http://schemas.microsoft.com/office/powerpoint/2010/main" val="4084422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AD65FEF-AB23-4BD4-9464-4AE57A6292F3}"/>
              </a:ext>
            </a:extLst>
          </p:cNvPr>
          <p:cNvSpPr>
            <a:spLocks noGrp="1"/>
          </p:cNvSpPr>
          <p:nvPr>
            <p:ph type="title"/>
          </p:nvPr>
        </p:nvSpPr>
        <p:spPr>
          <a:xfrm>
            <a:off x="1097280" y="286603"/>
            <a:ext cx="10058399" cy="1450757"/>
          </a:xfrm>
        </p:spPr>
        <p:txBody>
          <a:bodyPr>
            <a:noAutofit/>
          </a:bodyPr>
          <a:lstStyle/>
          <a:p>
            <a:r>
              <a:rPr lang="en-US" sz="3200" dirty="0"/>
              <a:t>Raising database failover when the primary endpoint in Traffic Manager is detected down</a:t>
            </a:r>
          </a:p>
        </p:txBody>
      </p:sp>
      <p:cxnSp>
        <p:nvCxnSpPr>
          <p:cNvPr id="23" name="Connector: Elbow 22">
            <a:extLst>
              <a:ext uri="{FF2B5EF4-FFF2-40B4-BE49-F238E27FC236}">
                <a16:creationId xmlns:a16="http://schemas.microsoft.com/office/drawing/2014/main" id="{DE4FF369-87E9-46E5-BA02-D4E30EDBD3FD}"/>
              </a:ext>
            </a:extLst>
          </p:cNvPr>
          <p:cNvCxnSpPr>
            <a:stCxn id="12" idx="3"/>
            <a:endCxn id="13" idx="1"/>
          </p:cNvCxnSpPr>
          <p:nvPr/>
        </p:nvCxnSpPr>
        <p:spPr>
          <a:xfrm flipV="1">
            <a:off x="3318558" y="4083047"/>
            <a:ext cx="1140017" cy="144698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41" name="Group 40">
            <a:extLst>
              <a:ext uri="{FF2B5EF4-FFF2-40B4-BE49-F238E27FC236}">
                <a16:creationId xmlns:a16="http://schemas.microsoft.com/office/drawing/2014/main" id="{9448492F-E021-48E4-83C5-11E8D6EC298D}"/>
              </a:ext>
            </a:extLst>
          </p:cNvPr>
          <p:cNvGrpSpPr/>
          <p:nvPr/>
        </p:nvGrpSpPr>
        <p:grpSpPr>
          <a:xfrm>
            <a:off x="2255688" y="5281225"/>
            <a:ext cx="1628125" cy="946865"/>
            <a:chOff x="3481084" y="5245184"/>
            <a:chExt cx="1628125" cy="946865"/>
          </a:xfrm>
        </p:grpSpPr>
        <p:pic>
          <p:nvPicPr>
            <p:cNvPr id="12" name="Graphic 11">
              <a:extLst>
                <a:ext uri="{FF2B5EF4-FFF2-40B4-BE49-F238E27FC236}">
                  <a16:creationId xmlns:a16="http://schemas.microsoft.com/office/drawing/2014/main" id="{C5DDD948-5215-45E4-826C-296393ADDC4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046337" y="5245184"/>
              <a:ext cx="497617" cy="497617"/>
            </a:xfrm>
            <a:prstGeom prst="rect">
              <a:avLst/>
            </a:prstGeom>
          </p:spPr>
        </p:pic>
        <p:sp>
          <p:nvSpPr>
            <p:cNvPr id="34" name="TextBox 33">
              <a:extLst>
                <a:ext uri="{FF2B5EF4-FFF2-40B4-BE49-F238E27FC236}">
                  <a16:creationId xmlns:a16="http://schemas.microsoft.com/office/drawing/2014/main" id="{BBAE043C-1AB3-4775-8C4A-3484A27DEF52}"/>
                </a:ext>
              </a:extLst>
            </p:cNvPr>
            <p:cNvSpPr txBox="1"/>
            <p:nvPr/>
          </p:nvSpPr>
          <p:spPr>
            <a:xfrm>
              <a:off x="3481084" y="5761162"/>
              <a:ext cx="1628125" cy="430887"/>
            </a:xfrm>
            <a:prstGeom prst="rect">
              <a:avLst/>
            </a:prstGeom>
            <a:noFill/>
          </p:spPr>
          <p:txBody>
            <a:bodyPr wrap="square" rtlCol="0">
              <a:spAutoFit/>
            </a:bodyPr>
            <a:lstStyle/>
            <a:p>
              <a:pPr algn="ctr"/>
              <a:r>
                <a:rPr lang="en-US" sz="1100" dirty="0"/>
                <a:t>Ingest with Event Hubs in near-real-time</a:t>
              </a:r>
            </a:p>
          </p:txBody>
        </p:sp>
      </p:grpSp>
      <p:grpSp>
        <p:nvGrpSpPr>
          <p:cNvPr id="38" name="Group 37">
            <a:extLst>
              <a:ext uri="{FF2B5EF4-FFF2-40B4-BE49-F238E27FC236}">
                <a16:creationId xmlns:a16="http://schemas.microsoft.com/office/drawing/2014/main" id="{3650B5B4-0210-4F56-A6BA-2293F59711D5}"/>
              </a:ext>
            </a:extLst>
          </p:cNvPr>
          <p:cNvGrpSpPr/>
          <p:nvPr/>
        </p:nvGrpSpPr>
        <p:grpSpPr>
          <a:xfrm>
            <a:off x="3883813" y="3779621"/>
            <a:ext cx="1834879" cy="946120"/>
            <a:chOff x="4559512" y="5210085"/>
            <a:chExt cx="1834879" cy="946120"/>
          </a:xfrm>
        </p:grpSpPr>
        <p:pic>
          <p:nvPicPr>
            <p:cNvPr id="13" name="Graphic 12">
              <a:extLst>
                <a:ext uri="{FF2B5EF4-FFF2-40B4-BE49-F238E27FC236}">
                  <a16:creationId xmlns:a16="http://schemas.microsoft.com/office/drawing/2014/main" id="{A8D89BEE-408C-4568-AB26-09DB2B0893E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134274" y="5210085"/>
              <a:ext cx="606851" cy="606851"/>
            </a:xfrm>
            <a:prstGeom prst="rect">
              <a:avLst/>
            </a:prstGeom>
          </p:spPr>
        </p:pic>
        <p:sp>
          <p:nvSpPr>
            <p:cNvPr id="35" name="TextBox 34">
              <a:extLst>
                <a:ext uri="{FF2B5EF4-FFF2-40B4-BE49-F238E27FC236}">
                  <a16:creationId xmlns:a16="http://schemas.microsoft.com/office/drawing/2014/main" id="{C316D932-0D29-4516-A207-5B6A76C001C7}"/>
                </a:ext>
              </a:extLst>
            </p:cNvPr>
            <p:cNvSpPr txBox="1"/>
            <p:nvPr/>
          </p:nvSpPr>
          <p:spPr>
            <a:xfrm>
              <a:off x="4559512" y="5725318"/>
              <a:ext cx="1834879" cy="430887"/>
            </a:xfrm>
            <a:prstGeom prst="rect">
              <a:avLst/>
            </a:prstGeom>
            <a:noFill/>
          </p:spPr>
          <p:txBody>
            <a:bodyPr wrap="square" rtlCol="0">
              <a:spAutoFit/>
            </a:bodyPr>
            <a:lstStyle/>
            <a:p>
              <a:pPr algn="ctr"/>
              <a:r>
                <a:rPr lang="en-US" sz="1100" dirty="0"/>
                <a:t>Real-time analytic / query with Stream Analytics</a:t>
              </a:r>
            </a:p>
          </p:txBody>
        </p:sp>
      </p:grpSp>
      <p:cxnSp>
        <p:nvCxnSpPr>
          <p:cNvPr id="46" name="Connector: Elbow 45">
            <a:extLst>
              <a:ext uri="{FF2B5EF4-FFF2-40B4-BE49-F238E27FC236}">
                <a16:creationId xmlns:a16="http://schemas.microsoft.com/office/drawing/2014/main" id="{3F3BCA04-A62A-40D0-B9EC-2378FC3D339F}"/>
              </a:ext>
            </a:extLst>
          </p:cNvPr>
          <p:cNvCxnSpPr>
            <a:cxnSpLocks/>
            <a:stCxn id="13" idx="3"/>
            <a:endCxn id="112" idx="1"/>
          </p:cNvCxnSpPr>
          <p:nvPr/>
        </p:nvCxnSpPr>
        <p:spPr>
          <a:xfrm>
            <a:off x="5065426" y="4083047"/>
            <a:ext cx="1698890" cy="132753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25" name="Group 24">
            <a:extLst>
              <a:ext uri="{FF2B5EF4-FFF2-40B4-BE49-F238E27FC236}">
                <a16:creationId xmlns:a16="http://schemas.microsoft.com/office/drawing/2014/main" id="{7A467C0E-F9DB-40D9-99AA-E2D85A7F0D4B}"/>
              </a:ext>
            </a:extLst>
          </p:cNvPr>
          <p:cNvGrpSpPr/>
          <p:nvPr/>
        </p:nvGrpSpPr>
        <p:grpSpPr>
          <a:xfrm>
            <a:off x="83336" y="4568897"/>
            <a:ext cx="1459958" cy="935271"/>
            <a:chOff x="1062061" y="2743737"/>
            <a:chExt cx="1459958" cy="935271"/>
          </a:xfrm>
        </p:grpSpPr>
        <p:pic>
          <p:nvPicPr>
            <p:cNvPr id="39" name="Content Placeholder 4">
              <a:extLst>
                <a:ext uri="{FF2B5EF4-FFF2-40B4-BE49-F238E27FC236}">
                  <a16:creationId xmlns:a16="http://schemas.microsoft.com/office/drawing/2014/main" id="{0D78BF77-8FBD-4F83-AB05-0C1FDDD8B8D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541673" y="2743737"/>
              <a:ext cx="476250" cy="476250"/>
            </a:xfrm>
            <a:prstGeom prst="rect">
              <a:avLst/>
            </a:prstGeom>
          </p:spPr>
        </p:pic>
        <p:sp>
          <p:nvSpPr>
            <p:cNvPr id="11" name="TextBox 10">
              <a:extLst>
                <a:ext uri="{FF2B5EF4-FFF2-40B4-BE49-F238E27FC236}">
                  <a16:creationId xmlns:a16="http://schemas.microsoft.com/office/drawing/2014/main" id="{54BBAF30-E2BB-4A98-BB95-547FE416E9A4}"/>
                </a:ext>
              </a:extLst>
            </p:cNvPr>
            <p:cNvSpPr txBox="1"/>
            <p:nvPr/>
          </p:nvSpPr>
          <p:spPr>
            <a:xfrm>
              <a:off x="1062061" y="3248121"/>
              <a:ext cx="1459958" cy="430887"/>
            </a:xfrm>
            <a:prstGeom prst="rect">
              <a:avLst/>
            </a:prstGeom>
            <a:noFill/>
          </p:spPr>
          <p:txBody>
            <a:bodyPr wrap="square" rtlCol="0">
              <a:spAutoFit/>
            </a:bodyPr>
            <a:lstStyle/>
            <a:p>
              <a:pPr algn="ctr"/>
              <a:r>
                <a:rPr lang="en-US" sz="1100" dirty="0"/>
                <a:t>Traffic Manager emits </a:t>
              </a:r>
              <a:r>
                <a:rPr lang="en-US" sz="1100" b="1" dirty="0"/>
                <a:t>diagnostic logs</a:t>
              </a:r>
            </a:p>
          </p:txBody>
        </p:sp>
      </p:grpSp>
      <p:cxnSp>
        <p:nvCxnSpPr>
          <p:cNvPr id="21" name="Connector: Elbow 20">
            <a:extLst>
              <a:ext uri="{FF2B5EF4-FFF2-40B4-BE49-F238E27FC236}">
                <a16:creationId xmlns:a16="http://schemas.microsoft.com/office/drawing/2014/main" id="{E9675577-C289-4A82-AFB7-8647954451A3}"/>
              </a:ext>
            </a:extLst>
          </p:cNvPr>
          <p:cNvCxnSpPr>
            <a:cxnSpLocks/>
            <a:stCxn id="39" idx="1"/>
            <a:endCxn id="12" idx="1"/>
          </p:cNvCxnSpPr>
          <p:nvPr/>
        </p:nvCxnSpPr>
        <p:spPr>
          <a:xfrm rot="10800000" flipH="1" flipV="1">
            <a:off x="562947" y="4807022"/>
            <a:ext cx="2257993" cy="723012"/>
          </a:xfrm>
          <a:prstGeom prst="bentConnector3">
            <a:avLst>
              <a:gd name="adj1" fmla="val -10124"/>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2C3D36A5-949C-4013-BAEA-C9151FD3D433}"/>
              </a:ext>
            </a:extLst>
          </p:cNvPr>
          <p:cNvGrpSpPr/>
          <p:nvPr/>
        </p:nvGrpSpPr>
        <p:grpSpPr>
          <a:xfrm>
            <a:off x="659126" y="2467224"/>
            <a:ext cx="2571421" cy="2066845"/>
            <a:chOff x="3938225" y="1897137"/>
            <a:chExt cx="2571421" cy="2066845"/>
          </a:xfrm>
        </p:grpSpPr>
        <p:pic>
          <p:nvPicPr>
            <p:cNvPr id="42" name="Picture 41">
              <a:extLst>
                <a:ext uri="{FF2B5EF4-FFF2-40B4-BE49-F238E27FC236}">
                  <a16:creationId xmlns:a16="http://schemas.microsoft.com/office/drawing/2014/main" id="{F0E71E1A-6854-402A-B3E6-DB014B698094}"/>
                </a:ext>
              </a:extLst>
            </p:cNvPr>
            <p:cNvPicPr>
              <a:picLocks noChangeAspect="1"/>
            </p:cNvPicPr>
            <p:nvPr/>
          </p:nvPicPr>
          <p:blipFill rotWithShape="1">
            <a:blip r:embed="rId8"/>
            <a:srcRect r="35692" b="30175"/>
            <a:stretch/>
          </p:blipFill>
          <p:spPr>
            <a:xfrm>
              <a:off x="3938225" y="1897137"/>
              <a:ext cx="2571421" cy="2066845"/>
            </a:xfrm>
            <a:prstGeom prst="rect">
              <a:avLst/>
            </a:prstGeom>
            <a:ln>
              <a:solidFill>
                <a:schemeClr val="bg1">
                  <a:lumMod val="65000"/>
                </a:schemeClr>
              </a:solidFill>
            </a:ln>
          </p:spPr>
        </p:pic>
        <p:sp>
          <p:nvSpPr>
            <p:cNvPr id="20" name="Rectangle: Rounded Corners 19">
              <a:extLst>
                <a:ext uri="{FF2B5EF4-FFF2-40B4-BE49-F238E27FC236}">
                  <a16:creationId xmlns:a16="http://schemas.microsoft.com/office/drawing/2014/main" id="{D317AEDE-2AE8-41C5-BFFB-A9D67D45740E}"/>
                </a:ext>
              </a:extLst>
            </p:cNvPr>
            <p:cNvSpPr/>
            <p:nvPr/>
          </p:nvSpPr>
          <p:spPr>
            <a:xfrm>
              <a:off x="4269853" y="3572024"/>
              <a:ext cx="1431428" cy="219858"/>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9" name="Picture 28">
            <a:extLst>
              <a:ext uri="{FF2B5EF4-FFF2-40B4-BE49-F238E27FC236}">
                <a16:creationId xmlns:a16="http://schemas.microsoft.com/office/drawing/2014/main" id="{B77DB17A-817C-48B3-B487-5D82207C55BD}"/>
              </a:ext>
            </a:extLst>
          </p:cNvPr>
          <p:cNvPicPr>
            <a:picLocks noChangeAspect="1"/>
          </p:cNvPicPr>
          <p:nvPr/>
        </p:nvPicPr>
        <p:blipFill>
          <a:blip r:embed="rId9"/>
          <a:stretch>
            <a:fillRect/>
          </a:stretch>
        </p:blipFill>
        <p:spPr>
          <a:xfrm>
            <a:off x="3966626" y="2083589"/>
            <a:ext cx="2946375" cy="1506998"/>
          </a:xfrm>
          <a:prstGeom prst="rect">
            <a:avLst/>
          </a:prstGeom>
          <a:ln>
            <a:solidFill>
              <a:schemeClr val="bg1">
                <a:lumMod val="65000"/>
              </a:schemeClr>
            </a:solidFill>
          </a:ln>
        </p:spPr>
      </p:pic>
      <p:grpSp>
        <p:nvGrpSpPr>
          <p:cNvPr id="113" name="Group 112">
            <a:extLst>
              <a:ext uri="{FF2B5EF4-FFF2-40B4-BE49-F238E27FC236}">
                <a16:creationId xmlns:a16="http://schemas.microsoft.com/office/drawing/2014/main" id="{BB643199-0F68-4FAA-ACE5-763F41B470E6}"/>
              </a:ext>
            </a:extLst>
          </p:cNvPr>
          <p:cNvGrpSpPr/>
          <p:nvPr/>
        </p:nvGrpSpPr>
        <p:grpSpPr>
          <a:xfrm>
            <a:off x="6014757" y="5105783"/>
            <a:ext cx="2205504" cy="848499"/>
            <a:chOff x="2848558" y="2768178"/>
            <a:chExt cx="2205504" cy="848499"/>
          </a:xfrm>
        </p:grpSpPr>
        <p:sp>
          <p:nvSpPr>
            <p:cNvPr id="111" name="TextBox 110">
              <a:extLst>
                <a:ext uri="{FF2B5EF4-FFF2-40B4-BE49-F238E27FC236}">
                  <a16:creationId xmlns:a16="http://schemas.microsoft.com/office/drawing/2014/main" id="{C899CFE2-538E-476B-BFFD-6429E032096A}"/>
                </a:ext>
              </a:extLst>
            </p:cNvPr>
            <p:cNvSpPr txBox="1"/>
            <p:nvPr/>
          </p:nvSpPr>
          <p:spPr>
            <a:xfrm>
              <a:off x="2848558" y="3339678"/>
              <a:ext cx="2205504" cy="276999"/>
            </a:xfrm>
            <a:prstGeom prst="rect">
              <a:avLst/>
            </a:prstGeom>
            <a:noFill/>
          </p:spPr>
          <p:txBody>
            <a:bodyPr wrap="square" rtlCol="0">
              <a:spAutoFit/>
            </a:bodyPr>
            <a:lstStyle/>
            <a:p>
              <a:r>
                <a:rPr lang="en-US" sz="1200" dirty="0" err="1">
                  <a:solidFill>
                    <a:srgbClr val="A31515"/>
                  </a:solidFill>
                  <a:latin typeface="Consolas" panose="020B0609020204030204" pitchFamily="49" charset="0"/>
                </a:rPr>
                <a:t>AlertFailoverAction</a:t>
              </a:r>
              <a:endParaRPr lang="en-US" sz="1200" dirty="0">
                <a:solidFill>
                  <a:srgbClr val="A31515"/>
                </a:solidFill>
                <a:latin typeface="Consolas" panose="020B0609020204030204" pitchFamily="49" charset="0"/>
              </a:endParaRPr>
            </a:p>
          </p:txBody>
        </p:sp>
        <p:pic>
          <p:nvPicPr>
            <p:cNvPr id="112" name="Graphic 111">
              <a:extLst>
                <a:ext uri="{FF2B5EF4-FFF2-40B4-BE49-F238E27FC236}">
                  <a16:creationId xmlns:a16="http://schemas.microsoft.com/office/drawing/2014/main" id="{ED68627B-28AE-4C81-ADBC-A1F763BDB91E}"/>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598117" y="2768178"/>
              <a:ext cx="609600" cy="609600"/>
            </a:xfrm>
            <a:prstGeom prst="rect">
              <a:avLst/>
            </a:prstGeom>
          </p:spPr>
        </p:pic>
      </p:grpSp>
      <p:grpSp>
        <p:nvGrpSpPr>
          <p:cNvPr id="118" name="Group 117">
            <a:extLst>
              <a:ext uri="{FF2B5EF4-FFF2-40B4-BE49-F238E27FC236}">
                <a16:creationId xmlns:a16="http://schemas.microsoft.com/office/drawing/2014/main" id="{0F77E21E-63C1-45B7-A559-F0A1FA6ABBDB}"/>
              </a:ext>
            </a:extLst>
          </p:cNvPr>
          <p:cNvGrpSpPr/>
          <p:nvPr/>
        </p:nvGrpSpPr>
        <p:grpSpPr>
          <a:xfrm>
            <a:off x="6913001" y="3835154"/>
            <a:ext cx="954298" cy="919400"/>
            <a:chOff x="7965281" y="2700337"/>
            <a:chExt cx="1585913" cy="530967"/>
          </a:xfrm>
        </p:grpSpPr>
        <p:sp>
          <p:nvSpPr>
            <p:cNvPr id="116" name="Diamond 115">
              <a:extLst>
                <a:ext uri="{FF2B5EF4-FFF2-40B4-BE49-F238E27FC236}">
                  <a16:creationId xmlns:a16="http://schemas.microsoft.com/office/drawing/2014/main" id="{7CB7C3F2-A2D9-4C50-953C-7A12FF5D45BE}"/>
                </a:ext>
              </a:extLst>
            </p:cNvPr>
            <p:cNvSpPr/>
            <p:nvPr/>
          </p:nvSpPr>
          <p:spPr>
            <a:xfrm>
              <a:off x="7965281" y="2700337"/>
              <a:ext cx="1585913" cy="530967"/>
            </a:xfrm>
            <a:prstGeom prst="diamond">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117" name="TextBox 116">
              <a:extLst>
                <a:ext uri="{FF2B5EF4-FFF2-40B4-BE49-F238E27FC236}">
                  <a16:creationId xmlns:a16="http://schemas.microsoft.com/office/drawing/2014/main" id="{9A3D42F4-C390-41D6-89AF-20CF96157717}"/>
                </a:ext>
              </a:extLst>
            </p:cNvPr>
            <p:cNvSpPr txBox="1"/>
            <p:nvPr/>
          </p:nvSpPr>
          <p:spPr>
            <a:xfrm>
              <a:off x="8065293" y="2782465"/>
              <a:ext cx="1435894" cy="430887"/>
            </a:xfrm>
            <a:prstGeom prst="rect">
              <a:avLst/>
            </a:prstGeom>
            <a:noFill/>
          </p:spPr>
          <p:txBody>
            <a:bodyPr wrap="square">
              <a:spAutoFit/>
            </a:bodyPr>
            <a:lstStyle/>
            <a:p>
              <a:pPr algn="ctr"/>
              <a:r>
                <a:rPr lang="en-US" sz="1100" dirty="0" err="1">
                  <a:latin typeface="Consolas" panose="020B0609020204030204" pitchFamily="49" charset="0"/>
                </a:rPr>
                <a:t>FullAutomated</a:t>
              </a:r>
              <a:endParaRPr lang="en-US" sz="1100" dirty="0">
                <a:latin typeface="Consolas" panose="020B0609020204030204" pitchFamily="49" charset="0"/>
              </a:endParaRPr>
            </a:p>
            <a:p>
              <a:pPr algn="ctr"/>
              <a:r>
                <a:rPr lang="en-US" sz="1100" dirty="0">
                  <a:latin typeface="Consolas" panose="020B0609020204030204" pitchFamily="49" charset="0"/>
                </a:rPr>
                <a:t>Failover</a:t>
              </a:r>
              <a:endParaRPr lang="en-US" sz="1100" dirty="0"/>
            </a:p>
          </p:txBody>
        </p:sp>
      </p:grpSp>
      <p:grpSp>
        <p:nvGrpSpPr>
          <p:cNvPr id="122" name="Group 121">
            <a:extLst>
              <a:ext uri="{FF2B5EF4-FFF2-40B4-BE49-F238E27FC236}">
                <a16:creationId xmlns:a16="http://schemas.microsoft.com/office/drawing/2014/main" id="{3EEF33EC-8003-4B9B-B014-58611939F123}"/>
              </a:ext>
            </a:extLst>
          </p:cNvPr>
          <p:cNvGrpSpPr/>
          <p:nvPr/>
        </p:nvGrpSpPr>
        <p:grpSpPr>
          <a:xfrm>
            <a:off x="9020370" y="2186898"/>
            <a:ext cx="1425077" cy="845614"/>
            <a:chOff x="5921323" y="1687091"/>
            <a:chExt cx="1425077" cy="845614"/>
          </a:xfrm>
        </p:grpSpPr>
        <p:sp>
          <p:nvSpPr>
            <p:cNvPr id="120" name="TextBox 119">
              <a:extLst>
                <a:ext uri="{FF2B5EF4-FFF2-40B4-BE49-F238E27FC236}">
                  <a16:creationId xmlns:a16="http://schemas.microsoft.com/office/drawing/2014/main" id="{4E310E2D-E197-444D-BC2D-FDD7673E7A99}"/>
                </a:ext>
              </a:extLst>
            </p:cNvPr>
            <p:cNvSpPr txBox="1"/>
            <p:nvPr/>
          </p:nvSpPr>
          <p:spPr>
            <a:xfrm>
              <a:off x="5921323" y="2255706"/>
              <a:ext cx="1425077" cy="276999"/>
            </a:xfrm>
            <a:prstGeom prst="rect">
              <a:avLst/>
            </a:prstGeom>
            <a:noFill/>
          </p:spPr>
          <p:txBody>
            <a:bodyPr wrap="square" rtlCol="0">
              <a:spAutoFit/>
            </a:bodyPr>
            <a:lstStyle/>
            <a:p>
              <a:r>
                <a:rPr lang="en-US" sz="1200" dirty="0" err="1">
                  <a:solidFill>
                    <a:srgbClr val="A31515"/>
                  </a:solidFill>
                  <a:latin typeface="Consolas" panose="020B0609020204030204" pitchFamily="49" charset="0"/>
                </a:rPr>
                <a:t>InvokeFailover</a:t>
              </a:r>
              <a:endParaRPr lang="en-US" sz="1200" dirty="0"/>
            </a:p>
          </p:txBody>
        </p:sp>
        <p:pic>
          <p:nvPicPr>
            <p:cNvPr id="121" name="Graphic 120">
              <a:extLst>
                <a:ext uri="{FF2B5EF4-FFF2-40B4-BE49-F238E27FC236}">
                  <a16:creationId xmlns:a16="http://schemas.microsoft.com/office/drawing/2014/main" id="{F532755C-33C7-47E6-8C7F-2ADA75854B9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279405" y="1687091"/>
              <a:ext cx="609600" cy="609600"/>
            </a:xfrm>
            <a:prstGeom prst="rect">
              <a:avLst/>
            </a:prstGeom>
          </p:spPr>
        </p:pic>
      </p:grpSp>
      <p:grpSp>
        <p:nvGrpSpPr>
          <p:cNvPr id="126" name="Group 125">
            <a:extLst>
              <a:ext uri="{FF2B5EF4-FFF2-40B4-BE49-F238E27FC236}">
                <a16:creationId xmlns:a16="http://schemas.microsoft.com/office/drawing/2014/main" id="{5F696762-DC06-431B-9545-4C8EBE1FE323}"/>
              </a:ext>
            </a:extLst>
          </p:cNvPr>
          <p:cNvGrpSpPr/>
          <p:nvPr/>
        </p:nvGrpSpPr>
        <p:grpSpPr>
          <a:xfrm>
            <a:off x="9134518" y="5541306"/>
            <a:ext cx="986206" cy="825952"/>
            <a:chOff x="6898619" y="4130804"/>
            <a:chExt cx="986206" cy="825952"/>
          </a:xfrm>
        </p:grpSpPr>
        <p:sp>
          <p:nvSpPr>
            <p:cNvPr id="124" name="TextBox 123">
              <a:extLst>
                <a:ext uri="{FF2B5EF4-FFF2-40B4-BE49-F238E27FC236}">
                  <a16:creationId xmlns:a16="http://schemas.microsoft.com/office/drawing/2014/main" id="{6F51BF02-E722-464D-919F-909A62B859E2}"/>
                </a:ext>
              </a:extLst>
            </p:cNvPr>
            <p:cNvSpPr txBox="1"/>
            <p:nvPr/>
          </p:nvSpPr>
          <p:spPr>
            <a:xfrm>
              <a:off x="6898619" y="4679757"/>
              <a:ext cx="986206" cy="276999"/>
            </a:xfrm>
            <a:prstGeom prst="rect">
              <a:avLst/>
            </a:prstGeom>
            <a:noFill/>
          </p:spPr>
          <p:txBody>
            <a:bodyPr wrap="square" rtlCol="0">
              <a:spAutoFit/>
            </a:bodyPr>
            <a:lstStyle/>
            <a:p>
              <a:r>
                <a:rPr lang="en-US" sz="1200" dirty="0" err="1">
                  <a:solidFill>
                    <a:srgbClr val="A31515"/>
                  </a:solidFill>
                  <a:latin typeface="Consolas" panose="020B0609020204030204" pitchFamily="49" charset="0"/>
                </a:rPr>
                <a:t>SendEmail</a:t>
              </a:r>
              <a:endParaRPr lang="en-US" sz="1200" dirty="0"/>
            </a:p>
          </p:txBody>
        </p:sp>
        <p:pic>
          <p:nvPicPr>
            <p:cNvPr id="125" name="Graphic 124">
              <a:extLst>
                <a:ext uri="{FF2B5EF4-FFF2-40B4-BE49-F238E27FC236}">
                  <a16:creationId xmlns:a16="http://schemas.microsoft.com/office/drawing/2014/main" id="{D924F63B-89E8-4EBA-86CE-C838956F3D82}"/>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7049976" y="4130804"/>
              <a:ext cx="616206" cy="616206"/>
            </a:xfrm>
            <a:prstGeom prst="rect">
              <a:avLst/>
            </a:prstGeom>
          </p:spPr>
        </p:pic>
      </p:grpSp>
      <p:grpSp>
        <p:nvGrpSpPr>
          <p:cNvPr id="130" name="Group 129">
            <a:extLst>
              <a:ext uri="{FF2B5EF4-FFF2-40B4-BE49-F238E27FC236}">
                <a16:creationId xmlns:a16="http://schemas.microsoft.com/office/drawing/2014/main" id="{4E02C868-6F98-48EC-96DB-4AA6B93A7285}"/>
              </a:ext>
            </a:extLst>
          </p:cNvPr>
          <p:cNvGrpSpPr/>
          <p:nvPr/>
        </p:nvGrpSpPr>
        <p:grpSpPr>
          <a:xfrm>
            <a:off x="8225237" y="3452527"/>
            <a:ext cx="3790974" cy="1860964"/>
            <a:chOff x="2363627" y="4188854"/>
            <a:chExt cx="3790974" cy="1860964"/>
          </a:xfrm>
        </p:grpSpPr>
        <p:pic>
          <p:nvPicPr>
            <p:cNvPr id="128" name="Picture 127">
              <a:extLst>
                <a:ext uri="{FF2B5EF4-FFF2-40B4-BE49-F238E27FC236}">
                  <a16:creationId xmlns:a16="http://schemas.microsoft.com/office/drawing/2014/main" id="{28BE0381-A8CD-4F1E-A05F-A304FC012E85}"/>
                </a:ext>
              </a:extLst>
            </p:cNvPr>
            <p:cNvPicPr>
              <a:picLocks noChangeAspect="1"/>
            </p:cNvPicPr>
            <p:nvPr/>
          </p:nvPicPr>
          <p:blipFill>
            <a:blip r:embed="rId14"/>
            <a:stretch>
              <a:fillRect/>
            </a:stretch>
          </p:blipFill>
          <p:spPr>
            <a:xfrm>
              <a:off x="2363627" y="4188854"/>
              <a:ext cx="3790974" cy="1860964"/>
            </a:xfrm>
            <a:prstGeom prst="rect">
              <a:avLst/>
            </a:prstGeom>
            <a:ln>
              <a:solidFill>
                <a:schemeClr val="bg1">
                  <a:lumMod val="65000"/>
                </a:schemeClr>
              </a:solidFill>
            </a:ln>
          </p:spPr>
        </p:pic>
        <p:sp>
          <p:nvSpPr>
            <p:cNvPr id="129" name="Rectangle: Rounded Corners 128">
              <a:extLst>
                <a:ext uri="{FF2B5EF4-FFF2-40B4-BE49-F238E27FC236}">
                  <a16:creationId xmlns:a16="http://schemas.microsoft.com/office/drawing/2014/main" id="{A9F88594-B90B-4F2B-949B-C5BF3CBFED19}"/>
                </a:ext>
              </a:extLst>
            </p:cNvPr>
            <p:cNvSpPr/>
            <p:nvPr/>
          </p:nvSpPr>
          <p:spPr>
            <a:xfrm>
              <a:off x="2363627" y="5880100"/>
              <a:ext cx="3192623" cy="169717"/>
            </a:xfrm>
            <a:prstGeom prst="round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8" name="Group 137">
            <a:extLst>
              <a:ext uri="{FF2B5EF4-FFF2-40B4-BE49-F238E27FC236}">
                <a16:creationId xmlns:a16="http://schemas.microsoft.com/office/drawing/2014/main" id="{F1F2B87D-D4B2-4C79-A507-591D31165157}"/>
              </a:ext>
            </a:extLst>
          </p:cNvPr>
          <p:cNvGrpSpPr/>
          <p:nvPr/>
        </p:nvGrpSpPr>
        <p:grpSpPr>
          <a:xfrm>
            <a:off x="7390150" y="2288226"/>
            <a:ext cx="1988302" cy="1546928"/>
            <a:chOff x="7390150" y="2288226"/>
            <a:chExt cx="1988302" cy="1546928"/>
          </a:xfrm>
        </p:grpSpPr>
        <p:sp>
          <p:nvSpPr>
            <p:cNvPr id="132" name="TextBox 131">
              <a:extLst>
                <a:ext uri="{FF2B5EF4-FFF2-40B4-BE49-F238E27FC236}">
                  <a16:creationId xmlns:a16="http://schemas.microsoft.com/office/drawing/2014/main" id="{4B74A544-0405-4CB7-95FE-A7CD561F5709}"/>
                </a:ext>
              </a:extLst>
            </p:cNvPr>
            <p:cNvSpPr txBox="1"/>
            <p:nvPr/>
          </p:nvSpPr>
          <p:spPr>
            <a:xfrm>
              <a:off x="8104894" y="2288226"/>
              <a:ext cx="449444" cy="261610"/>
            </a:xfrm>
            <a:prstGeom prst="rect">
              <a:avLst/>
            </a:prstGeom>
            <a:noFill/>
          </p:spPr>
          <p:txBody>
            <a:bodyPr wrap="square" rtlCol="0">
              <a:spAutoFit/>
            </a:bodyPr>
            <a:lstStyle/>
            <a:p>
              <a:r>
                <a:rPr lang="en-US" sz="1100" dirty="0"/>
                <a:t>Yes</a:t>
              </a:r>
            </a:p>
          </p:txBody>
        </p:sp>
        <p:cxnSp>
          <p:nvCxnSpPr>
            <p:cNvPr id="135" name="Connector: Elbow 134">
              <a:extLst>
                <a:ext uri="{FF2B5EF4-FFF2-40B4-BE49-F238E27FC236}">
                  <a16:creationId xmlns:a16="http://schemas.microsoft.com/office/drawing/2014/main" id="{FE87CBBB-CDAD-4EEB-B1AE-CA8972B94102}"/>
                </a:ext>
              </a:extLst>
            </p:cNvPr>
            <p:cNvCxnSpPr>
              <a:cxnSpLocks/>
              <a:stCxn id="116" idx="0"/>
              <a:endCxn id="121" idx="1"/>
            </p:cNvCxnSpPr>
            <p:nvPr/>
          </p:nvCxnSpPr>
          <p:spPr>
            <a:xfrm rot="5400000" flipH="1" flipV="1">
              <a:off x="7712573" y="2169275"/>
              <a:ext cx="1343456" cy="1988302"/>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grpSp>
      <p:cxnSp>
        <p:nvCxnSpPr>
          <p:cNvPr id="140" name="Connector: Elbow 139">
            <a:extLst>
              <a:ext uri="{FF2B5EF4-FFF2-40B4-BE49-F238E27FC236}">
                <a16:creationId xmlns:a16="http://schemas.microsoft.com/office/drawing/2014/main" id="{DE1D6AE1-70D2-44BA-8AA0-E33267A8ADDB}"/>
              </a:ext>
            </a:extLst>
          </p:cNvPr>
          <p:cNvCxnSpPr>
            <a:cxnSpLocks/>
            <a:stCxn id="112" idx="0"/>
            <a:endCxn id="117" idx="2"/>
          </p:cNvCxnSpPr>
          <p:nvPr/>
        </p:nvCxnSpPr>
        <p:spPr>
          <a:xfrm rot="5400000" flipH="1" flipV="1">
            <a:off x="7045998" y="4746587"/>
            <a:ext cx="382314" cy="336079"/>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49" name="Group 148">
            <a:extLst>
              <a:ext uri="{FF2B5EF4-FFF2-40B4-BE49-F238E27FC236}">
                <a16:creationId xmlns:a16="http://schemas.microsoft.com/office/drawing/2014/main" id="{DBB6C32E-0ADB-4FDC-86BF-CCCB9C28E8CD}"/>
              </a:ext>
            </a:extLst>
          </p:cNvPr>
          <p:cNvGrpSpPr/>
          <p:nvPr/>
        </p:nvGrpSpPr>
        <p:grpSpPr>
          <a:xfrm>
            <a:off x="7373916" y="5410583"/>
            <a:ext cx="1911959" cy="438826"/>
            <a:chOff x="7373916" y="5410583"/>
            <a:chExt cx="1911959" cy="438826"/>
          </a:xfrm>
        </p:grpSpPr>
        <p:sp>
          <p:nvSpPr>
            <p:cNvPr id="134" name="TextBox 133">
              <a:extLst>
                <a:ext uri="{FF2B5EF4-FFF2-40B4-BE49-F238E27FC236}">
                  <a16:creationId xmlns:a16="http://schemas.microsoft.com/office/drawing/2014/main" id="{A171B37D-0A9C-46DE-A008-FD4C2E4CA563}"/>
                </a:ext>
              </a:extLst>
            </p:cNvPr>
            <p:cNvSpPr txBox="1"/>
            <p:nvPr/>
          </p:nvSpPr>
          <p:spPr>
            <a:xfrm>
              <a:off x="8380417" y="5580300"/>
              <a:ext cx="449444" cy="261610"/>
            </a:xfrm>
            <a:prstGeom prst="rect">
              <a:avLst/>
            </a:prstGeom>
            <a:noFill/>
          </p:spPr>
          <p:txBody>
            <a:bodyPr wrap="square" rtlCol="0">
              <a:spAutoFit/>
            </a:bodyPr>
            <a:lstStyle/>
            <a:p>
              <a:r>
                <a:rPr lang="en-US" sz="1100" dirty="0"/>
                <a:t>No</a:t>
              </a:r>
            </a:p>
          </p:txBody>
        </p:sp>
        <p:cxnSp>
          <p:nvCxnSpPr>
            <p:cNvPr id="146" name="Connector: Elbow 145">
              <a:extLst>
                <a:ext uri="{FF2B5EF4-FFF2-40B4-BE49-F238E27FC236}">
                  <a16:creationId xmlns:a16="http://schemas.microsoft.com/office/drawing/2014/main" id="{FE5D85DA-E5AC-4A19-A37A-C886F42C2127}"/>
                </a:ext>
              </a:extLst>
            </p:cNvPr>
            <p:cNvCxnSpPr>
              <a:cxnSpLocks/>
              <a:stCxn id="112" idx="3"/>
              <a:endCxn id="125" idx="1"/>
            </p:cNvCxnSpPr>
            <p:nvPr/>
          </p:nvCxnSpPr>
          <p:spPr>
            <a:xfrm>
              <a:off x="7373916" y="5410583"/>
              <a:ext cx="1911959" cy="43882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grpSp>
      <p:cxnSp>
        <p:nvCxnSpPr>
          <p:cNvPr id="151" name="Connector: Elbow 150">
            <a:extLst>
              <a:ext uri="{FF2B5EF4-FFF2-40B4-BE49-F238E27FC236}">
                <a16:creationId xmlns:a16="http://schemas.microsoft.com/office/drawing/2014/main" id="{3AFF2B9F-C5B9-4394-B6A1-14E8D8A09FB6}"/>
              </a:ext>
            </a:extLst>
          </p:cNvPr>
          <p:cNvCxnSpPr>
            <a:cxnSpLocks/>
            <a:stCxn id="128" idx="3"/>
            <a:endCxn id="121" idx="3"/>
          </p:cNvCxnSpPr>
          <p:nvPr/>
        </p:nvCxnSpPr>
        <p:spPr>
          <a:xfrm flipH="1" flipV="1">
            <a:off x="9988052" y="2491698"/>
            <a:ext cx="2028159" cy="1891311"/>
          </a:xfrm>
          <a:prstGeom prst="bentConnector3">
            <a:avLst>
              <a:gd name="adj1" fmla="val -415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1473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1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4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1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38"/>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2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49"/>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26"/>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30"/>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4DAD1E5-DC46-4354-897B-4D4AFB961017}"/>
              </a:ext>
            </a:extLst>
          </p:cNvPr>
          <p:cNvSpPr>
            <a:spLocks noGrp="1"/>
          </p:cNvSpPr>
          <p:nvPr>
            <p:ph type="title"/>
          </p:nvPr>
        </p:nvSpPr>
        <p:spPr/>
        <p:txBody>
          <a:bodyPr/>
          <a:lstStyle/>
          <a:p>
            <a:r>
              <a:rPr lang="en-US"/>
              <a:t>Video 7: </a:t>
            </a:r>
            <a:r>
              <a:rPr lang="en-US" dirty="0"/>
              <a:t>actual demo of Scenario 4</a:t>
            </a:r>
          </a:p>
        </p:txBody>
      </p:sp>
      <p:sp>
        <p:nvSpPr>
          <p:cNvPr id="5" name="Text Placeholder 4">
            <a:extLst>
              <a:ext uri="{FF2B5EF4-FFF2-40B4-BE49-F238E27FC236}">
                <a16:creationId xmlns:a16="http://schemas.microsoft.com/office/drawing/2014/main" id="{6ED6405B-4884-4D2F-8F84-CF89665D2FA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99208713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836DA2-96C7-415A-B88C-C05413EE37BC}"/>
              </a:ext>
            </a:extLst>
          </p:cNvPr>
          <p:cNvSpPr>
            <a:spLocks noGrp="1"/>
          </p:cNvSpPr>
          <p:nvPr>
            <p:ph type="title"/>
          </p:nvPr>
        </p:nvSpPr>
        <p:spPr/>
        <p:txBody>
          <a:bodyPr/>
          <a:lstStyle/>
          <a:p>
            <a:r>
              <a:rPr lang="en-US" dirty="0"/>
              <a:t>Scenario 4.1: Region A is down (Auto Failover)</a:t>
            </a:r>
          </a:p>
        </p:txBody>
      </p:sp>
      <p:sp>
        <p:nvSpPr>
          <p:cNvPr id="4" name="Rectangle: Rounded Corners 3">
            <a:extLst>
              <a:ext uri="{FF2B5EF4-FFF2-40B4-BE49-F238E27FC236}">
                <a16:creationId xmlns:a16="http://schemas.microsoft.com/office/drawing/2014/main" id="{0022D0E0-D694-4D23-B34B-54FE959B9531}"/>
              </a:ext>
            </a:extLst>
          </p:cNvPr>
          <p:cNvSpPr/>
          <p:nvPr/>
        </p:nvSpPr>
        <p:spPr>
          <a:xfrm>
            <a:off x="1125959" y="3624042"/>
            <a:ext cx="1792447" cy="256703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tx1"/>
              </a:solidFill>
            </a:endParaRPr>
          </a:p>
          <a:p>
            <a:pPr algn="ctr"/>
            <a:endParaRPr lang="en-US" sz="1000" dirty="0">
              <a:solidFill>
                <a:schemeClr val="tx1"/>
              </a:solidFill>
            </a:endParaRPr>
          </a:p>
          <a:p>
            <a:pPr algn="ctr"/>
            <a:endParaRPr lang="en-US" sz="1000" dirty="0">
              <a:solidFill>
                <a:schemeClr val="tx1"/>
              </a:solidFill>
            </a:endParaRPr>
          </a:p>
          <a:p>
            <a:pPr algn="ctr"/>
            <a:endParaRPr lang="en-US" sz="1000" dirty="0">
              <a:solidFill>
                <a:schemeClr val="tx1"/>
              </a:solidFill>
            </a:endParaRPr>
          </a:p>
          <a:p>
            <a:pPr algn="ctr"/>
            <a:endParaRPr lang="en-US" sz="1000" dirty="0">
              <a:solidFill>
                <a:schemeClr val="tx1"/>
              </a:solidFill>
            </a:endParaRPr>
          </a:p>
          <a:p>
            <a:pPr algn="ctr"/>
            <a:r>
              <a:rPr lang="en-US" sz="800" dirty="0">
                <a:solidFill>
                  <a:schemeClr val="tx1"/>
                </a:solidFill>
              </a:rPr>
              <a:t>Web A: rasd</a:t>
            </a:r>
            <a:r>
              <a:rPr lang="en-US" sz="800" b="1" dirty="0">
                <a:solidFill>
                  <a:srgbClr val="FF0000"/>
                </a:solidFill>
              </a:rPr>
              <a:t>sea</a:t>
            </a:r>
            <a:r>
              <a:rPr lang="en-US" sz="800" dirty="0">
                <a:solidFill>
                  <a:schemeClr val="tx1"/>
                </a:solidFill>
              </a:rPr>
              <a:t>.azurewebsites.net</a:t>
            </a:r>
          </a:p>
          <a:p>
            <a:pPr algn="ctr"/>
            <a:endParaRPr lang="en-US" sz="800" dirty="0">
              <a:solidFill>
                <a:schemeClr val="tx1"/>
              </a:solidFill>
            </a:endParaRPr>
          </a:p>
          <a:p>
            <a:pPr algn="ctr"/>
            <a:endParaRPr lang="en-US" sz="900" dirty="0">
              <a:solidFill>
                <a:schemeClr val="tx1"/>
              </a:solidFill>
            </a:endParaRPr>
          </a:p>
          <a:p>
            <a:pPr algn="ctr"/>
            <a:endParaRPr lang="en-US" sz="900" dirty="0">
              <a:solidFill>
                <a:schemeClr val="tx1"/>
              </a:solidFill>
            </a:endParaRPr>
          </a:p>
          <a:p>
            <a:pPr algn="ctr"/>
            <a:endParaRPr lang="en-US" sz="900" dirty="0">
              <a:solidFill>
                <a:schemeClr val="tx1"/>
              </a:solidFill>
            </a:endParaRPr>
          </a:p>
          <a:p>
            <a:pPr algn="ctr"/>
            <a:endParaRPr lang="en-US" sz="900" dirty="0">
              <a:solidFill>
                <a:schemeClr val="tx1"/>
              </a:solidFill>
            </a:endParaRPr>
          </a:p>
          <a:p>
            <a:pPr algn="ctr"/>
            <a:endParaRPr lang="en-US" sz="900" dirty="0">
              <a:solidFill>
                <a:schemeClr val="tx1"/>
              </a:solidFill>
            </a:endParaRPr>
          </a:p>
          <a:p>
            <a:pPr algn="ctr"/>
            <a:r>
              <a:rPr lang="en-US" sz="800" dirty="0">
                <a:solidFill>
                  <a:schemeClr val="tx1"/>
                </a:solidFill>
              </a:rPr>
              <a:t>DB A: rasd</a:t>
            </a:r>
            <a:r>
              <a:rPr lang="en-US" sz="800" b="1" dirty="0">
                <a:solidFill>
                  <a:srgbClr val="FF0000"/>
                </a:solidFill>
              </a:rPr>
              <a:t>eus</a:t>
            </a:r>
            <a:r>
              <a:rPr lang="en-US" sz="800" dirty="0">
                <a:solidFill>
                  <a:schemeClr val="tx1"/>
                </a:solidFill>
              </a:rPr>
              <a:t>.database.windows.net</a:t>
            </a:r>
          </a:p>
          <a:p>
            <a:pPr algn="ctr"/>
            <a:endParaRPr lang="en-US" sz="1000" b="1" dirty="0">
              <a:solidFill>
                <a:schemeClr val="tx1"/>
              </a:solidFill>
            </a:endParaRPr>
          </a:p>
          <a:p>
            <a:pPr algn="ctr"/>
            <a:endParaRPr lang="en-US" sz="1000" b="1" dirty="0">
              <a:solidFill>
                <a:schemeClr val="tx1"/>
              </a:solidFill>
            </a:endParaRPr>
          </a:p>
          <a:p>
            <a:pPr algn="ctr"/>
            <a:r>
              <a:rPr lang="en-US" sz="1000" b="1" dirty="0">
                <a:solidFill>
                  <a:schemeClr val="tx1"/>
                </a:solidFill>
              </a:rPr>
              <a:t>Region A: Southeast Asia</a:t>
            </a:r>
          </a:p>
        </p:txBody>
      </p:sp>
      <p:pic>
        <p:nvPicPr>
          <p:cNvPr id="5" name="Content Placeholder 4">
            <a:extLst>
              <a:ext uri="{FF2B5EF4-FFF2-40B4-BE49-F238E27FC236}">
                <a16:creationId xmlns:a16="http://schemas.microsoft.com/office/drawing/2014/main" id="{E9B27573-9F49-48A7-BC9D-BEB79314C3D2}"/>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873499" y="2746423"/>
            <a:ext cx="476250" cy="476250"/>
          </a:xfrm>
        </p:spPr>
      </p:pic>
      <p:pic>
        <p:nvPicPr>
          <p:cNvPr id="6" name="Graphic 5">
            <a:extLst>
              <a:ext uri="{FF2B5EF4-FFF2-40B4-BE49-F238E27FC236}">
                <a16:creationId xmlns:a16="http://schemas.microsoft.com/office/drawing/2014/main" id="{B022CCD1-A6BB-4DC1-A003-ACBFAFBA34C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801115" y="3926819"/>
            <a:ext cx="393834" cy="393834"/>
          </a:xfrm>
          <a:prstGeom prst="rect">
            <a:avLst/>
          </a:prstGeom>
        </p:spPr>
      </p:pic>
      <p:pic>
        <p:nvPicPr>
          <p:cNvPr id="7" name="Graphic 6">
            <a:extLst>
              <a:ext uri="{FF2B5EF4-FFF2-40B4-BE49-F238E27FC236}">
                <a16:creationId xmlns:a16="http://schemas.microsoft.com/office/drawing/2014/main" id="{544BB192-F5AE-4D03-87A0-63DF2570263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759907" y="5002048"/>
            <a:ext cx="476250" cy="476250"/>
          </a:xfrm>
          <a:prstGeom prst="rect">
            <a:avLst/>
          </a:prstGeom>
        </p:spPr>
      </p:pic>
      <p:sp>
        <p:nvSpPr>
          <p:cNvPr id="9" name="TextBox 8">
            <a:extLst>
              <a:ext uri="{FF2B5EF4-FFF2-40B4-BE49-F238E27FC236}">
                <a16:creationId xmlns:a16="http://schemas.microsoft.com/office/drawing/2014/main" id="{19D585BD-21AF-43AF-A455-4E2814237FCD}"/>
              </a:ext>
            </a:extLst>
          </p:cNvPr>
          <p:cNvSpPr txBox="1"/>
          <p:nvPr/>
        </p:nvSpPr>
        <p:spPr>
          <a:xfrm>
            <a:off x="2918406" y="5224447"/>
            <a:ext cx="3085062" cy="369332"/>
          </a:xfrm>
          <a:prstGeom prst="rect">
            <a:avLst/>
          </a:prstGeom>
          <a:noFill/>
        </p:spPr>
        <p:txBody>
          <a:bodyPr wrap="square" rtlCol="0">
            <a:spAutoFit/>
          </a:bodyPr>
          <a:lstStyle/>
          <a:p>
            <a:pPr marL="171450" indent="-171450">
              <a:buFont typeface="Arial" panose="020B0604020202020204" pitchFamily="34" charset="0"/>
              <a:buChar char="•"/>
            </a:pPr>
            <a:r>
              <a:rPr lang="en-US" sz="900" b="1" dirty="0"/>
              <a:t>Read Write</a:t>
            </a:r>
            <a:r>
              <a:rPr lang="en-US" sz="900" dirty="0"/>
              <a:t>: </a:t>
            </a:r>
            <a:r>
              <a:rPr lang="en-US" sz="900" b="1" dirty="0">
                <a:solidFill>
                  <a:srgbClr val="FF0000"/>
                </a:solidFill>
              </a:rPr>
              <a:t>group</a:t>
            </a:r>
            <a:r>
              <a:rPr lang="en-US" sz="900" dirty="0"/>
              <a:t>.database.windows.net</a:t>
            </a:r>
          </a:p>
          <a:p>
            <a:pPr marL="171450" indent="-171450">
              <a:buFont typeface="Arial" panose="020B0604020202020204" pitchFamily="34" charset="0"/>
              <a:buChar char="•"/>
            </a:pPr>
            <a:r>
              <a:rPr lang="en-US" sz="900" b="1" dirty="0"/>
              <a:t>Read</a:t>
            </a:r>
            <a:r>
              <a:rPr lang="en-US" sz="900" dirty="0"/>
              <a:t>: </a:t>
            </a:r>
            <a:r>
              <a:rPr lang="en-US" sz="900" b="1" dirty="0">
                <a:solidFill>
                  <a:srgbClr val="FF0000"/>
                </a:solidFill>
              </a:rPr>
              <a:t>group.secondary</a:t>
            </a:r>
            <a:r>
              <a:rPr lang="en-US" sz="900" dirty="0"/>
              <a:t>.database.windows.net</a:t>
            </a:r>
          </a:p>
        </p:txBody>
      </p:sp>
      <p:grpSp>
        <p:nvGrpSpPr>
          <p:cNvPr id="10" name="Group 9">
            <a:extLst>
              <a:ext uri="{FF2B5EF4-FFF2-40B4-BE49-F238E27FC236}">
                <a16:creationId xmlns:a16="http://schemas.microsoft.com/office/drawing/2014/main" id="{2711091F-1BA6-40B7-9870-5A6526D13BCF}"/>
              </a:ext>
            </a:extLst>
          </p:cNvPr>
          <p:cNvGrpSpPr/>
          <p:nvPr/>
        </p:nvGrpSpPr>
        <p:grpSpPr>
          <a:xfrm>
            <a:off x="4741495" y="1908785"/>
            <a:ext cx="611639" cy="703201"/>
            <a:chOff x="4585920" y="1934277"/>
            <a:chExt cx="611639" cy="703201"/>
          </a:xfrm>
        </p:grpSpPr>
        <p:pic>
          <p:nvPicPr>
            <p:cNvPr id="11" name="Picture 10" descr="A picture containing drawing&#10;&#10;Description automatically generated">
              <a:extLst>
                <a:ext uri="{FF2B5EF4-FFF2-40B4-BE49-F238E27FC236}">
                  <a16:creationId xmlns:a16="http://schemas.microsoft.com/office/drawing/2014/main" id="{EFBC47E9-BE87-4C4B-BF7A-B2B3FFA777F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585920" y="1934277"/>
              <a:ext cx="572396" cy="572396"/>
            </a:xfrm>
            <a:prstGeom prst="rect">
              <a:avLst/>
            </a:prstGeom>
          </p:spPr>
        </p:pic>
        <p:sp>
          <p:nvSpPr>
            <p:cNvPr id="12" name="TextBox 11">
              <a:extLst>
                <a:ext uri="{FF2B5EF4-FFF2-40B4-BE49-F238E27FC236}">
                  <a16:creationId xmlns:a16="http://schemas.microsoft.com/office/drawing/2014/main" id="{79F3D60B-1229-42D9-AE93-E297E32F0783}"/>
                </a:ext>
              </a:extLst>
            </p:cNvPr>
            <p:cNvSpPr txBox="1"/>
            <p:nvPr/>
          </p:nvSpPr>
          <p:spPr>
            <a:xfrm>
              <a:off x="4625163" y="2375868"/>
              <a:ext cx="572396" cy="261610"/>
            </a:xfrm>
            <a:prstGeom prst="rect">
              <a:avLst/>
            </a:prstGeom>
            <a:noFill/>
          </p:spPr>
          <p:txBody>
            <a:bodyPr wrap="square" rtlCol="0">
              <a:spAutoFit/>
            </a:bodyPr>
            <a:lstStyle/>
            <a:p>
              <a:r>
                <a:rPr lang="en-US" sz="1050" dirty="0"/>
                <a:t>Client</a:t>
              </a:r>
            </a:p>
          </p:txBody>
        </p:sp>
      </p:grpSp>
      <p:cxnSp>
        <p:nvCxnSpPr>
          <p:cNvPr id="13" name="Straight Connector 12">
            <a:extLst>
              <a:ext uri="{FF2B5EF4-FFF2-40B4-BE49-F238E27FC236}">
                <a16:creationId xmlns:a16="http://schemas.microsoft.com/office/drawing/2014/main" id="{F59D84DB-5B6E-4801-8606-9F8B4B5FC189}"/>
              </a:ext>
            </a:extLst>
          </p:cNvPr>
          <p:cNvCxnSpPr>
            <a:cxnSpLocks/>
            <a:stCxn id="6" idx="2"/>
            <a:endCxn id="22" idx="1"/>
          </p:cNvCxnSpPr>
          <p:nvPr/>
        </p:nvCxnSpPr>
        <p:spPr>
          <a:xfrm>
            <a:off x="1998032" y="4320653"/>
            <a:ext cx="2074577" cy="436208"/>
          </a:xfrm>
          <a:prstGeom prst="line">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Rounded Corners 14">
            <a:extLst>
              <a:ext uri="{FF2B5EF4-FFF2-40B4-BE49-F238E27FC236}">
                <a16:creationId xmlns:a16="http://schemas.microsoft.com/office/drawing/2014/main" id="{42B16472-06C3-42E9-BBBB-479273328AB5}"/>
              </a:ext>
            </a:extLst>
          </p:cNvPr>
          <p:cNvSpPr/>
          <p:nvPr/>
        </p:nvSpPr>
        <p:spPr>
          <a:xfrm>
            <a:off x="5449436" y="3651743"/>
            <a:ext cx="1792447" cy="253933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tx1"/>
              </a:solidFill>
            </a:endParaRPr>
          </a:p>
          <a:p>
            <a:pPr algn="ctr"/>
            <a:endParaRPr lang="en-US" sz="1000" dirty="0">
              <a:solidFill>
                <a:schemeClr val="tx1"/>
              </a:solidFill>
            </a:endParaRPr>
          </a:p>
          <a:p>
            <a:pPr algn="ctr"/>
            <a:endParaRPr lang="en-US" sz="1000" dirty="0">
              <a:solidFill>
                <a:schemeClr val="tx1"/>
              </a:solidFill>
            </a:endParaRPr>
          </a:p>
          <a:p>
            <a:pPr algn="ctr"/>
            <a:endParaRPr lang="en-US" sz="1000" dirty="0">
              <a:solidFill>
                <a:schemeClr val="tx1"/>
              </a:solidFill>
            </a:endParaRPr>
          </a:p>
          <a:p>
            <a:pPr algn="ctr"/>
            <a:endParaRPr lang="en-US" sz="1000" dirty="0">
              <a:solidFill>
                <a:schemeClr val="tx1"/>
              </a:solidFill>
            </a:endParaRPr>
          </a:p>
          <a:p>
            <a:pPr algn="ctr"/>
            <a:r>
              <a:rPr lang="en-US" sz="1000" dirty="0">
                <a:solidFill>
                  <a:schemeClr val="tx1"/>
                </a:solidFill>
              </a:rPr>
              <a:t>Web B:</a:t>
            </a:r>
          </a:p>
          <a:p>
            <a:pPr algn="ctr"/>
            <a:r>
              <a:rPr lang="en-US" sz="800" dirty="0">
                <a:solidFill>
                  <a:schemeClr val="tx1"/>
                </a:solidFill>
              </a:rPr>
              <a:t>rasd</a:t>
            </a:r>
            <a:r>
              <a:rPr lang="en-US" sz="800" b="1" dirty="0">
                <a:solidFill>
                  <a:srgbClr val="FF0000"/>
                </a:solidFill>
              </a:rPr>
              <a:t>eus</a:t>
            </a:r>
            <a:r>
              <a:rPr lang="en-US" sz="800" dirty="0">
                <a:solidFill>
                  <a:schemeClr val="tx1"/>
                </a:solidFill>
              </a:rPr>
              <a:t>.azurewebsites.net</a:t>
            </a:r>
          </a:p>
          <a:p>
            <a:pPr algn="ctr"/>
            <a:endParaRPr lang="en-US" sz="800" dirty="0">
              <a:solidFill>
                <a:schemeClr val="tx1"/>
              </a:solidFill>
            </a:endParaRPr>
          </a:p>
          <a:p>
            <a:pPr algn="ctr"/>
            <a:endParaRPr lang="en-US" sz="800" dirty="0">
              <a:solidFill>
                <a:schemeClr val="tx1"/>
              </a:solidFill>
            </a:endParaRPr>
          </a:p>
          <a:p>
            <a:pPr algn="ctr"/>
            <a:endParaRPr lang="en-US" sz="800" dirty="0">
              <a:solidFill>
                <a:schemeClr val="tx1"/>
              </a:solidFill>
            </a:endParaRPr>
          </a:p>
          <a:p>
            <a:pPr algn="ctr"/>
            <a:endParaRPr lang="en-US" sz="800" dirty="0">
              <a:solidFill>
                <a:schemeClr val="tx1"/>
              </a:solidFill>
            </a:endParaRPr>
          </a:p>
          <a:p>
            <a:pPr algn="ctr"/>
            <a:endParaRPr lang="en-US" sz="800" dirty="0">
              <a:solidFill>
                <a:schemeClr val="tx1"/>
              </a:solidFill>
            </a:endParaRPr>
          </a:p>
          <a:p>
            <a:pPr algn="ctr"/>
            <a:endParaRPr lang="en-US" sz="800" dirty="0">
              <a:solidFill>
                <a:schemeClr val="tx1"/>
              </a:solidFill>
            </a:endParaRPr>
          </a:p>
          <a:p>
            <a:pPr algn="ctr"/>
            <a:endParaRPr lang="en-US" sz="800" dirty="0">
              <a:solidFill>
                <a:schemeClr val="tx1"/>
              </a:solidFill>
            </a:endParaRPr>
          </a:p>
          <a:p>
            <a:pPr algn="ctr"/>
            <a:r>
              <a:rPr lang="en-US" sz="800" dirty="0">
                <a:solidFill>
                  <a:schemeClr val="tx1"/>
                </a:solidFill>
              </a:rPr>
              <a:t>DB B:</a:t>
            </a:r>
          </a:p>
          <a:p>
            <a:pPr algn="ctr"/>
            <a:r>
              <a:rPr lang="en-US" sz="800" dirty="0">
                <a:solidFill>
                  <a:schemeClr val="tx1"/>
                </a:solidFill>
              </a:rPr>
              <a:t>rasd</a:t>
            </a:r>
            <a:r>
              <a:rPr lang="en-US" sz="800" b="1" dirty="0">
                <a:solidFill>
                  <a:srgbClr val="FF0000"/>
                </a:solidFill>
              </a:rPr>
              <a:t>eus</a:t>
            </a:r>
            <a:r>
              <a:rPr lang="en-US" sz="800" dirty="0">
                <a:solidFill>
                  <a:schemeClr val="tx1"/>
                </a:solidFill>
              </a:rPr>
              <a:t>.database.windows.net</a:t>
            </a:r>
          </a:p>
          <a:p>
            <a:pPr algn="ctr"/>
            <a:endParaRPr lang="en-US" sz="1000" dirty="0">
              <a:solidFill>
                <a:schemeClr val="tx1"/>
              </a:solidFill>
            </a:endParaRPr>
          </a:p>
          <a:p>
            <a:pPr algn="ctr"/>
            <a:endParaRPr lang="en-US" sz="1000" dirty="0">
              <a:solidFill>
                <a:schemeClr val="tx1"/>
              </a:solidFill>
            </a:endParaRPr>
          </a:p>
          <a:p>
            <a:pPr algn="ctr"/>
            <a:r>
              <a:rPr lang="en-US" sz="1000" b="1" dirty="0">
                <a:solidFill>
                  <a:schemeClr val="tx1"/>
                </a:solidFill>
              </a:rPr>
              <a:t>Region B: East US</a:t>
            </a:r>
          </a:p>
        </p:txBody>
      </p:sp>
      <p:pic>
        <p:nvPicPr>
          <p:cNvPr id="16" name="Graphic 15">
            <a:extLst>
              <a:ext uri="{FF2B5EF4-FFF2-40B4-BE49-F238E27FC236}">
                <a16:creationId xmlns:a16="http://schemas.microsoft.com/office/drawing/2014/main" id="{7C9FF78C-AFD7-4495-B584-3002135F0D8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124592" y="3907099"/>
            <a:ext cx="393834" cy="393834"/>
          </a:xfrm>
          <a:prstGeom prst="rect">
            <a:avLst/>
          </a:prstGeom>
        </p:spPr>
      </p:pic>
      <p:pic>
        <p:nvPicPr>
          <p:cNvPr id="17" name="Graphic 16">
            <a:extLst>
              <a:ext uri="{FF2B5EF4-FFF2-40B4-BE49-F238E27FC236}">
                <a16:creationId xmlns:a16="http://schemas.microsoft.com/office/drawing/2014/main" id="{35BFD30D-99C6-4FC7-AD17-D47E2209B81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083384" y="5029749"/>
            <a:ext cx="476250" cy="476250"/>
          </a:xfrm>
          <a:prstGeom prst="rect">
            <a:avLst/>
          </a:prstGeom>
        </p:spPr>
      </p:pic>
      <p:cxnSp>
        <p:nvCxnSpPr>
          <p:cNvPr id="18" name="Straight Connector 17">
            <a:extLst>
              <a:ext uri="{FF2B5EF4-FFF2-40B4-BE49-F238E27FC236}">
                <a16:creationId xmlns:a16="http://schemas.microsoft.com/office/drawing/2014/main" id="{FCB7BCB5-7F94-43D8-9A67-509F800B1810}"/>
              </a:ext>
            </a:extLst>
          </p:cNvPr>
          <p:cNvCxnSpPr>
            <a:cxnSpLocks/>
            <a:stCxn id="16" idx="2"/>
            <a:endCxn id="22" idx="7"/>
          </p:cNvCxnSpPr>
          <p:nvPr/>
        </p:nvCxnSpPr>
        <p:spPr>
          <a:xfrm flipH="1">
            <a:off x="4226839" y="4300933"/>
            <a:ext cx="2094670" cy="455928"/>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9" name="Rectangle: Rounded Corners 18">
            <a:extLst>
              <a:ext uri="{FF2B5EF4-FFF2-40B4-BE49-F238E27FC236}">
                <a16:creationId xmlns:a16="http://schemas.microsoft.com/office/drawing/2014/main" id="{BFC1A0FE-9191-46E9-A298-32FA2B6FA764}"/>
              </a:ext>
            </a:extLst>
          </p:cNvPr>
          <p:cNvSpPr/>
          <p:nvPr/>
        </p:nvSpPr>
        <p:spPr>
          <a:xfrm>
            <a:off x="1276350" y="4767013"/>
            <a:ext cx="5897147" cy="993840"/>
          </a:xfrm>
          <a:prstGeom prst="roundRect">
            <a:avLst/>
          </a:prstGeom>
          <a:noFill/>
          <a:ln>
            <a:solidFill>
              <a:srgbClr val="FFC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dirty="0">
              <a:solidFill>
                <a:schemeClr val="tx1"/>
              </a:solidFill>
            </a:endParaRPr>
          </a:p>
          <a:p>
            <a:pPr algn="ctr"/>
            <a:r>
              <a:rPr lang="en-US" sz="900" b="1" dirty="0">
                <a:solidFill>
                  <a:schemeClr val="tx1"/>
                </a:solidFill>
              </a:rPr>
              <a:t>Failover Group Endpoint</a:t>
            </a:r>
            <a:r>
              <a:rPr lang="en-US" sz="900" dirty="0">
                <a:solidFill>
                  <a:schemeClr val="tx1"/>
                </a:solidFill>
              </a:rPr>
              <a:t>:</a:t>
            </a:r>
          </a:p>
          <a:p>
            <a:pPr algn="ctr"/>
            <a:endParaRPr lang="en-US" sz="1000" dirty="0">
              <a:solidFill>
                <a:schemeClr val="tx1"/>
              </a:solidFill>
            </a:endParaRPr>
          </a:p>
          <a:p>
            <a:pPr algn="ctr"/>
            <a:endParaRPr lang="en-US" sz="1000" dirty="0">
              <a:solidFill>
                <a:schemeClr val="tx1"/>
              </a:solidFill>
            </a:endParaRPr>
          </a:p>
        </p:txBody>
      </p:sp>
      <p:cxnSp>
        <p:nvCxnSpPr>
          <p:cNvPr id="20" name="Straight Arrow Connector 19">
            <a:extLst>
              <a:ext uri="{FF2B5EF4-FFF2-40B4-BE49-F238E27FC236}">
                <a16:creationId xmlns:a16="http://schemas.microsoft.com/office/drawing/2014/main" id="{379A718B-62B2-4615-877A-3FE32834D031}"/>
              </a:ext>
            </a:extLst>
          </p:cNvPr>
          <p:cNvCxnSpPr>
            <a:cxnSpLocks/>
            <a:stCxn id="5" idx="2"/>
            <a:endCxn id="6" idx="0"/>
          </p:cNvCxnSpPr>
          <p:nvPr/>
        </p:nvCxnSpPr>
        <p:spPr>
          <a:xfrm flipH="1">
            <a:off x="1998032" y="3222673"/>
            <a:ext cx="2113592" cy="704146"/>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715FD03A-2348-4CFF-8FD3-5F88E426DAB0}"/>
              </a:ext>
            </a:extLst>
          </p:cNvPr>
          <p:cNvCxnSpPr>
            <a:cxnSpLocks/>
            <a:stCxn id="5" idx="2"/>
            <a:endCxn id="16" idx="0"/>
          </p:cNvCxnSpPr>
          <p:nvPr/>
        </p:nvCxnSpPr>
        <p:spPr>
          <a:xfrm>
            <a:off x="4111624" y="3222673"/>
            <a:ext cx="2209885" cy="6844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Oval 21">
            <a:extLst>
              <a:ext uri="{FF2B5EF4-FFF2-40B4-BE49-F238E27FC236}">
                <a16:creationId xmlns:a16="http://schemas.microsoft.com/office/drawing/2014/main" id="{82B48057-F1D8-4E6B-A786-64EACCD4BFDB}"/>
              </a:ext>
            </a:extLst>
          </p:cNvPr>
          <p:cNvSpPr/>
          <p:nvPr/>
        </p:nvSpPr>
        <p:spPr>
          <a:xfrm>
            <a:off x="4040667" y="4724919"/>
            <a:ext cx="218114" cy="218114"/>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cxnSp>
        <p:nvCxnSpPr>
          <p:cNvPr id="23" name="Connector: Elbow 22">
            <a:extLst>
              <a:ext uri="{FF2B5EF4-FFF2-40B4-BE49-F238E27FC236}">
                <a16:creationId xmlns:a16="http://schemas.microsoft.com/office/drawing/2014/main" id="{09C64362-33C5-4018-9AC3-3B1B06B36097}"/>
              </a:ext>
            </a:extLst>
          </p:cNvPr>
          <p:cNvCxnSpPr>
            <a:cxnSpLocks/>
            <a:stCxn id="11" idx="1"/>
            <a:endCxn id="5" idx="0"/>
          </p:cNvCxnSpPr>
          <p:nvPr/>
        </p:nvCxnSpPr>
        <p:spPr>
          <a:xfrm rot="10800000" flipV="1">
            <a:off x="4111625" y="2194983"/>
            <a:ext cx="629871" cy="55144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FDC5A9D3-FB5D-40DB-A57C-EA5B56C1C322}"/>
              </a:ext>
            </a:extLst>
          </p:cNvPr>
          <p:cNvCxnSpPr>
            <a:cxnSpLocks/>
            <a:endCxn id="7" idx="3"/>
          </p:cNvCxnSpPr>
          <p:nvPr/>
        </p:nvCxnSpPr>
        <p:spPr>
          <a:xfrm flipH="1" flipV="1">
            <a:off x="2236157" y="5240173"/>
            <a:ext cx="936639" cy="115552"/>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8D86F209-82DA-4B10-B9BB-C4E1CE600959}"/>
              </a:ext>
            </a:extLst>
          </p:cNvPr>
          <p:cNvCxnSpPr>
            <a:cxnSpLocks/>
            <a:endCxn id="17" idx="1"/>
          </p:cNvCxnSpPr>
          <p:nvPr/>
        </p:nvCxnSpPr>
        <p:spPr>
          <a:xfrm flipV="1">
            <a:off x="5353134" y="5267874"/>
            <a:ext cx="730250" cy="2104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A529CE88-5E01-451B-8971-32B410FE783A}"/>
              </a:ext>
            </a:extLst>
          </p:cNvPr>
          <p:cNvSpPr txBox="1"/>
          <p:nvPr/>
        </p:nvSpPr>
        <p:spPr>
          <a:xfrm>
            <a:off x="8292918" y="2194983"/>
            <a:ext cx="3640001" cy="3785652"/>
          </a:xfrm>
          <a:prstGeom prst="rect">
            <a:avLst/>
          </a:prstGeom>
          <a:noFill/>
        </p:spPr>
        <p:txBody>
          <a:bodyPr wrap="square" rtlCol="0">
            <a:spAutoFit/>
          </a:bodyPr>
          <a:lstStyle/>
          <a:p>
            <a:pPr marL="285750" indent="-285750">
              <a:buFont typeface="Arial" panose="020B0604020202020204" pitchFamily="34" charset="0"/>
              <a:buChar char="•"/>
            </a:pPr>
            <a:r>
              <a:rPr lang="en-US" sz="1600" dirty="0"/>
              <a:t>Entire region A is down (including Web A and DB A)</a:t>
            </a:r>
          </a:p>
          <a:p>
            <a:pPr marL="285750" indent="-285750">
              <a:buFont typeface="Arial" panose="020B0604020202020204" pitchFamily="34" charset="0"/>
              <a:buChar char="•"/>
            </a:pPr>
            <a:r>
              <a:rPr lang="en-US" sz="1600" dirty="0"/>
              <a:t>TM will route all the traffic to Web B.</a:t>
            </a:r>
          </a:p>
          <a:p>
            <a:pPr marL="285750" indent="-285750">
              <a:buFont typeface="Arial" panose="020B0604020202020204" pitchFamily="34" charset="0"/>
              <a:buChar char="•"/>
            </a:pPr>
            <a:r>
              <a:rPr lang="en-US" sz="1600" dirty="0"/>
              <a:t>Because DB A is also down, we need to trigger the failover of the database to DB B.</a:t>
            </a:r>
          </a:p>
          <a:p>
            <a:pPr marL="285750" indent="-285750">
              <a:buFont typeface="Arial" panose="020B0604020202020204" pitchFamily="34" charset="0"/>
              <a:buChar char="•"/>
            </a:pPr>
            <a:r>
              <a:rPr lang="en-US" sz="1600" dirty="0"/>
              <a:t>TM allows us to emit a set of diagnostic log to EventHub, including the status of the endpoint which we’d need here. </a:t>
            </a:r>
          </a:p>
          <a:p>
            <a:pPr marL="285750" indent="-285750">
              <a:buFont typeface="Arial" panose="020B0604020202020204" pitchFamily="34" charset="0"/>
              <a:buChar char="•"/>
            </a:pPr>
            <a:r>
              <a:rPr lang="en-US" sz="1600" dirty="0"/>
              <a:t>We then use Stream Analytic to query the log containing Status = “Down” and then invoke an Azure Function to perform Database Failover</a:t>
            </a:r>
          </a:p>
        </p:txBody>
      </p:sp>
      <p:sp>
        <p:nvSpPr>
          <p:cNvPr id="32" name="Multiplication Sign 31">
            <a:extLst>
              <a:ext uri="{FF2B5EF4-FFF2-40B4-BE49-F238E27FC236}">
                <a16:creationId xmlns:a16="http://schemas.microsoft.com/office/drawing/2014/main" id="{80AC143D-FAF5-453A-AB6E-FE9CADF72366}"/>
              </a:ext>
            </a:extLst>
          </p:cNvPr>
          <p:cNvSpPr/>
          <p:nvPr/>
        </p:nvSpPr>
        <p:spPr>
          <a:xfrm>
            <a:off x="1145296" y="3367393"/>
            <a:ext cx="1741210" cy="3185891"/>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Arrow Connector 32">
            <a:extLst>
              <a:ext uri="{FF2B5EF4-FFF2-40B4-BE49-F238E27FC236}">
                <a16:creationId xmlns:a16="http://schemas.microsoft.com/office/drawing/2014/main" id="{C6AD17A9-AD84-4E55-ADA1-80BCC0B91970}"/>
              </a:ext>
            </a:extLst>
          </p:cNvPr>
          <p:cNvCxnSpPr>
            <a:cxnSpLocks/>
          </p:cNvCxnSpPr>
          <p:nvPr/>
        </p:nvCxnSpPr>
        <p:spPr>
          <a:xfrm flipV="1">
            <a:off x="5334565" y="5263933"/>
            <a:ext cx="748819" cy="240900"/>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3" name="Graphic 2">
            <a:extLst>
              <a:ext uri="{FF2B5EF4-FFF2-40B4-BE49-F238E27FC236}">
                <a16:creationId xmlns:a16="http://schemas.microsoft.com/office/drawing/2014/main" id="{CAE5D507-F2EF-4C08-92AC-D0DDAAED738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597340" y="2745256"/>
            <a:ext cx="403660" cy="403660"/>
          </a:xfrm>
          <a:prstGeom prst="rect">
            <a:avLst/>
          </a:prstGeom>
        </p:spPr>
      </p:pic>
      <p:pic>
        <p:nvPicPr>
          <p:cNvPr id="36" name="Graphic 35">
            <a:extLst>
              <a:ext uri="{FF2B5EF4-FFF2-40B4-BE49-F238E27FC236}">
                <a16:creationId xmlns:a16="http://schemas.microsoft.com/office/drawing/2014/main" id="{12400660-88E1-41E9-BBA9-D8ECE76BB5A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569078" y="2582796"/>
            <a:ext cx="476250" cy="476250"/>
          </a:xfrm>
          <a:prstGeom prst="rect">
            <a:avLst/>
          </a:prstGeom>
        </p:spPr>
      </p:pic>
      <p:pic>
        <p:nvPicPr>
          <p:cNvPr id="38" name="Graphic 37">
            <a:extLst>
              <a:ext uri="{FF2B5EF4-FFF2-40B4-BE49-F238E27FC236}">
                <a16:creationId xmlns:a16="http://schemas.microsoft.com/office/drawing/2014/main" id="{F782D2FE-8A63-4F8B-A44A-72198DB7BB0B}"/>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7537453" y="2983635"/>
            <a:ext cx="609600" cy="609600"/>
          </a:xfrm>
          <a:prstGeom prst="rect">
            <a:avLst/>
          </a:prstGeom>
        </p:spPr>
      </p:pic>
      <p:cxnSp>
        <p:nvCxnSpPr>
          <p:cNvPr id="40" name="Connector: Elbow 39">
            <a:extLst>
              <a:ext uri="{FF2B5EF4-FFF2-40B4-BE49-F238E27FC236}">
                <a16:creationId xmlns:a16="http://schemas.microsoft.com/office/drawing/2014/main" id="{B345854B-09DB-4AC8-99DA-8402EC96154E}"/>
              </a:ext>
            </a:extLst>
          </p:cNvPr>
          <p:cNvCxnSpPr>
            <a:cxnSpLocks/>
            <a:stCxn id="36" idx="3"/>
            <a:endCxn id="38" idx="1"/>
          </p:cNvCxnSpPr>
          <p:nvPr/>
        </p:nvCxnSpPr>
        <p:spPr>
          <a:xfrm>
            <a:off x="7045328" y="2820921"/>
            <a:ext cx="492125" cy="467514"/>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Connector: Elbow 41">
            <a:extLst>
              <a:ext uri="{FF2B5EF4-FFF2-40B4-BE49-F238E27FC236}">
                <a16:creationId xmlns:a16="http://schemas.microsoft.com/office/drawing/2014/main" id="{25391878-6CE7-4AD6-8893-83B587262068}"/>
              </a:ext>
            </a:extLst>
          </p:cNvPr>
          <p:cNvCxnSpPr>
            <a:cxnSpLocks/>
            <a:stCxn id="3" idx="3"/>
            <a:endCxn id="36" idx="1"/>
          </p:cNvCxnSpPr>
          <p:nvPr/>
        </p:nvCxnSpPr>
        <p:spPr>
          <a:xfrm flipV="1">
            <a:off x="6001000" y="2820921"/>
            <a:ext cx="568078" cy="126165"/>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Connector: Elbow 43">
            <a:extLst>
              <a:ext uri="{FF2B5EF4-FFF2-40B4-BE49-F238E27FC236}">
                <a16:creationId xmlns:a16="http://schemas.microsoft.com/office/drawing/2014/main" id="{625FAD28-7F6C-4587-8BDC-0356F4994249}"/>
              </a:ext>
            </a:extLst>
          </p:cNvPr>
          <p:cNvCxnSpPr>
            <a:cxnSpLocks/>
            <a:stCxn id="5" idx="3"/>
            <a:endCxn id="3" idx="1"/>
          </p:cNvCxnSpPr>
          <p:nvPr/>
        </p:nvCxnSpPr>
        <p:spPr>
          <a:xfrm flipV="1">
            <a:off x="4349749" y="2947086"/>
            <a:ext cx="1247591" cy="3746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Connector: Elbow 45">
            <a:extLst>
              <a:ext uri="{FF2B5EF4-FFF2-40B4-BE49-F238E27FC236}">
                <a16:creationId xmlns:a16="http://schemas.microsoft.com/office/drawing/2014/main" id="{A3D1E17B-5529-4A1A-833D-8A5E10D484A5}"/>
              </a:ext>
            </a:extLst>
          </p:cNvPr>
          <p:cNvCxnSpPr>
            <a:cxnSpLocks/>
            <a:stCxn id="38" idx="2"/>
          </p:cNvCxnSpPr>
          <p:nvPr/>
        </p:nvCxnSpPr>
        <p:spPr>
          <a:xfrm rot="5400000">
            <a:off x="5430149" y="2421871"/>
            <a:ext cx="1240740" cy="3583469"/>
          </a:xfrm>
          <a:prstGeom prst="bentConnector2">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E2BAC641-262E-4317-A33F-BC9F36A21E5C}"/>
              </a:ext>
            </a:extLst>
          </p:cNvPr>
          <p:cNvSpPr txBox="1"/>
          <p:nvPr/>
        </p:nvSpPr>
        <p:spPr>
          <a:xfrm>
            <a:off x="7356754" y="4793560"/>
            <a:ext cx="1141250" cy="430887"/>
          </a:xfrm>
          <a:prstGeom prst="rect">
            <a:avLst/>
          </a:prstGeom>
          <a:noFill/>
        </p:spPr>
        <p:txBody>
          <a:bodyPr wrap="square" rtlCol="0">
            <a:spAutoFit/>
          </a:bodyPr>
          <a:lstStyle/>
          <a:p>
            <a:r>
              <a:rPr lang="en-US" sz="1100" dirty="0"/>
              <a:t>Database Failover</a:t>
            </a:r>
          </a:p>
        </p:txBody>
      </p:sp>
      <p:cxnSp>
        <p:nvCxnSpPr>
          <p:cNvPr id="37" name="Straight Arrow Connector 36">
            <a:extLst>
              <a:ext uri="{FF2B5EF4-FFF2-40B4-BE49-F238E27FC236}">
                <a16:creationId xmlns:a16="http://schemas.microsoft.com/office/drawing/2014/main" id="{D3DC2BE4-3E0D-4C4A-BA42-82A0554DB0CA}"/>
              </a:ext>
            </a:extLst>
          </p:cNvPr>
          <p:cNvCxnSpPr>
            <a:cxnSpLocks/>
            <a:stCxn id="5" idx="2"/>
            <a:endCxn id="16" idx="0"/>
          </p:cNvCxnSpPr>
          <p:nvPr/>
        </p:nvCxnSpPr>
        <p:spPr>
          <a:xfrm>
            <a:off x="4111624" y="3222673"/>
            <a:ext cx="2209885" cy="684426"/>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E945FA85-2967-4362-8EFF-3EAF5A55AA53}"/>
              </a:ext>
            </a:extLst>
          </p:cNvPr>
          <p:cNvCxnSpPr>
            <a:cxnSpLocks/>
            <a:stCxn id="16" idx="2"/>
            <a:endCxn id="19" idx="0"/>
          </p:cNvCxnSpPr>
          <p:nvPr/>
        </p:nvCxnSpPr>
        <p:spPr>
          <a:xfrm flipH="1">
            <a:off x="4224924" y="4300933"/>
            <a:ext cx="2096585" cy="466080"/>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5560A74C-0B14-4C5F-B8BF-E59F44E8B18E}"/>
              </a:ext>
            </a:extLst>
          </p:cNvPr>
          <p:cNvSpPr txBox="1"/>
          <p:nvPr/>
        </p:nvSpPr>
        <p:spPr>
          <a:xfrm>
            <a:off x="329800" y="1972395"/>
            <a:ext cx="3114004" cy="553998"/>
          </a:xfrm>
          <a:prstGeom prst="rect">
            <a:avLst/>
          </a:prstGeom>
          <a:noFill/>
        </p:spPr>
        <p:txBody>
          <a:bodyPr wrap="square" rtlCol="0">
            <a:spAutoFit/>
          </a:bodyPr>
          <a:lstStyle/>
          <a:p>
            <a:pPr algn="r"/>
            <a:r>
              <a:rPr lang="en-US" sz="1000" dirty="0">
                <a:hlinkClick r:id="rId15"/>
              </a:rPr>
              <a:t>http://rasd.trafficmanager.net</a:t>
            </a:r>
            <a:r>
              <a:rPr lang="en-US" sz="1000" dirty="0"/>
              <a:t> </a:t>
            </a:r>
          </a:p>
          <a:p>
            <a:pPr algn="r"/>
            <a:r>
              <a:rPr lang="en-US" sz="1000" dirty="0"/>
              <a:t>Bind to my custom domain (</a:t>
            </a:r>
            <a:r>
              <a:rPr lang="en-US" sz="1000" dirty="0">
                <a:hlinkClick r:id="rId16"/>
              </a:rPr>
              <a:t>http://tm.wely-lau.net</a:t>
            </a:r>
            <a:r>
              <a:rPr lang="en-US" sz="1000" dirty="0"/>
              <a:t>)  </a:t>
            </a:r>
          </a:p>
          <a:p>
            <a:pPr algn="r"/>
            <a:r>
              <a:rPr lang="en-US" sz="1000" dirty="0"/>
              <a:t>LB Method: Priority</a:t>
            </a:r>
          </a:p>
        </p:txBody>
      </p:sp>
      <p:graphicFrame>
        <p:nvGraphicFramePr>
          <p:cNvPr id="29" name="Table 28">
            <a:extLst>
              <a:ext uri="{FF2B5EF4-FFF2-40B4-BE49-F238E27FC236}">
                <a16:creationId xmlns:a16="http://schemas.microsoft.com/office/drawing/2014/main" id="{FBCC9706-B761-44BA-934F-A5EE3EC9F876}"/>
              </a:ext>
            </a:extLst>
          </p:cNvPr>
          <p:cNvGraphicFramePr>
            <a:graphicFrameLocks noGrp="1"/>
          </p:cNvGraphicFramePr>
          <p:nvPr>
            <p:extLst>
              <p:ext uri="{D42A27DB-BD31-4B8C-83A1-F6EECF244321}">
                <p14:modId xmlns:p14="http://schemas.microsoft.com/office/powerpoint/2010/main" val="1932853581"/>
              </p:ext>
            </p:extLst>
          </p:nvPr>
        </p:nvGraphicFramePr>
        <p:xfrm>
          <a:off x="427526" y="2498019"/>
          <a:ext cx="2982512" cy="685800"/>
        </p:xfrm>
        <a:graphic>
          <a:graphicData uri="http://schemas.openxmlformats.org/drawingml/2006/table">
            <a:tbl>
              <a:tblPr firstRow="1" bandRow="1">
                <a:tableStyleId>{5C22544A-7EE6-4342-B048-85BDC9FD1C3A}</a:tableStyleId>
              </a:tblPr>
              <a:tblGrid>
                <a:gridCol w="1871056">
                  <a:extLst>
                    <a:ext uri="{9D8B030D-6E8A-4147-A177-3AD203B41FA5}">
                      <a16:colId xmlns:a16="http://schemas.microsoft.com/office/drawing/2014/main" val="2129397409"/>
                    </a:ext>
                  </a:extLst>
                </a:gridCol>
                <a:gridCol w="599366">
                  <a:extLst>
                    <a:ext uri="{9D8B030D-6E8A-4147-A177-3AD203B41FA5}">
                      <a16:colId xmlns:a16="http://schemas.microsoft.com/office/drawing/2014/main" val="2994377451"/>
                    </a:ext>
                  </a:extLst>
                </a:gridCol>
                <a:gridCol w="512090">
                  <a:extLst>
                    <a:ext uri="{9D8B030D-6E8A-4147-A177-3AD203B41FA5}">
                      <a16:colId xmlns:a16="http://schemas.microsoft.com/office/drawing/2014/main" val="3771459657"/>
                    </a:ext>
                  </a:extLst>
                </a:gridCol>
              </a:tblGrid>
              <a:tr h="0">
                <a:tc>
                  <a:txBody>
                    <a:bodyPr/>
                    <a:lstStyle/>
                    <a:p>
                      <a:r>
                        <a:rPr lang="en-US" sz="900" dirty="0"/>
                        <a:t>Endpoint</a:t>
                      </a:r>
                    </a:p>
                  </a:txBody>
                  <a:tcPr/>
                </a:tc>
                <a:tc>
                  <a:txBody>
                    <a:bodyPr/>
                    <a:lstStyle/>
                    <a:p>
                      <a:r>
                        <a:rPr lang="en-US" sz="900" dirty="0"/>
                        <a:t>Priority</a:t>
                      </a:r>
                    </a:p>
                  </a:txBody>
                  <a:tcPr/>
                </a:tc>
                <a:tc>
                  <a:txBody>
                    <a:bodyPr/>
                    <a:lstStyle/>
                    <a:p>
                      <a:r>
                        <a:rPr lang="en-US" sz="900" dirty="0"/>
                        <a:t>Status</a:t>
                      </a:r>
                    </a:p>
                  </a:txBody>
                  <a:tcPr/>
                </a:tc>
                <a:extLst>
                  <a:ext uri="{0D108BD9-81ED-4DB2-BD59-A6C34878D82A}">
                    <a16:rowId xmlns:a16="http://schemas.microsoft.com/office/drawing/2014/main" val="1077979874"/>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t>http://rasd</a:t>
                      </a:r>
                      <a:r>
                        <a:rPr lang="en-US" sz="900" b="1" dirty="0">
                          <a:solidFill>
                            <a:srgbClr val="FF0000"/>
                          </a:solidFill>
                        </a:rPr>
                        <a:t>sea</a:t>
                      </a:r>
                      <a:r>
                        <a:rPr lang="en-US" sz="900" dirty="0"/>
                        <a:t>.azurewebsites.net</a:t>
                      </a:r>
                    </a:p>
                  </a:txBody>
                  <a:tcPr/>
                </a:tc>
                <a:tc>
                  <a:txBody>
                    <a:bodyPr/>
                    <a:lstStyle/>
                    <a:p>
                      <a:r>
                        <a:rPr lang="en-US" sz="900" dirty="0"/>
                        <a:t>1</a:t>
                      </a:r>
                    </a:p>
                  </a:txBody>
                  <a:tcPr/>
                </a:tc>
                <a:tc>
                  <a:txBody>
                    <a:bodyPr/>
                    <a:lstStyle/>
                    <a:p>
                      <a:r>
                        <a:rPr lang="en-US" sz="900" dirty="0"/>
                        <a:t>Online</a:t>
                      </a:r>
                    </a:p>
                  </a:txBody>
                  <a:tcPr/>
                </a:tc>
                <a:extLst>
                  <a:ext uri="{0D108BD9-81ED-4DB2-BD59-A6C34878D82A}">
                    <a16:rowId xmlns:a16="http://schemas.microsoft.com/office/drawing/2014/main" val="2193886909"/>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t>http://rasd</a:t>
                      </a:r>
                      <a:r>
                        <a:rPr lang="en-US" sz="900" b="1" dirty="0">
                          <a:solidFill>
                            <a:srgbClr val="FF0000"/>
                          </a:solidFill>
                        </a:rPr>
                        <a:t>eus</a:t>
                      </a:r>
                      <a:r>
                        <a:rPr lang="en-US" sz="900" dirty="0"/>
                        <a:t>.azurewebsites.net</a:t>
                      </a:r>
                    </a:p>
                  </a:txBody>
                  <a:tcPr/>
                </a:tc>
                <a:tc>
                  <a:txBody>
                    <a:bodyPr/>
                    <a:lstStyle/>
                    <a:p>
                      <a:r>
                        <a:rPr lang="en-US" sz="900" dirty="0"/>
                        <a:t>2</a:t>
                      </a:r>
                    </a:p>
                  </a:txBody>
                  <a:tcPr/>
                </a:tc>
                <a:tc>
                  <a:txBody>
                    <a:bodyPr/>
                    <a:lstStyle/>
                    <a:p>
                      <a:r>
                        <a:rPr lang="en-US" sz="900" dirty="0"/>
                        <a:t>Online</a:t>
                      </a:r>
                    </a:p>
                  </a:txBody>
                  <a:tcPr/>
                </a:tc>
                <a:extLst>
                  <a:ext uri="{0D108BD9-81ED-4DB2-BD59-A6C34878D82A}">
                    <a16:rowId xmlns:a16="http://schemas.microsoft.com/office/drawing/2014/main" val="4293156918"/>
                  </a:ext>
                </a:extLst>
              </a:tr>
            </a:tbl>
          </a:graphicData>
        </a:graphic>
      </p:graphicFrame>
      <p:sp>
        <p:nvSpPr>
          <p:cNvPr id="30" name="Rectangle: Rounded Corners 29">
            <a:extLst>
              <a:ext uri="{FF2B5EF4-FFF2-40B4-BE49-F238E27FC236}">
                <a16:creationId xmlns:a16="http://schemas.microsoft.com/office/drawing/2014/main" id="{C472BB7F-D687-42FB-936A-737133AE21CA}"/>
              </a:ext>
            </a:extLst>
          </p:cNvPr>
          <p:cNvSpPr/>
          <p:nvPr/>
        </p:nvSpPr>
        <p:spPr>
          <a:xfrm>
            <a:off x="335280" y="2713371"/>
            <a:ext cx="3166745" cy="257808"/>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32130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2" presetClass="emph" presetSubtype="0" fill="hold" nodeType="clickEffect">
                                  <p:stCondLst>
                                    <p:cond delay="0"/>
                                  </p:stCondLst>
                                  <p:childTnLst>
                                    <p:animRot by="120000">
                                      <p:cBhvr>
                                        <p:cTn id="10" dur="100" fill="hold">
                                          <p:stCondLst>
                                            <p:cond delay="0"/>
                                          </p:stCondLst>
                                        </p:cTn>
                                        <p:tgtEl>
                                          <p:spTgt spid="5"/>
                                        </p:tgtEl>
                                        <p:attrNameLst>
                                          <p:attrName>r</p:attrName>
                                        </p:attrNameLst>
                                      </p:cBhvr>
                                    </p:animRot>
                                    <p:animRot by="-240000">
                                      <p:cBhvr>
                                        <p:cTn id="11" dur="200" fill="hold">
                                          <p:stCondLst>
                                            <p:cond delay="200"/>
                                          </p:stCondLst>
                                        </p:cTn>
                                        <p:tgtEl>
                                          <p:spTgt spid="5"/>
                                        </p:tgtEl>
                                        <p:attrNameLst>
                                          <p:attrName>r</p:attrName>
                                        </p:attrNameLst>
                                      </p:cBhvr>
                                    </p:animRot>
                                    <p:animRot by="240000">
                                      <p:cBhvr>
                                        <p:cTn id="12" dur="200" fill="hold">
                                          <p:stCondLst>
                                            <p:cond delay="400"/>
                                          </p:stCondLst>
                                        </p:cTn>
                                        <p:tgtEl>
                                          <p:spTgt spid="5"/>
                                        </p:tgtEl>
                                        <p:attrNameLst>
                                          <p:attrName>r</p:attrName>
                                        </p:attrNameLst>
                                      </p:cBhvr>
                                    </p:animRot>
                                    <p:animRot by="-240000">
                                      <p:cBhvr>
                                        <p:cTn id="13" dur="200" fill="hold">
                                          <p:stCondLst>
                                            <p:cond delay="600"/>
                                          </p:stCondLst>
                                        </p:cTn>
                                        <p:tgtEl>
                                          <p:spTgt spid="5"/>
                                        </p:tgtEl>
                                        <p:attrNameLst>
                                          <p:attrName>r</p:attrName>
                                        </p:attrNameLst>
                                      </p:cBhvr>
                                    </p:animRot>
                                    <p:animRot by="120000">
                                      <p:cBhvr>
                                        <p:cTn id="14" dur="200" fill="hold">
                                          <p:stCondLst>
                                            <p:cond delay="800"/>
                                          </p:stCondLst>
                                        </p:cTn>
                                        <p:tgtEl>
                                          <p:spTgt spid="5"/>
                                        </p:tgtEl>
                                        <p:attrNameLst>
                                          <p:attrName>r</p:attrName>
                                        </p:attrNameLst>
                                      </p:cBhvr>
                                    </p:animRo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20"/>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13"/>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4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0"/>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8"/>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55"/>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xit" presetSubtype="0" fill="hold" nodeType="clickEffect">
                                  <p:stCondLst>
                                    <p:cond delay="0"/>
                                  </p:stCondLst>
                                  <p:childTnLst>
                                    <p:set>
                                      <p:cBhvr>
                                        <p:cTn id="52" dur="1" fill="hold">
                                          <p:stCondLst>
                                            <p:cond delay="0"/>
                                          </p:stCondLst>
                                        </p:cTn>
                                        <p:tgtEl>
                                          <p:spTgt spid="24"/>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55"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1E9126A-0C27-4DFC-AAB9-1A1A39824AF4}"/>
              </a:ext>
            </a:extLst>
          </p:cNvPr>
          <p:cNvSpPr>
            <a:spLocks noGrp="1"/>
          </p:cNvSpPr>
          <p:nvPr>
            <p:ph type="title"/>
          </p:nvPr>
        </p:nvSpPr>
        <p:spPr/>
        <p:txBody>
          <a:bodyPr/>
          <a:lstStyle/>
          <a:p>
            <a:r>
              <a:rPr lang="en-US" dirty="0"/>
              <a:t>Demo: Scenario 4.1</a:t>
            </a:r>
          </a:p>
        </p:txBody>
      </p:sp>
      <p:sp>
        <p:nvSpPr>
          <p:cNvPr id="6" name="Content Placeholder 5">
            <a:extLst>
              <a:ext uri="{FF2B5EF4-FFF2-40B4-BE49-F238E27FC236}">
                <a16:creationId xmlns:a16="http://schemas.microsoft.com/office/drawing/2014/main" id="{B8FFD36B-36DF-4128-A260-156B054343A1}"/>
              </a:ext>
            </a:extLst>
          </p:cNvPr>
          <p:cNvSpPr>
            <a:spLocks noGrp="1"/>
          </p:cNvSpPr>
          <p:nvPr>
            <p:ph type="body" idx="1"/>
          </p:nvPr>
        </p:nvSpPr>
        <p:spPr/>
        <p:txBody>
          <a:bodyPr>
            <a:normAutofit/>
          </a:bodyPr>
          <a:lstStyle/>
          <a:p>
            <a:r>
              <a:rPr lang="en-US" dirty="0"/>
              <a:t>Entire region A is down; </a:t>
            </a:r>
            <a:r>
              <a:rPr lang="en-US" dirty="0" err="1"/>
              <a:t>FullAutomatedFailover</a:t>
            </a:r>
            <a:endParaRPr lang="en-US" dirty="0"/>
          </a:p>
        </p:txBody>
      </p:sp>
    </p:spTree>
    <p:extLst>
      <p:ext uri="{BB962C8B-B14F-4D97-AF65-F5344CB8AC3E}">
        <p14:creationId xmlns:p14="http://schemas.microsoft.com/office/powerpoint/2010/main" val="294726245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02FCAC-384B-4102-88D8-6409E7F23963}"/>
              </a:ext>
            </a:extLst>
          </p:cNvPr>
          <p:cNvSpPr>
            <a:spLocks noGrp="1"/>
          </p:cNvSpPr>
          <p:nvPr>
            <p:ph type="title"/>
          </p:nvPr>
        </p:nvSpPr>
        <p:spPr/>
        <p:txBody>
          <a:bodyPr>
            <a:noAutofit/>
          </a:bodyPr>
          <a:lstStyle/>
          <a:p>
            <a:r>
              <a:rPr lang="en-US" sz="4000" dirty="0"/>
              <a:t>GET ORDERS (GET)</a:t>
            </a:r>
            <a:br>
              <a:rPr lang="en-US" sz="4000" dirty="0"/>
            </a:br>
            <a:r>
              <a:rPr lang="en-US" sz="4000" dirty="0"/>
              <a:t>08:32:33 =&gt; 08:33:01 = about 1.5 mins</a:t>
            </a:r>
          </a:p>
        </p:txBody>
      </p:sp>
      <p:sp>
        <p:nvSpPr>
          <p:cNvPr id="3" name="Content Placeholder 2">
            <a:extLst>
              <a:ext uri="{FF2B5EF4-FFF2-40B4-BE49-F238E27FC236}">
                <a16:creationId xmlns:a16="http://schemas.microsoft.com/office/drawing/2014/main" id="{E5371A73-4C9A-4DFF-A7FA-F8647C543162}"/>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6FC9B486-28A8-4A7A-B2FA-496F1A9FD7ED}"/>
              </a:ext>
            </a:extLst>
          </p:cNvPr>
          <p:cNvPicPr>
            <a:picLocks noChangeAspect="1"/>
          </p:cNvPicPr>
          <p:nvPr/>
        </p:nvPicPr>
        <p:blipFill>
          <a:blip r:embed="rId2"/>
          <a:stretch>
            <a:fillRect/>
          </a:stretch>
        </p:blipFill>
        <p:spPr>
          <a:xfrm>
            <a:off x="204638" y="1771586"/>
            <a:ext cx="8939362" cy="2949068"/>
          </a:xfrm>
          <a:prstGeom prst="rect">
            <a:avLst/>
          </a:prstGeom>
        </p:spPr>
      </p:pic>
      <p:pic>
        <p:nvPicPr>
          <p:cNvPr id="5" name="Picture 4">
            <a:extLst>
              <a:ext uri="{FF2B5EF4-FFF2-40B4-BE49-F238E27FC236}">
                <a16:creationId xmlns:a16="http://schemas.microsoft.com/office/drawing/2014/main" id="{A9014BEF-F1B3-40B9-A79D-60F2BBEBE09D}"/>
              </a:ext>
            </a:extLst>
          </p:cNvPr>
          <p:cNvPicPr>
            <a:picLocks noChangeAspect="1"/>
          </p:cNvPicPr>
          <p:nvPr/>
        </p:nvPicPr>
        <p:blipFill rotWithShape="1">
          <a:blip r:embed="rId3"/>
          <a:srcRect t="9759" r="14457" b="23618"/>
          <a:stretch/>
        </p:blipFill>
        <p:spPr>
          <a:xfrm>
            <a:off x="1511933" y="4375865"/>
            <a:ext cx="8908417" cy="2482135"/>
          </a:xfrm>
          <a:prstGeom prst="rect">
            <a:avLst/>
          </a:prstGeom>
        </p:spPr>
      </p:pic>
      <p:sp>
        <p:nvSpPr>
          <p:cNvPr id="7" name="Rectangle 6">
            <a:extLst>
              <a:ext uri="{FF2B5EF4-FFF2-40B4-BE49-F238E27FC236}">
                <a16:creationId xmlns:a16="http://schemas.microsoft.com/office/drawing/2014/main" id="{F8568962-384F-47AE-89F0-D9FFCE8837A0}"/>
              </a:ext>
            </a:extLst>
          </p:cNvPr>
          <p:cNvSpPr/>
          <p:nvPr/>
        </p:nvSpPr>
        <p:spPr>
          <a:xfrm>
            <a:off x="2918777" y="3935106"/>
            <a:ext cx="648653" cy="203200"/>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748BDD0E-7872-49DD-B7E8-8927BAE5FB9B}"/>
              </a:ext>
            </a:extLst>
          </p:cNvPr>
          <p:cNvSpPr txBox="1"/>
          <p:nvPr/>
        </p:nvSpPr>
        <p:spPr>
          <a:xfrm>
            <a:off x="6718895" y="4542714"/>
            <a:ext cx="2697480" cy="830997"/>
          </a:xfrm>
          <a:prstGeom prst="rect">
            <a:avLst/>
          </a:prstGeom>
          <a:noFill/>
        </p:spPr>
        <p:txBody>
          <a:bodyPr wrap="square" rtlCol="0">
            <a:spAutoFit/>
          </a:bodyPr>
          <a:lstStyle/>
          <a:p>
            <a:r>
              <a:rPr lang="en-US" sz="2400" b="1" dirty="0">
                <a:solidFill>
                  <a:srgbClr val="FFFF00"/>
                </a:solidFill>
              </a:rPr>
              <a:t>About 1.5 minutes recovery time</a:t>
            </a:r>
          </a:p>
        </p:txBody>
      </p:sp>
      <p:sp>
        <p:nvSpPr>
          <p:cNvPr id="10" name="Rectangle 9">
            <a:extLst>
              <a:ext uri="{FF2B5EF4-FFF2-40B4-BE49-F238E27FC236}">
                <a16:creationId xmlns:a16="http://schemas.microsoft.com/office/drawing/2014/main" id="{893D7D68-7767-4920-8B3D-69A32A5D59F3}"/>
              </a:ext>
            </a:extLst>
          </p:cNvPr>
          <p:cNvSpPr/>
          <p:nvPr/>
        </p:nvSpPr>
        <p:spPr>
          <a:xfrm>
            <a:off x="2578100" y="3098800"/>
            <a:ext cx="895350" cy="288157"/>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06AAEE5-C8EF-4468-A4F7-46CC4B52BC44}"/>
              </a:ext>
            </a:extLst>
          </p:cNvPr>
          <p:cNvSpPr/>
          <p:nvPr/>
        </p:nvSpPr>
        <p:spPr>
          <a:xfrm>
            <a:off x="4501197" y="6502198"/>
            <a:ext cx="787083" cy="203200"/>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1580A9E-F1DD-4961-8E77-D5ACBE267367}"/>
              </a:ext>
            </a:extLst>
          </p:cNvPr>
          <p:cNvSpPr/>
          <p:nvPr/>
        </p:nvSpPr>
        <p:spPr>
          <a:xfrm>
            <a:off x="4152900" y="5550221"/>
            <a:ext cx="939800" cy="318871"/>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18920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p:bldP spid="10" grpId="0" animBg="1"/>
      <p:bldP spid="11" grpId="0" animBg="1"/>
      <p:bldP spid="12"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6E706A-57D7-47FA-83CC-C982ABF7832A}"/>
              </a:ext>
            </a:extLst>
          </p:cNvPr>
          <p:cNvSpPr>
            <a:spLocks noGrp="1"/>
          </p:cNvSpPr>
          <p:nvPr>
            <p:ph type="title"/>
          </p:nvPr>
        </p:nvSpPr>
        <p:spPr/>
        <p:txBody>
          <a:bodyPr>
            <a:normAutofit fontScale="90000"/>
          </a:bodyPr>
          <a:lstStyle/>
          <a:p>
            <a:r>
              <a:rPr lang="en-US" sz="4400" dirty="0"/>
              <a:t>ADD ORDER (POST)</a:t>
            </a:r>
            <a:br>
              <a:rPr lang="en-US" sz="4400" dirty="0"/>
            </a:br>
            <a:r>
              <a:rPr lang="en-US" sz="4400" dirty="0"/>
              <a:t>08:40:29 =&gt; 08:41:33 = almost 2 min</a:t>
            </a:r>
            <a:endParaRPr lang="en-US" dirty="0"/>
          </a:p>
        </p:txBody>
      </p:sp>
      <p:sp>
        <p:nvSpPr>
          <p:cNvPr id="3" name="Content Placeholder 2">
            <a:extLst>
              <a:ext uri="{FF2B5EF4-FFF2-40B4-BE49-F238E27FC236}">
                <a16:creationId xmlns:a16="http://schemas.microsoft.com/office/drawing/2014/main" id="{EC429A7E-3B22-4475-8211-44323F225A4B}"/>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B374CB9B-A801-4A60-9F41-FDF2BE2958EA}"/>
              </a:ext>
            </a:extLst>
          </p:cNvPr>
          <p:cNvPicPr>
            <a:picLocks noChangeAspect="1"/>
          </p:cNvPicPr>
          <p:nvPr/>
        </p:nvPicPr>
        <p:blipFill>
          <a:blip r:embed="rId2"/>
          <a:stretch>
            <a:fillRect/>
          </a:stretch>
        </p:blipFill>
        <p:spPr>
          <a:xfrm>
            <a:off x="1198359" y="1867030"/>
            <a:ext cx="8039986" cy="4376581"/>
          </a:xfrm>
          <a:prstGeom prst="rect">
            <a:avLst/>
          </a:prstGeom>
        </p:spPr>
      </p:pic>
      <p:pic>
        <p:nvPicPr>
          <p:cNvPr id="5" name="Picture 4">
            <a:extLst>
              <a:ext uri="{FF2B5EF4-FFF2-40B4-BE49-F238E27FC236}">
                <a16:creationId xmlns:a16="http://schemas.microsoft.com/office/drawing/2014/main" id="{F614AEC1-D2E8-4D99-A974-A7CC08218C33}"/>
              </a:ext>
            </a:extLst>
          </p:cNvPr>
          <p:cNvPicPr>
            <a:picLocks noChangeAspect="1"/>
          </p:cNvPicPr>
          <p:nvPr/>
        </p:nvPicPr>
        <p:blipFill>
          <a:blip r:embed="rId3"/>
          <a:stretch>
            <a:fillRect/>
          </a:stretch>
        </p:blipFill>
        <p:spPr>
          <a:xfrm>
            <a:off x="13379796" y="2108201"/>
            <a:ext cx="8145267" cy="3714839"/>
          </a:xfrm>
          <a:prstGeom prst="rect">
            <a:avLst/>
          </a:prstGeom>
        </p:spPr>
      </p:pic>
      <p:pic>
        <p:nvPicPr>
          <p:cNvPr id="6" name="Picture 5">
            <a:extLst>
              <a:ext uri="{FF2B5EF4-FFF2-40B4-BE49-F238E27FC236}">
                <a16:creationId xmlns:a16="http://schemas.microsoft.com/office/drawing/2014/main" id="{C66ACB7A-22B6-47A3-93DF-571DC8B82B77}"/>
              </a:ext>
            </a:extLst>
          </p:cNvPr>
          <p:cNvPicPr>
            <a:picLocks noChangeAspect="1"/>
          </p:cNvPicPr>
          <p:nvPr/>
        </p:nvPicPr>
        <p:blipFill rotWithShape="1">
          <a:blip r:embed="rId4"/>
          <a:srcRect b="23885"/>
          <a:stretch/>
        </p:blipFill>
        <p:spPr>
          <a:xfrm>
            <a:off x="2227705" y="4003695"/>
            <a:ext cx="7484970" cy="2634377"/>
          </a:xfrm>
          <a:prstGeom prst="rect">
            <a:avLst/>
          </a:prstGeom>
        </p:spPr>
      </p:pic>
      <p:sp>
        <p:nvSpPr>
          <p:cNvPr id="7" name="Rectangle 6">
            <a:extLst>
              <a:ext uri="{FF2B5EF4-FFF2-40B4-BE49-F238E27FC236}">
                <a16:creationId xmlns:a16="http://schemas.microsoft.com/office/drawing/2014/main" id="{AE4194C5-C667-420B-A8CE-52115C479D32}"/>
              </a:ext>
            </a:extLst>
          </p:cNvPr>
          <p:cNvSpPr/>
          <p:nvPr/>
        </p:nvSpPr>
        <p:spPr>
          <a:xfrm>
            <a:off x="3634213" y="3604205"/>
            <a:ext cx="648653" cy="203200"/>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D3702651-8F5D-45C7-A937-38C854BD0C6E}"/>
              </a:ext>
            </a:extLst>
          </p:cNvPr>
          <p:cNvSpPr txBox="1"/>
          <p:nvPr/>
        </p:nvSpPr>
        <p:spPr>
          <a:xfrm>
            <a:off x="6386547" y="4589889"/>
            <a:ext cx="2697480" cy="830997"/>
          </a:xfrm>
          <a:prstGeom prst="rect">
            <a:avLst/>
          </a:prstGeom>
          <a:noFill/>
        </p:spPr>
        <p:txBody>
          <a:bodyPr wrap="square" rtlCol="0">
            <a:spAutoFit/>
          </a:bodyPr>
          <a:lstStyle/>
          <a:p>
            <a:r>
              <a:rPr lang="en-US" sz="2400" b="1" dirty="0">
                <a:solidFill>
                  <a:srgbClr val="FFFF00"/>
                </a:solidFill>
              </a:rPr>
              <a:t>About 2 minutes recovery time</a:t>
            </a:r>
          </a:p>
        </p:txBody>
      </p:sp>
      <p:sp>
        <p:nvSpPr>
          <p:cNvPr id="9" name="Rectangle 8">
            <a:extLst>
              <a:ext uri="{FF2B5EF4-FFF2-40B4-BE49-F238E27FC236}">
                <a16:creationId xmlns:a16="http://schemas.microsoft.com/office/drawing/2014/main" id="{A8CB4C94-65EE-448F-8714-D7670EAFD9A0}"/>
              </a:ext>
            </a:extLst>
          </p:cNvPr>
          <p:cNvSpPr/>
          <p:nvPr/>
        </p:nvSpPr>
        <p:spPr>
          <a:xfrm>
            <a:off x="3338353" y="2945207"/>
            <a:ext cx="895350" cy="288157"/>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51C1C94-088B-4F19-BB5C-EFCDCA95BFF4}"/>
              </a:ext>
            </a:extLst>
          </p:cNvPr>
          <p:cNvSpPr/>
          <p:nvPr/>
        </p:nvSpPr>
        <p:spPr>
          <a:xfrm>
            <a:off x="4491672" y="5632611"/>
            <a:ext cx="675641" cy="203200"/>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D7767DA-9E84-40F1-925D-E5C346C6A8B4}"/>
              </a:ext>
            </a:extLst>
          </p:cNvPr>
          <p:cNvSpPr/>
          <p:nvPr/>
        </p:nvSpPr>
        <p:spPr>
          <a:xfrm>
            <a:off x="4186237" y="5005388"/>
            <a:ext cx="881063" cy="282679"/>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19730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9" grpId="0" animBg="1"/>
      <p:bldP spid="10" grpId="0" animBg="1"/>
      <p:bldP spid="11"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836DA2-96C7-415A-B88C-C05413EE37BC}"/>
              </a:ext>
            </a:extLst>
          </p:cNvPr>
          <p:cNvSpPr>
            <a:spLocks noGrp="1"/>
          </p:cNvSpPr>
          <p:nvPr>
            <p:ph type="title"/>
          </p:nvPr>
        </p:nvSpPr>
        <p:spPr/>
        <p:txBody>
          <a:bodyPr/>
          <a:lstStyle/>
          <a:p>
            <a:r>
              <a:rPr lang="en-US" dirty="0"/>
              <a:t>Scenario 4.2: Region A is down (Email approval)</a:t>
            </a:r>
          </a:p>
        </p:txBody>
      </p:sp>
      <p:sp>
        <p:nvSpPr>
          <p:cNvPr id="4" name="Rectangle: Rounded Corners 3">
            <a:extLst>
              <a:ext uri="{FF2B5EF4-FFF2-40B4-BE49-F238E27FC236}">
                <a16:creationId xmlns:a16="http://schemas.microsoft.com/office/drawing/2014/main" id="{0022D0E0-D694-4D23-B34B-54FE959B9531}"/>
              </a:ext>
            </a:extLst>
          </p:cNvPr>
          <p:cNvSpPr/>
          <p:nvPr/>
        </p:nvSpPr>
        <p:spPr>
          <a:xfrm>
            <a:off x="1125959" y="3624042"/>
            <a:ext cx="1792447" cy="256703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tx1"/>
              </a:solidFill>
            </a:endParaRPr>
          </a:p>
          <a:p>
            <a:pPr algn="ctr"/>
            <a:endParaRPr lang="en-US" sz="1000" dirty="0">
              <a:solidFill>
                <a:schemeClr val="tx1"/>
              </a:solidFill>
            </a:endParaRPr>
          </a:p>
          <a:p>
            <a:pPr algn="ctr"/>
            <a:endParaRPr lang="en-US" sz="1000" dirty="0">
              <a:solidFill>
                <a:schemeClr val="tx1"/>
              </a:solidFill>
            </a:endParaRPr>
          </a:p>
          <a:p>
            <a:pPr algn="ctr"/>
            <a:endParaRPr lang="en-US" sz="1000" dirty="0">
              <a:solidFill>
                <a:schemeClr val="tx1"/>
              </a:solidFill>
            </a:endParaRPr>
          </a:p>
          <a:p>
            <a:pPr algn="ctr"/>
            <a:endParaRPr lang="en-US" sz="1000" dirty="0">
              <a:solidFill>
                <a:schemeClr val="tx1"/>
              </a:solidFill>
            </a:endParaRPr>
          </a:p>
          <a:p>
            <a:pPr algn="ctr"/>
            <a:r>
              <a:rPr lang="en-US" sz="800" dirty="0">
                <a:solidFill>
                  <a:schemeClr val="tx1"/>
                </a:solidFill>
              </a:rPr>
              <a:t>Web A: rasd</a:t>
            </a:r>
            <a:r>
              <a:rPr lang="en-US" sz="800" b="1" dirty="0">
                <a:solidFill>
                  <a:srgbClr val="FF0000"/>
                </a:solidFill>
              </a:rPr>
              <a:t>sea</a:t>
            </a:r>
            <a:r>
              <a:rPr lang="en-US" sz="800" dirty="0">
                <a:solidFill>
                  <a:schemeClr val="tx1"/>
                </a:solidFill>
              </a:rPr>
              <a:t>.azurewebsites.net</a:t>
            </a:r>
          </a:p>
          <a:p>
            <a:pPr algn="ctr"/>
            <a:endParaRPr lang="en-US" sz="800" dirty="0">
              <a:solidFill>
                <a:schemeClr val="tx1"/>
              </a:solidFill>
            </a:endParaRPr>
          </a:p>
          <a:p>
            <a:pPr algn="ctr"/>
            <a:endParaRPr lang="en-US" sz="900" dirty="0">
              <a:solidFill>
                <a:schemeClr val="tx1"/>
              </a:solidFill>
            </a:endParaRPr>
          </a:p>
          <a:p>
            <a:pPr algn="ctr"/>
            <a:endParaRPr lang="en-US" sz="900" dirty="0">
              <a:solidFill>
                <a:schemeClr val="tx1"/>
              </a:solidFill>
            </a:endParaRPr>
          </a:p>
          <a:p>
            <a:pPr algn="ctr"/>
            <a:endParaRPr lang="en-US" sz="900" dirty="0">
              <a:solidFill>
                <a:schemeClr val="tx1"/>
              </a:solidFill>
            </a:endParaRPr>
          </a:p>
          <a:p>
            <a:pPr algn="ctr"/>
            <a:endParaRPr lang="en-US" sz="900" dirty="0">
              <a:solidFill>
                <a:schemeClr val="tx1"/>
              </a:solidFill>
            </a:endParaRPr>
          </a:p>
          <a:p>
            <a:pPr algn="ctr"/>
            <a:endParaRPr lang="en-US" sz="900" dirty="0">
              <a:solidFill>
                <a:schemeClr val="tx1"/>
              </a:solidFill>
            </a:endParaRPr>
          </a:p>
          <a:p>
            <a:pPr algn="ctr"/>
            <a:r>
              <a:rPr lang="en-US" sz="800" dirty="0">
                <a:solidFill>
                  <a:schemeClr val="tx1"/>
                </a:solidFill>
              </a:rPr>
              <a:t>DB A: rasd</a:t>
            </a:r>
            <a:r>
              <a:rPr lang="en-US" sz="800" b="1" dirty="0">
                <a:solidFill>
                  <a:srgbClr val="FF0000"/>
                </a:solidFill>
              </a:rPr>
              <a:t>eus</a:t>
            </a:r>
            <a:r>
              <a:rPr lang="en-US" sz="800" dirty="0">
                <a:solidFill>
                  <a:schemeClr val="tx1"/>
                </a:solidFill>
              </a:rPr>
              <a:t>.database.windows.net</a:t>
            </a:r>
          </a:p>
          <a:p>
            <a:pPr algn="ctr"/>
            <a:endParaRPr lang="en-US" sz="1000" b="1" dirty="0">
              <a:solidFill>
                <a:schemeClr val="tx1"/>
              </a:solidFill>
            </a:endParaRPr>
          </a:p>
          <a:p>
            <a:pPr algn="ctr"/>
            <a:endParaRPr lang="en-US" sz="1000" b="1" dirty="0">
              <a:solidFill>
                <a:schemeClr val="tx1"/>
              </a:solidFill>
            </a:endParaRPr>
          </a:p>
          <a:p>
            <a:pPr algn="ctr"/>
            <a:r>
              <a:rPr lang="en-US" sz="1000" b="1" dirty="0">
                <a:solidFill>
                  <a:schemeClr val="tx1"/>
                </a:solidFill>
              </a:rPr>
              <a:t>Region A: Southeast Asia</a:t>
            </a:r>
          </a:p>
        </p:txBody>
      </p:sp>
      <p:pic>
        <p:nvPicPr>
          <p:cNvPr id="5" name="Content Placeholder 4">
            <a:extLst>
              <a:ext uri="{FF2B5EF4-FFF2-40B4-BE49-F238E27FC236}">
                <a16:creationId xmlns:a16="http://schemas.microsoft.com/office/drawing/2014/main" id="{E9B27573-9F49-48A7-BC9D-BEB79314C3D2}"/>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873499" y="2746423"/>
            <a:ext cx="476250" cy="476250"/>
          </a:xfrm>
        </p:spPr>
      </p:pic>
      <p:pic>
        <p:nvPicPr>
          <p:cNvPr id="6" name="Graphic 5">
            <a:extLst>
              <a:ext uri="{FF2B5EF4-FFF2-40B4-BE49-F238E27FC236}">
                <a16:creationId xmlns:a16="http://schemas.microsoft.com/office/drawing/2014/main" id="{B022CCD1-A6BB-4DC1-A003-ACBFAFBA34C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801115" y="3926819"/>
            <a:ext cx="393834" cy="393834"/>
          </a:xfrm>
          <a:prstGeom prst="rect">
            <a:avLst/>
          </a:prstGeom>
        </p:spPr>
      </p:pic>
      <p:pic>
        <p:nvPicPr>
          <p:cNvPr id="7" name="Graphic 6">
            <a:extLst>
              <a:ext uri="{FF2B5EF4-FFF2-40B4-BE49-F238E27FC236}">
                <a16:creationId xmlns:a16="http://schemas.microsoft.com/office/drawing/2014/main" id="{544BB192-F5AE-4D03-87A0-63DF2570263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759907" y="5002048"/>
            <a:ext cx="476250" cy="476250"/>
          </a:xfrm>
          <a:prstGeom prst="rect">
            <a:avLst/>
          </a:prstGeom>
        </p:spPr>
      </p:pic>
      <p:sp>
        <p:nvSpPr>
          <p:cNvPr id="9" name="TextBox 8">
            <a:extLst>
              <a:ext uri="{FF2B5EF4-FFF2-40B4-BE49-F238E27FC236}">
                <a16:creationId xmlns:a16="http://schemas.microsoft.com/office/drawing/2014/main" id="{19D585BD-21AF-43AF-A455-4E2814237FCD}"/>
              </a:ext>
            </a:extLst>
          </p:cNvPr>
          <p:cNvSpPr txBox="1"/>
          <p:nvPr/>
        </p:nvSpPr>
        <p:spPr>
          <a:xfrm>
            <a:off x="2918406" y="5224447"/>
            <a:ext cx="3085062" cy="369332"/>
          </a:xfrm>
          <a:prstGeom prst="rect">
            <a:avLst/>
          </a:prstGeom>
          <a:noFill/>
        </p:spPr>
        <p:txBody>
          <a:bodyPr wrap="square" rtlCol="0">
            <a:spAutoFit/>
          </a:bodyPr>
          <a:lstStyle/>
          <a:p>
            <a:pPr marL="171450" indent="-171450">
              <a:buFont typeface="Arial" panose="020B0604020202020204" pitchFamily="34" charset="0"/>
              <a:buChar char="•"/>
            </a:pPr>
            <a:r>
              <a:rPr lang="en-US" sz="900" b="1" dirty="0"/>
              <a:t>Read Write</a:t>
            </a:r>
            <a:r>
              <a:rPr lang="en-US" sz="900" dirty="0"/>
              <a:t>: </a:t>
            </a:r>
            <a:r>
              <a:rPr lang="en-US" sz="900" b="1" dirty="0">
                <a:solidFill>
                  <a:srgbClr val="FF0000"/>
                </a:solidFill>
              </a:rPr>
              <a:t>group</a:t>
            </a:r>
            <a:r>
              <a:rPr lang="en-US" sz="900" dirty="0"/>
              <a:t>.database.windows.net</a:t>
            </a:r>
          </a:p>
          <a:p>
            <a:pPr marL="171450" indent="-171450">
              <a:buFont typeface="Arial" panose="020B0604020202020204" pitchFamily="34" charset="0"/>
              <a:buChar char="•"/>
            </a:pPr>
            <a:r>
              <a:rPr lang="en-US" sz="900" b="1" dirty="0"/>
              <a:t>Read</a:t>
            </a:r>
            <a:r>
              <a:rPr lang="en-US" sz="900" dirty="0"/>
              <a:t>: </a:t>
            </a:r>
            <a:r>
              <a:rPr lang="en-US" sz="900" b="1" dirty="0">
                <a:solidFill>
                  <a:srgbClr val="FF0000"/>
                </a:solidFill>
              </a:rPr>
              <a:t>group.secondary</a:t>
            </a:r>
            <a:r>
              <a:rPr lang="en-US" sz="900" dirty="0"/>
              <a:t>.database.windows.net</a:t>
            </a:r>
          </a:p>
        </p:txBody>
      </p:sp>
      <p:grpSp>
        <p:nvGrpSpPr>
          <p:cNvPr id="10" name="Group 9">
            <a:extLst>
              <a:ext uri="{FF2B5EF4-FFF2-40B4-BE49-F238E27FC236}">
                <a16:creationId xmlns:a16="http://schemas.microsoft.com/office/drawing/2014/main" id="{2711091F-1BA6-40B7-9870-5A6526D13BCF}"/>
              </a:ext>
            </a:extLst>
          </p:cNvPr>
          <p:cNvGrpSpPr/>
          <p:nvPr/>
        </p:nvGrpSpPr>
        <p:grpSpPr>
          <a:xfrm>
            <a:off x="4741495" y="1908785"/>
            <a:ext cx="611639" cy="703201"/>
            <a:chOff x="4585920" y="1934277"/>
            <a:chExt cx="611639" cy="703201"/>
          </a:xfrm>
        </p:grpSpPr>
        <p:pic>
          <p:nvPicPr>
            <p:cNvPr id="11" name="Picture 10" descr="A picture containing drawing&#10;&#10;Description automatically generated">
              <a:extLst>
                <a:ext uri="{FF2B5EF4-FFF2-40B4-BE49-F238E27FC236}">
                  <a16:creationId xmlns:a16="http://schemas.microsoft.com/office/drawing/2014/main" id="{EFBC47E9-BE87-4C4B-BF7A-B2B3FFA777F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585920" y="1934277"/>
              <a:ext cx="572396" cy="572396"/>
            </a:xfrm>
            <a:prstGeom prst="rect">
              <a:avLst/>
            </a:prstGeom>
          </p:spPr>
        </p:pic>
        <p:sp>
          <p:nvSpPr>
            <p:cNvPr id="12" name="TextBox 11">
              <a:extLst>
                <a:ext uri="{FF2B5EF4-FFF2-40B4-BE49-F238E27FC236}">
                  <a16:creationId xmlns:a16="http://schemas.microsoft.com/office/drawing/2014/main" id="{79F3D60B-1229-42D9-AE93-E297E32F0783}"/>
                </a:ext>
              </a:extLst>
            </p:cNvPr>
            <p:cNvSpPr txBox="1"/>
            <p:nvPr/>
          </p:nvSpPr>
          <p:spPr>
            <a:xfrm>
              <a:off x="4625163" y="2375868"/>
              <a:ext cx="572396" cy="261610"/>
            </a:xfrm>
            <a:prstGeom prst="rect">
              <a:avLst/>
            </a:prstGeom>
            <a:noFill/>
          </p:spPr>
          <p:txBody>
            <a:bodyPr wrap="square" rtlCol="0">
              <a:spAutoFit/>
            </a:bodyPr>
            <a:lstStyle/>
            <a:p>
              <a:r>
                <a:rPr lang="en-US" sz="1050" dirty="0"/>
                <a:t>Client</a:t>
              </a:r>
            </a:p>
          </p:txBody>
        </p:sp>
      </p:grpSp>
      <p:cxnSp>
        <p:nvCxnSpPr>
          <p:cNvPr id="13" name="Straight Connector 12">
            <a:extLst>
              <a:ext uri="{FF2B5EF4-FFF2-40B4-BE49-F238E27FC236}">
                <a16:creationId xmlns:a16="http://schemas.microsoft.com/office/drawing/2014/main" id="{F59D84DB-5B6E-4801-8606-9F8B4B5FC189}"/>
              </a:ext>
            </a:extLst>
          </p:cNvPr>
          <p:cNvCxnSpPr>
            <a:cxnSpLocks/>
            <a:stCxn id="6" idx="2"/>
            <a:endCxn id="22" idx="1"/>
          </p:cNvCxnSpPr>
          <p:nvPr/>
        </p:nvCxnSpPr>
        <p:spPr>
          <a:xfrm>
            <a:off x="1998032" y="4320653"/>
            <a:ext cx="2074577" cy="436208"/>
          </a:xfrm>
          <a:prstGeom prst="line">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Rounded Corners 14">
            <a:extLst>
              <a:ext uri="{FF2B5EF4-FFF2-40B4-BE49-F238E27FC236}">
                <a16:creationId xmlns:a16="http://schemas.microsoft.com/office/drawing/2014/main" id="{42B16472-06C3-42E9-BBBB-479273328AB5}"/>
              </a:ext>
            </a:extLst>
          </p:cNvPr>
          <p:cNvSpPr/>
          <p:nvPr/>
        </p:nvSpPr>
        <p:spPr>
          <a:xfrm>
            <a:off x="5449436" y="3651743"/>
            <a:ext cx="1792447" cy="253933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tx1"/>
              </a:solidFill>
            </a:endParaRPr>
          </a:p>
          <a:p>
            <a:pPr algn="ctr"/>
            <a:endParaRPr lang="en-US" sz="1000" dirty="0">
              <a:solidFill>
                <a:schemeClr val="tx1"/>
              </a:solidFill>
            </a:endParaRPr>
          </a:p>
          <a:p>
            <a:pPr algn="ctr"/>
            <a:endParaRPr lang="en-US" sz="1000" dirty="0">
              <a:solidFill>
                <a:schemeClr val="tx1"/>
              </a:solidFill>
            </a:endParaRPr>
          </a:p>
          <a:p>
            <a:pPr algn="ctr"/>
            <a:endParaRPr lang="en-US" sz="1000" dirty="0">
              <a:solidFill>
                <a:schemeClr val="tx1"/>
              </a:solidFill>
            </a:endParaRPr>
          </a:p>
          <a:p>
            <a:pPr algn="ctr"/>
            <a:endParaRPr lang="en-US" sz="1000" dirty="0">
              <a:solidFill>
                <a:schemeClr val="tx1"/>
              </a:solidFill>
            </a:endParaRPr>
          </a:p>
          <a:p>
            <a:pPr algn="ctr"/>
            <a:r>
              <a:rPr lang="en-US" sz="1000" dirty="0">
                <a:solidFill>
                  <a:schemeClr val="tx1"/>
                </a:solidFill>
              </a:rPr>
              <a:t>Web B:</a:t>
            </a:r>
          </a:p>
          <a:p>
            <a:pPr algn="ctr"/>
            <a:r>
              <a:rPr lang="en-US" sz="800" dirty="0">
                <a:solidFill>
                  <a:schemeClr val="tx1"/>
                </a:solidFill>
              </a:rPr>
              <a:t>rasd</a:t>
            </a:r>
            <a:r>
              <a:rPr lang="en-US" sz="800" b="1" dirty="0">
                <a:solidFill>
                  <a:srgbClr val="FF0000"/>
                </a:solidFill>
              </a:rPr>
              <a:t>eus</a:t>
            </a:r>
            <a:r>
              <a:rPr lang="en-US" sz="800" dirty="0">
                <a:solidFill>
                  <a:schemeClr val="tx1"/>
                </a:solidFill>
              </a:rPr>
              <a:t>.azurewebsites.net</a:t>
            </a:r>
          </a:p>
          <a:p>
            <a:pPr algn="ctr"/>
            <a:endParaRPr lang="en-US" sz="800" dirty="0">
              <a:solidFill>
                <a:schemeClr val="tx1"/>
              </a:solidFill>
            </a:endParaRPr>
          </a:p>
          <a:p>
            <a:pPr algn="ctr"/>
            <a:endParaRPr lang="en-US" sz="800" dirty="0">
              <a:solidFill>
                <a:schemeClr val="tx1"/>
              </a:solidFill>
            </a:endParaRPr>
          </a:p>
          <a:p>
            <a:pPr algn="ctr"/>
            <a:endParaRPr lang="en-US" sz="800" dirty="0">
              <a:solidFill>
                <a:schemeClr val="tx1"/>
              </a:solidFill>
            </a:endParaRPr>
          </a:p>
          <a:p>
            <a:pPr algn="ctr"/>
            <a:endParaRPr lang="en-US" sz="800" dirty="0">
              <a:solidFill>
                <a:schemeClr val="tx1"/>
              </a:solidFill>
            </a:endParaRPr>
          </a:p>
          <a:p>
            <a:pPr algn="ctr"/>
            <a:endParaRPr lang="en-US" sz="800" dirty="0">
              <a:solidFill>
                <a:schemeClr val="tx1"/>
              </a:solidFill>
            </a:endParaRPr>
          </a:p>
          <a:p>
            <a:pPr algn="ctr"/>
            <a:endParaRPr lang="en-US" sz="800" dirty="0">
              <a:solidFill>
                <a:schemeClr val="tx1"/>
              </a:solidFill>
            </a:endParaRPr>
          </a:p>
          <a:p>
            <a:pPr algn="ctr"/>
            <a:endParaRPr lang="en-US" sz="800" dirty="0">
              <a:solidFill>
                <a:schemeClr val="tx1"/>
              </a:solidFill>
            </a:endParaRPr>
          </a:p>
          <a:p>
            <a:pPr algn="ctr"/>
            <a:r>
              <a:rPr lang="en-US" sz="800" dirty="0">
                <a:solidFill>
                  <a:schemeClr val="tx1"/>
                </a:solidFill>
              </a:rPr>
              <a:t>DB B:</a:t>
            </a:r>
          </a:p>
          <a:p>
            <a:pPr algn="ctr"/>
            <a:r>
              <a:rPr lang="en-US" sz="800" dirty="0">
                <a:solidFill>
                  <a:schemeClr val="tx1"/>
                </a:solidFill>
              </a:rPr>
              <a:t>rasd</a:t>
            </a:r>
            <a:r>
              <a:rPr lang="en-US" sz="800" b="1" dirty="0">
                <a:solidFill>
                  <a:srgbClr val="FF0000"/>
                </a:solidFill>
              </a:rPr>
              <a:t>eus</a:t>
            </a:r>
            <a:r>
              <a:rPr lang="en-US" sz="800" dirty="0">
                <a:solidFill>
                  <a:schemeClr val="tx1"/>
                </a:solidFill>
              </a:rPr>
              <a:t>.database.windows.net</a:t>
            </a:r>
          </a:p>
          <a:p>
            <a:pPr algn="ctr"/>
            <a:endParaRPr lang="en-US" sz="1000" dirty="0">
              <a:solidFill>
                <a:schemeClr val="tx1"/>
              </a:solidFill>
            </a:endParaRPr>
          </a:p>
          <a:p>
            <a:pPr algn="ctr"/>
            <a:endParaRPr lang="en-US" sz="1000" dirty="0">
              <a:solidFill>
                <a:schemeClr val="tx1"/>
              </a:solidFill>
            </a:endParaRPr>
          </a:p>
          <a:p>
            <a:pPr algn="ctr"/>
            <a:r>
              <a:rPr lang="en-US" sz="1000" b="1" dirty="0">
                <a:solidFill>
                  <a:schemeClr val="tx1"/>
                </a:solidFill>
              </a:rPr>
              <a:t>Region B: East US</a:t>
            </a:r>
          </a:p>
        </p:txBody>
      </p:sp>
      <p:pic>
        <p:nvPicPr>
          <p:cNvPr id="16" name="Graphic 15">
            <a:extLst>
              <a:ext uri="{FF2B5EF4-FFF2-40B4-BE49-F238E27FC236}">
                <a16:creationId xmlns:a16="http://schemas.microsoft.com/office/drawing/2014/main" id="{7C9FF78C-AFD7-4495-B584-3002135F0D8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124592" y="3907099"/>
            <a:ext cx="393834" cy="393834"/>
          </a:xfrm>
          <a:prstGeom prst="rect">
            <a:avLst/>
          </a:prstGeom>
        </p:spPr>
      </p:pic>
      <p:pic>
        <p:nvPicPr>
          <p:cNvPr id="17" name="Graphic 16">
            <a:extLst>
              <a:ext uri="{FF2B5EF4-FFF2-40B4-BE49-F238E27FC236}">
                <a16:creationId xmlns:a16="http://schemas.microsoft.com/office/drawing/2014/main" id="{35BFD30D-99C6-4FC7-AD17-D47E2209B81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083384" y="5029749"/>
            <a:ext cx="476250" cy="476250"/>
          </a:xfrm>
          <a:prstGeom prst="rect">
            <a:avLst/>
          </a:prstGeom>
        </p:spPr>
      </p:pic>
      <p:cxnSp>
        <p:nvCxnSpPr>
          <p:cNvPr id="18" name="Straight Connector 17">
            <a:extLst>
              <a:ext uri="{FF2B5EF4-FFF2-40B4-BE49-F238E27FC236}">
                <a16:creationId xmlns:a16="http://schemas.microsoft.com/office/drawing/2014/main" id="{FCB7BCB5-7F94-43D8-9A67-509F800B1810}"/>
              </a:ext>
            </a:extLst>
          </p:cNvPr>
          <p:cNvCxnSpPr>
            <a:cxnSpLocks/>
            <a:stCxn id="16" idx="2"/>
            <a:endCxn id="22" idx="7"/>
          </p:cNvCxnSpPr>
          <p:nvPr/>
        </p:nvCxnSpPr>
        <p:spPr>
          <a:xfrm flipH="1">
            <a:off x="4226839" y="4300933"/>
            <a:ext cx="2094670" cy="455928"/>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9" name="Rectangle: Rounded Corners 18">
            <a:extLst>
              <a:ext uri="{FF2B5EF4-FFF2-40B4-BE49-F238E27FC236}">
                <a16:creationId xmlns:a16="http://schemas.microsoft.com/office/drawing/2014/main" id="{BFC1A0FE-9191-46E9-A298-32FA2B6FA764}"/>
              </a:ext>
            </a:extLst>
          </p:cNvPr>
          <p:cNvSpPr/>
          <p:nvPr/>
        </p:nvSpPr>
        <p:spPr>
          <a:xfrm>
            <a:off x="1276350" y="4767013"/>
            <a:ext cx="5897147" cy="993840"/>
          </a:xfrm>
          <a:prstGeom prst="roundRect">
            <a:avLst/>
          </a:prstGeom>
          <a:noFill/>
          <a:ln>
            <a:solidFill>
              <a:srgbClr val="FFC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dirty="0">
              <a:solidFill>
                <a:schemeClr val="tx1"/>
              </a:solidFill>
            </a:endParaRPr>
          </a:p>
          <a:p>
            <a:pPr algn="ctr"/>
            <a:r>
              <a:rPr lang="en-US" sz="900" b="1" dirty="0">
                <a:solidFill>
                  <a:schemeClr val="tx1"/>
                </a:solidFill>
              </a:rPr>
              <a:t>Failover Group Endpoint</a:t>
            </a:r>
            <a:r>
              <a:rPr lang="en-US" sz="900" dirty="0">
                <a:solidFill>
                  <a:schemeClr val="tx1"/>
                </a:solidFill>
              </a:rPr>
              <a:t>:</a:t>
            </a:r>
          </a:p>
          <a:p>
            <a:pPr algn="ctr"/>
            <a:endParaRPr lang="en-US" sz="1000" dirty="0">
              <a:solidFill>
                <a:schemeClr val="tx1"/>
              </a:solidFill>
            </a:endParaRPr>
          </a:p>
          <a:p>
            <a:pPr algn="ctr"/>
            <a:endParaRPr lang="en-US" sz="1000" dirty="0">
              <a:solidFill>
                <a:schemeClr val="tx1"/>
              </a:solidFill>
            </a:endParaRPr>
          </a:p>
        </p:txBody>
      </p:sp>
      <p:cxnSp>
        <p:nvCxnSpPr>
          <p:cNvPr id="20" name="Straight Arrow Connector 19">
            <a:extLst>
              <a:ext uri="{FF2B5EF4-FFF2-40B4-BE49-F238E27FC236}">
                <a16:creationId xmlns:a16="http://schemas.microsoft.com/office/drawing/2014/main" id="{379A718B-62B2-4615-877A-3FE32834D031}"/>
              </a:ext>
            </a:extLst>
          </p:cNvPr>
          <p:cNvCxnSpPr>
            <a:cxnSpLocks/>
            <a:stCxn id="5" idx="2"/>
            <a:endCxn id="6" idx="0"/>
          </p:cNvCxnSpPr>
          <p:nvPr/>
        </p:nvCxnSpPr>
        <p:spPr>
          <a:xfrm flipH="1">
            <a:off x="1998032" y="3222673"/>
            <a:ext cx="2113592" cy="704146"/>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715FD03A-2348-4CFF-8FD3-5F88E426DAB0}"/>
              </a:ext>
            </a:extLst>
          </p:cNvPr>
          <p:cNvCxnSpPr>
            <a:cxnSpLocks/>
            <a:stCxn id="5" idx="2"/>
            <a:endCxn id="16" idx="0"/>
          </p:cNvCxnSpPr>
          <p:nvPr/>
        </p:nvCxnSpPr>
        <p:spPr>
          <a:xfrm>
            <a:off x="4111624" y="3222673"/>
            <a:ext cx="2209885" cy="6844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Oval 21">
            <a:extLst>
              <a:ext uri="{FF2B5EF4-FFF2-40B4-BE49-F238E27FC236}">
                <a16:creationId xmlns:a16="http://schemas.microsoft.com/office/drawing/2014/main" id="{82B48057-F1D8-4E6B-A786-64EACCD4BFDB}"/>
              </a:ext>
            </a:extLst>
          </p:cNvPr>
          <p:cNvSpPr/>
          <p:nvPr/>
        </p:nvSpPr>
        <p:spPr>
          <a:xfrm>
            <a:off x="4040667" y="4724919"/>
            <a:ext cx="218114" cy="218114"/>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cxnSp>
        <p:nvCxnSpPr>
          <p:cNvPr id="23" name="Connector: Elbow 22">
            <a:extLst>
              <a:ext uri="{FF2B5EF4-FFF2-40B4-BE49-F238E27FC236}">
                <a16:creationId xmlns:a16="http://schemas.microsoft.com/office/drawing/2014/main" id="{09C64362-33C5-4018-9AC3-3B1B06B36097}"/>
              </a:ext>
            </a:extLst>
          </p:cNvPr>
          <p:cNvCxnSpPr>
            <a:cxnSpLocks/>
            <a:stCxn id="11" idx="1"/>
            <a:endCxn id="5" idx="0"/>
          </p:cNvCxnSpPr>
          <p:nvPr/>
        </p:nvCxnSpPr>
        <p:spPr>
          <a:xfrm rot="10800000" flipV="1">
            <a:off x="4111625" y="2194983"/>
            <a:ext cx="629871" cy="55144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FDC5A9D3-FB5D-40DB-A57C-EA5B56C1C322}"/>
              </a:ext>
            </a:extLst>
          </p:cNvPr>
          <p:cNvCxnSpPr>
            <a:cxnSpLocks/>
            <a:endCxn id="7" idx="3"/>
          </p:cNvCxnSpPr>
          <p:nvPr/>
        </p:nvCxnSpPr>
        <p:spPr>
          <a:xfrm flipH="1" flipV="1">
            <a:off x="2236157" y="5240173"/>
            <a:ext cx="936639" cy="115552"/>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8D86F209-82DA-4B10-B9BB-C4E1CE600959}"/>
              </a:ext>
            </a:extLst>
          </p:cNvPr>
          <p:cNvCxnSpPr>
            <a:cxnSpLocks/>
            <a:endCxn id="17" idx="1"/>
          </p:cNvCxnSpPr>
          <p:nvPr/>
        </p:nvCxnSpPr>
        <p:spPr>
          <a:xfrm flipV="1">
            <a:off x="5353134" y="5267874"/>
            <a:ext cx="730250" cy="2104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A529CE88-5E01-451B-8971-32B410FE783A}"/>
              </a:ext>
            </a:extLst>
          </p:cNvPr>
          <p:cNvSpPr txBox="1"/>
          <p:nvPr/>
        </p:nvSpPr>
        <p:spPr>
          <a:xfrm>
            <a:off x="8292918" y="2194983"/>
            <a:ext cx="3640001" cy="4278094"/>
          </a:xfrm>
          <a:prstGeom prst="rect">
            <a:avLst/>
          </a:prstGeom>
          <a:noFill/>
        </p:spPr>
        <p:txBody>
          <a:bodyPr wrap="square" rtlCol="0">
            <a:spAutoFit/>
          </a:bodyPr>
          <a:lstStyle/>
          <a:p>
            <a:pPr marL="285750" indent="-285750">
              <a:buFont typeface="Arial" panose="020B0604020202020204" pitchFamily="34" charset="0"/>
              <a:buChar char="•"/>
            </a:pPr>
            <a:r>
              <a:rPr lang="en-US" sz="1600" dirty="0"/>
              <a:t>Entire region A is down (including Web A and DB A)</a:t>
            </a:r>
          </a:p>
          <a:p>
            <a:pPr marL="285750" indent="-285750">
              <a:buFont typeface="Arial" panose="020B0604020202020204" pitchFamily="34" charset="0"/>
              <a:buChar char="•"/>
            </a:pPr>
            <a:r>
              <a:rPr lang="en-US" sz="1600" dirty="0"/>
              <a:t>TM will route all the traffic to Web B.</a:t>
            </a:r>
          </a:p>
          <a:p>
            <a:pPr marL="285750" indent="-285750">
              <a:buFont typeface="Arial" panose="020B0604020202020204" pitchFamily="34" charset="0"/>
              <a:buChar char="•"/>
            </a:pPr>
            <a:r>
              <a:rPr lang="en-US" sz="1600" dirty="0"/>
              <a:t>Because DB A is also down, we need to trigger the failover of the database to DB B.</a:t>
            </a:r>
          </a:p>
          <a:p>
            <a:pPr marL="285750" indent="-285750">
              <a:buFont typeface="Arial" panose="020B0604020202020204" pitchFamily="34" charset="0"/>
              <a:buChar char="•"/>
            </a:pPr>
            <a:r>
              <a:rPr lang="en-US" sz="1600" dirty="0"/>
              <a:t>TM allows us to emit a set of diagnostic log to EventHub, including the status of the endpoint which we’d need here. </a:t>
            </a:r>
          </a:p>
          <a:p>
            <a:pPr marL="285750" indent="-285750">
              <a:buFont typeface="Arial" panose="020B0604020202020204" pitchFamily="34" charset="0"/>
              <a:buChar char="•"/>
            </a:pPr>
            <a:r>
              <a:rPr lang="en-US" sz="1600" dirty="0"/>
              <a:t>We then use Stream Analytic to query the log containing Status = “Down” and then invoke an Azure Function to send email approval to admin.</a:t>
            </a:r>
          </a:p>
          <a:p>
            <a:pPr marL="285750" indent="-285750">
              <a:buFont typeface="Arial" panose="020B0604020202020204" pitchFamily="34" charset="0"/>
              <a:buChar char="•"/>
            </a:pPr>
            <a:r>
              <a:rPr lang="en-US" sz="1600" dirty="0"/>
              <a:t>Admin will need to click the link to initiate the failover</a:t>
            </a:r>
          </a:p>
        </p:txBody>
      </p:sp>
      <p:sp>
        <p:nvSpPr>
          <p:cNvPr id="32" name="Multiplication Sign 31">
            <a:extLst>
              <a:ext uri="{FF2B5EF4-FFF2-40B4-BE49-F238E27FC236}">
                <a16:creationId xmlns:a16="http://schemas.microsoft.com/office/drawing/2014/main" id="{80AC143D-FAF5-453A-AB6E-FE9CADF72366}"/>
              </a:ext>
            </a:extLst>
          </p:cNvPr>
          <p:cNvSpPr/>
          <p:nvPr/>
        </p:nvSpPr>
        <p:spPr>
          <a:xfrm>
            <a:off x="1145296" y="3367393"/>
            <a:ext cx="1741210" cy="3185891"/>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Arrow Connector 32">
            <a:extLst>
              <a:ext uri="{FF2B5EF4-FFF2-40B4-BE49-F238E27FC236}">
                <a16:creationId xmlns:a16="http://schemas.microsoft.com/office/drawing/2014/main" id="{C6AD17A9-AD84-4E55-ADA1-80BCC0B91970}"/>
              </a:ext>
            </a:extLst>
          </p:cNvPr>
          <p:cNvCxnSpPr>
            <a:cxnSpLocks/>
          </p:cNvCxnSpPr>
          <p:nvPr/>
        </p:nvCxnSpPr>
        <p:spPr>
          <a:xfrm flipV="1">
            <a:off x="5334565" y="5263933"/>
            <a:ext cx="748819" cy="240900"/>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3" name="Graphic 2">
            <a:extLst>
              <a:ext uri="{FF2B5EF4-FFF2-40B4-BE49-F238E27FC236}">
                <a16:creationId xmlns:a16="http://schemas.microsoft.com/office/drawing/2014/main" id="{CAE5D507-F2EF-4C08-92AC-D0DDAAED738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597340" y="2745256"/>
            <a:ext cx="403660" cy="403660"/>
          </a:xfrm>
          <a:prstGeom prst="rect">
            <a:avLst/>
          </a:prstGeom>
        </p:spPr>
      </p:pic>
      <p:pic>
        <p:nvPicPr>
          <p:cNvPr id="36" name="Graphic 35">
            <a:extLst>
              <a:ext uri="{FF2B5EF4-FFF2-40B4-BE49-F238E27FC236}">
                <a16:creationId xmlns:a16="http://schemas.microsoft.com/office/drawing/2014/main" id="{12400660-88E1-41E9-BBA9-D8ECE76BB5A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569078" y="2582796"/>
            <a:ext cx="476250" cy="476250"/>
          </a:xfrm>
          <a:prstGeom prst="rect">
            <a:avLst/>
          </a:prstGeom>
        </p:spPr>
      </p:pic>
      <p:pic>
        <p:nvPicPr>
          <p:cNvPr id="38" name="Graphic 37">
            <a:extLst>
              <a:ext uri="{FF2B5EF4-FFF2-40B4-BE49-F238E27FC236}">
                <a16:creationId xmlns:a16="http://schemas.microsoft.com/office/drawing/2014/main" id="{F782D2FE-8A63-4F8B-A44A-72198DB7BB0B}"/>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7588143" y="2262011"/>
            <a:ext cx="508220" cy="508220"/>
          </a:xfrm>
          <a:prstGeom prst="rect">
            <a:avLst/>
          </a:prstGeom>
        </p:spPr>
      </p:pic>
      <p:cxnSp>
        <p:nvCxnSpPr>
          <p:cNvPr id="40" name="Connector: Elbow 39">
            <a:extLst>
              <a:ext uri="{FF2B5EF4-FFF2-40B4-BE49-F238E27FC236}">
                <a16:creationId xmlns:a16="http://schemas.microsoft.com/office/drawing/2014/main" id="{B345854B-09DB-4AC8-99DA-8402EC96154E}"/>
              </a:ext>
            </a:extLst>
          </p:cNvPr>
          <p:cNvCxnSpPr>
            <a:cxnSpLocks/>
            <a:stCxn id="36" idx="3"/>
            <a:endCxn id="38" idx="1"/>
          </p:cNvCxnSpPr>
          <p:nvPr/>
        </p:nvCxnSpPr>
        <p:spPr>
          <a:xfrm flipV="1">
            <a:off x="7045328" y="2516121"/>
            <a:ext cx="542815" cy="304800"/>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Connector: Elbow 41">
            <a:extLst>
              <a:ext uri="{FF2B5EF4-FFF2-40B4-BE49-F238E27FC236}">
                <a16:creationId xmlns:a16="http://schemas.microsoft.com/office/drawing/2014/main" id="{25391878-6CE7-4AD6-8893-83B587262068}"/>
              </a:ext>
            </a:extLst>
          </p:cNvPr>
          <p:cNvCxnSpPr>
            <a:cxnSpLocks/>
            <a:stCxn id="3" idx="3"/>
            <a:endCxn id="36" idx="1"/>
          </p:cNvCxnSpPr>
          <p:nvPr/>
        </p:nvCxnSpPr>
        <p:spPr>
          <a:xfrm flipV="1">
            <a:off x="6001000" y="2820921"/>
            <a:ext cx="568078" cy="126165"/>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Connector: Elbow 43">
            <a:extLst>
              <a:ext uri="{FF2B5EF4-FFF2-40B4-BE49-F238E27FC236}">
                <a16:creationId xmlns:a16="http://schemas.microsoft.com/office/drawing/2014/main" id="{625FAD28-7F6C-4587-8BDC-0356F4994249}"/>
              </a:ext>
            </a:extLst>
          </p:cNvPr>
          <p:cNvCxnSpPr>
            <a:cxnSpLocks/>
            <a:stCxn id="5" idx="3"/>
            <a:endCxn id="3" idx="1"/>
          </p:cNvCxnSpPr>
          <p:nvPr/>
        </p:nvCxnSpPr>
        <p:spPr>
          <a:xfrm flipV="1">
            <a:off x="4349749" y="2947086"/>
            <a:ext cx="1247591" cy="3746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Connector: Elbow 45">
            <a:extLst>
              <a:ext uri="{FF2B5EF4-FFF2-40B4-BE49-F238E27FC236}">
                <a16:creationId xmlns:a16="http://schemas.microsoft.com/office/drawing/2014/main" id="{A3D1E17B-5529-4A1A-833D-8A5E10D484A5}"/>
              </a:ext>
            </a:extLst>
          </p:cNvPr>
          <p:cNvCxnSpPr>
            <a:cxnSpLocks/>
            <a:stCxn id="38" idx="2"/>
            <a:endCxn id="1026" idx="0"/>
          </p:cNvCxnSpPr>
          <p:nvPr/>
        </p:nvCxnSpPr>
        <p:spPr>
          <a:xfrm rot="5400000">
            <a:off x="7425384" y="3119192"/>
            <a:ext cx="765830" cy="67909"/>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E2BAC641-262E-4317-A33F-BC9F36A21E5C}"/>
              </a:ext>
            </a:extLst>
          </p:cNvPr>
          <p:cNvSpPr txBox="1"/>
          <p:nvPr/>
        </p:nvSpPr>
        <p:spPr>
          <a:xfrm>
            <a:off x="7090651" y="2963047"/>
            <a:ext cx="1141250" cy="430887"/>
          </a:xfrm>
          <a:prstGeom prst="rect">
            <a:avLst/>
          </a:prstGeom>
          <a:noFill/>
        </p:spPr>
        <p:txBody>
          <a:bodyPr wrap="square" rtlCol="0">
            <a:spAutoFit/>
          </a:bodyPr>
          <a:lstStyle/>
          <a:p>
            <a:r>
              <a:rPr lang="en-US" sz="1100" dirty="0"/>
              <a:t>Send an email to admin</a:t>
            </a:r>
          </a:p>
        </p:txBody>
      </p:sp>
      <p:cxnSp>
        <p:nvCxnSpPr>
          <p:cNvPr id="37" name="Straight Arrow Connector 36">
            <a:extLst>
              <a:ext uri="{FF2B5EF4-FFF2-40B4-BE49-F238E27FC236}">
                <a16:creationId xmlns:a16="http://schemas.microsoft.com/office/drawing/2014/main" id="{D3DC2BE4-3E0D-4C4A-BA42-82A0554DB0CA}"/>
              </a:ext>
            </a:extLst>
          </p:cNvPr>
          <p:cNvCxnSpPr>
            <a:cxnSpLocks/>
            <a:stCxn id="5" idx="2"/>
            <a:endCxn id="16" idx="0"/>
          </p:cNvCxnSpPr>
          <p:nvPr/>
        </p:nvCxnSpPr>
        <p:spPr>
          <a:xfrm>
            <a:off x="4111624" y="3222673"/>
            <a:ext cx="2209885" cy="684426"/>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E945FA85-2967-4362-8EFF-3EAF5A55AA53}"/>
              </a:ext>
            </a:extLst>
          </p:cNvPr>
          <p:cNvCxnSpPr>
            <a:cxnSpLocks/>
            <a:stCxn id="16" idx="2"/>
            <a:endCxn id="19" idx="0"/>
          </p:cNvCxnSpPr>
          <p:nvPr/>
        </p:nvCxnSpPr>
        <p:spPr>
          <a:xfrm flipH="1">
            <a:off x="4224924" y="4300933"/>
            <a:ext cx="2096585" cy="466080"/>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1026" name="Picture 2">
            <a:extLst>
              <a:ext uri="{FF2B5EF4-FFF2-40B4-BE49-F238E27FC236}">
                <a16:creationId xmlns:a16="http://schemas.microsoft.com/office/drawing/2014/main" id="{760C3440-70A1-4F91-A5D2-26AC68B4295C}"/>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537453" y="3536061"/>
            <a:ext cx="473781" cy="338415"/>
          </a:xfrm>
          <a:prstGeom prst="rect">
            <a:avLst/>
          </a:prstGeom>
          <a:noFill/>
          <a:extLst>
            <a:ext uri="{909E8E84-426E-40DD-AFC4-6F175D3DCCD1}">
              <a14:hiddenFill xmlns:a14="http://schemas.microsoft.com/office/drawing/2010/main">
                <a:solidFill>
                  <a:srgbClr val="FFFFFF"/>
                </a:solidFill>
              </a14:hiddenFill>
            </a:ext>
          </a:extLst>
        </p:spPr>
      </p:pic>
      <p:pic>
        <p:nvPicPr>
          <p:cNvPr id="48" name="Graphic 47">
            <a:extLst>
              <a:ext uri="{FF2B5EF4-FFF2-40B4-BE49-F238E27FC236}">
                <a16:creationId xmlns:a16="http://schemas.microsoft.com/office/drawing/2014/main" id="{97EDD3D2-31B4-4C89-A9AA-B923EEB121F1}"/>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7623289" y="4251456"/>
            <a:ext cx="508220" cy="508220"/>
          </a:xfrm>
          <a:prstGeom prst="rect">
            <a:avLst/>
          </a:prstGeom>
        </p:spPr>
      </p:pic>
      <p:sp>
        <p:nvSpPr>
          <p:cNvPr id="50" name="TextBox 49">
            <a:extLst>
              <a:ext uri="{FF2B5EF4-FFF2-40B4-BE49-F238E27FC236}">
                <a16:creationId xmlns:a16="http://schemas.microsoft.com/office/drawing/2014/main" id="{ABD144DA-24F8-4473-869A-1619647C6D92}"/>
              </a:ext>
            </a:extLst>
          </p:cNvPr>
          <p:cNvSpPr txBox="1"/>
          <p:nvPr/>
        </p:nvSpPr>
        <p:spPr>
          <a:xfrm>
            <a:off x="7350018" y="4867062"/>
            <a:ext cx="1141250" cy="430887"/>
          </a:xfrm>
          <a:prstGeom prst="rect">
            <a:avLst/>
          </a:prstGeom>
          <a:noFill/>
        </p:spPr>
        <p:txBody>
          <a:bodyPr wrap="square" rtlCol="0">
            <a:spAutoFit/>
          </a:bodyPr>
          <a:lstStyle/>
          <a:p>
            <a:r>
              <a:rPr lang="en-US" sz="1100" dirty="0"/>
              <a:t>Send an email to admin</a:t>
            </a:r>
          </a:p>
        </p:txBody>
      </p:sp>
      <p:cxnSp>
        <p:nvCxnSpPr>
          <p:cNvPr id="51" name="Connector: Elbow 50">
            <a:extLst>
              <a:ext uri="{FF2B5EF4-FFF2-40B4-BE49-F238E27FC236}">
                <a16:creationId xmlns:a16="http://schemas.microsoft.com/office/drawing/2014/main" id="{889C0E0A-BBB8-404D-A9D5-579F0F487240}"/>
              </a:ext>
            </a:extLst>
          </p:cNvPr>
          <p:cNvCxnSpPr>
            <a:cxnSpLocks/>
            <a:stCxn id="1026" idx="2"/>
            <a:endCxn id="48" idx="0"/>
          </p:cNvCxnSpPr>
          <p:nvPr/>
        </p:nvCxnSpPr>
        <p:spPr>
          <a:xfrm rot="16200000" flipH="1">
            <a:off x="7637381" y="4011438"/>
            <a:ext cx="376980" cy="103055"/>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Connector: Elbow 56">
            <a:extLst>
              <a:ext uri="{FF2B5EF4-FFF2-40B4-BE49-F238E27FC236}">
                <a16:creationId xmlns:a16="http://schemas.microsoft.com/office/drawing/2014/main" id="{C2E840CD-5156-4D37-96EE-8DAB1B2FA0D4}"/>
              </a:ext>
            </a:extLst>
          </p:cNvPr>
          <p:cNvCxnSpPr>
            <a:cxnSpLocks/>
            <a:stCxn id="48" idx="1"/>
            <a:endCxn id="22" idx="0"/>
          </p:cNvCxnSpPr>
          <p:nvPr/>
        </p:nvCxnSpPr>
        <p:spPr>
          <a:xfrm rot="10800000" flipV="1">
            <a:off x="4149725" y="4505565"/>
            <a:ext cx="3473565" cy="219353"/>
          </a:xfrm>
          <a:prstGeom prst="bentConnector2">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EC73B54D-96DD-443E-B30E-F2CF024CCDEA}"/>
              </a:ext>
            </a:extLst>
          </p:cNvPr>
          <p:cNvSpPr txBox="1"/>
          <p:nvPr/>
        </p:nvSpPr>
        <p:spPr>
          <a:xfrm>
            <a:off x="329800" y="1972395"/>
            <a:ext cx="3114004" cy="553998"/>
          </a:xfrm>
          <a:prstGeom prst="rect">
            <a:avLst/>
          </a:prstGeom>
          <a:noFill/>
        </p:spPr>
        <p:txBody>
          <a:bodyPr wrap="square" rtlCol="0">
            <a:spAutoFit/>
          </a:bodyPr>
          <a:lstStyle/>
          <a:p>
            <a:pPr algn="r"/>
            <a:r>
              <a:rPr lang="en-US" sz="1000" dirty="0">
                <a:hlinkClick r:id="rId16"/>
              </a:rPr>
              <a:t>http://rasd.trafficmanager.net</a:t>
            </a:r>
            <a:r>
              <a:rPr lang="en-US" sz="1000" dirty="0"/>
              <a:t> </a:t>
            </a:r>
          </a:p>
          <a:p>
            <a:pPr algn="r"/>
            <a:r>
              <a:rPr lang="en-US" sz="1000" dirty="0"/>
              <a:t>Bind to my custom domain (</a:t>
            </a:r>
            <a:r>
              <a:rPr lang="en-US" sz="1000" dirty="0">
                <a:hlinkClick r:id="rId17"/>
              </a:rPr>
              <a:t>http://tm.wely-lau.net</a:t>
            </a:r>
            <a:r>
              <a:rPr lang="en-US" sz="1000" dirty="0"/>
              <a:t>)  </a:t>
            </a:r>
          </a:p>
          <a:p>
            <a:pPr algn="r"/>
            <a:r>
              <a:rPr lang="en-US" sz="1000" dirty="0"/>
              <a:t>LB Method: Priority</a:t>
            </a:r>
          </a:p>
        </p:txBody>
      </p:sp>
      <p:graphicFrame>
        <p:nvGraphicFramePr>
          <p:cNvPr id="29" name="Table 28">
            <a:extLst>
              <a:ext uri="{FF2B5EF4-FFF2-40B4-BE49-F238E27FC236}">
                <a16:creationId xmlns:a16="http://schemas.microsoft.com/office/drawing/2014/main" id="{0329C4DC-DD81-4020-80AE-C85E751BCF07}"/>
              </a:ext>
            </a:extLst>
          </p:cNvPr>
          <p:cNvGraphicFramePr>
            <a:graphicFrameLocks noGrp="1"/>
          </p:cNvGraphicFramePr>
          <p:nvPr>
            <p:extLst>
              <p:ext uri="{D42A27DB-BD31-4B8C-83A1-F6EECF244321}">
                <p14:modId xmlns:p14="http://schemas.microsoft.com/office/powerpoint/2010/main" val="1932853581"/>
              </p:ext>
            </p:extLst>
          </p:nvPr>
        </p:nvGraphicFramePr>
        <p:xfrm>
          <a:off x="427526" y="2498019"/>
          <a:ext cx="2982512" cy="685800"/>
        </p:xfrm>
        <a:graphic>
          <a:graphicData uri="http://schemas.openxmlformats.org/drawingml/2006/table">
            <a:tbl>
              <a:tblPr firstRow="1" bandRow="1">
                <a:tableStyleId>{5C22544A-7EE6-4342-B048-85BDC9FD1C3A}</a:tableStyleId>
              </a:tblPr>
              <a:tblGrid>
                <a:gridCol w="1871056">
                  <a:extLst>
                    <a:ext uri="{9D8B030D-6E8A-4147-A177-3AD203B41FA5}">
                      <a16:colId xmlns:a16="http://schemas.microsoft.com/office/drawing/2014/main" val="2129397409"/>
                    </a:ext>
                  </a:extLst>
                </a:gridCol>
                <a:gridCol w="599366">
                  <a:extLst>
                    <a:ext uri="{9D8B030D-6E8A-4147-A177-3AD203B41FA5}">
                      <a16:colId xmlns:a16="http://schemas.microsoft.com/office/drawing/2014/main" val="2994377451"/>
                    </a:ext>
                  </a:extLst>
                </a:gridCol>
                <a:gridCol w="512090">
                  <a:extLst>
                    <a:ext uri="{9D8B030D-6E8A-4147-A177-3AD203B41FA5}">
                      <a16:colId xmlns:a16="http://schemas.microsoft.com/office/drawing/2014/main" val="3771459657"/>
                    </a:ext>
                  </a:extLst>
                </a:gridCol>
              </a:tblGrid>
              <a:tr h="0">
                <a:tc>
                  <a:txBody>
                    <a:bodyPr/>
                    <a:lstStyle/>
                    <a:p>
                      <a:r>
                        <a:rPr lang="en-US" sz="900" dirty="0"/>
                        <a:t>Endpoint</a:t>
                      </a:r>
                    </a:p>
                  </a:txBody>
                  <a:tcPr/>
                </a:tc>
                <a:tc>
                  <a:txBody>
                    <a:bodyPr/>
                    <a:lstStyle/>
                    <a:p>
                      <a:r>
                        <a:rPr lang="en-US" sz="900" dirty="0"/>
                        <a:t>Priority</a:t>
                      </a:r>
                    </a:p>
                  </a:txBody>
                  <a:tcPr/>
                </a:tc>
                <a:tc>
                  <a:txBody>
                    <a:bodyPr/>
                    <a:lstStyle/>
                    <a:p>
                      <a:r>
                        <a:rPr lang="en-US" sz="900" dirty="0"/>
                        <a:t>Status</a:t>
                      </a:r>
                    </a:p>
                  </a:txBody>
                  <a:tcPr/>
                </a:tc>
                <a:extLst>
                  <a:ext uri="{0D108BD9-81ED-4DB2-BD59-A6C34878D82A}">
                    <a16:rowId xmlns:a16="http://schemas.microsoft.com/office/drawing/2014/main" val="1077979874"/>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t>http://rasd</a:t>
                      </a:r>
                      <a:r>
                        <a:rPr lang="en-US" sz="900" b="1" dirty="0">
                          <a:solidFill>
                            <a:srgbClr val="FF0000"/>
                          </a:solidFill>
                        </a:rPr>
                        <a:t>sea</a:t>
                      </a:r>
                      <a:r>
                        <a:rPr lang="en-US" sz="900" dirty="0"/>
                        <a:t>.azurewebsites.net</a:t>
                      </a:r>
                    </a:p>
                  </a:txBody>
                  <a:tcPr/>
                </a:tc>
                <a:tc>
                  <a:txBody>
                    <a:bodyPr/>
                    <a:lstStyle/>
                    <a:p>
                      <a:r>
                        <a:rPr lang="en-US" sz="900" dirty="0"/>
                        <a:t>1</a:t>
                      </a:r>
                    </a:p>
                  </a:txBody>
                  <a:tcPr/>
                </a:tc>
                <a:tc>
                  <a:txBody>
                    <a:bodyPr/>
                    <a:lstStyle/>
                    <a:p>
                      <a:r>
                        <a:rPr lang="en-US" sz="900" dirty="0"/>
                        <a:t>Online</a:t>
                      </a:r>
                    </a:p>
                  </a:txBody>
                  <a:tcPr/>
                </a:tc>
                <a:extLst>
                  <a:ext uri="{0D108BD9-81ED-4DB2-BD59-A6C34878D82A}">
                    <a16:rowId xmlns:a16="http://schemas.microsoft.com/office/drawing/2014/main" val="2193886909"/>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t>http://rasd</a:t>
                      </a:r>
                      <a:r>
                        <a:rPr lang="en-US" sz="900" b="1" dirty="0">
                          <a:solidFill>
                            <a:srgbClr val="FF0000"/>
                          </a:solidFill>
                        </a:rPr>
                        <a:t>eus</a:t>
                      </a:r>
                      <a:r>
                        <a:rPr lang="en-US" sz="900" dirty="0"/>
                        <a:t>.azurewebsites.net</a:t>
                      </a:r>
                    </a:p>
                  </a:txBody>
                  <a:tcPr/>
                </a:tc>
                <a:tc>
                  <a:txBody>
                    <a:bodyPr/>
                    <a:lstStyle/>
                    <a:p>
                      <a:r>
                        <a:rPr lang="en-US" sz="900" dirty="0"/>
                        <a:t>2</a:t>
                      </a:r>
                    </a:p>
                  </a:txBody>
                  <a:tcPr/>
                </a:tc>
                <a:tc>
                  <a:txBody>
                    <a:bodyPr/>
                    <a:lstStyle/>
                    <a:p>
                      <a:r>
                        <a:rPr lang="en-US" sz="900" dirty="0"/>
                        <a:t>Online</a:t>
                      </a:r>
                    </a:p>
                  </a:txBody>
                  <a:tcPr/>
                </a:tc>
                <a:extLst>
                  <a:ext uri="{0D108BD9-81ED-4DB2-BD59-A6C34878D82A}">
                    <a16:rowId xmlns:a16="http://schemas.microsoft.com/office/drawing/2014/main" val="4293156918"/>
                  </a:ext>
                </a:extLst>
              </a:tr>
            </a:tbl>
          </a:graphicData>
        </a:graphic>
      </p:graphicFrame>
      <p:sp>
        <p:nvSpPr>
          <p:cNvPr id="30" name="Rectangle: Rounded Corners 29">
            <a:extLst>
              <a:ext uri="{FF2B5EF4-FFF2-40B4-BE49-F238E27FC236}">
                <a16:creationId xmlns:a16="http://schemas.microsoft.com/office/drawing/2014/main" id="{5C2A1C46-6AFE-4E85-A7EE-104A0F9E394E}"/>
              </a:ext>
            </a:extLst>
          </p:cNvPr>
          <p:cNvSpPr/>
          <p:nvPr/>
        </p:nvSpPr>
        <p:spPr>
          <a:xfrm>
            <a:off x="335280" y="2713371"/>
            <a:ext cx="3166745" cy="257808"/>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734519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2" presetClass="emph" presetSubtype="0" fill="hold" nodeType="clickEffect">
                                  <p:stCondLst>
                                    <p:cond delay="0"/>
                                  </p:stCondLst>
                                  <p:childTnLst>
                                    <p:animRot by="120000">
                                      <p:cBhvr>
                                        <p:cTn id="10" dur="100" fill="hold">
                                          <p:stCondLst>
                                            <p:cond delay="0"/>
                                          </p:stCondLst>
                                        </p:cTn>
                                        <p:tgtEl>
                                          <p:spTgt spid="5"/>
                                        </p:tgtEl>
                                        <p:attrNameLst>
                                          <p:attrName>r</p:attrName>
                                        </p:attrNameLst>
                                      </p:cBhvr>
                                    </p:animRot>
                                    <p:animRot by="-240000">
                                      <p:cBhvr>
                                        <p:cTn id="11" dur="200" fill="hold">
                                          <p:stCondLst>
                                            <p:cond delay="200"/>
                                          </p:stCondLst>
                                        </p:cTn>
                                        <p:tgtEl>
                                          <p:spTgt spid="5"/>
                                        </p:tgtEl>
                                        <p:attrNameLst>
                                          <p:attrName>r</p:attrName>
                                        </p:attrNameLst>
                                      </p:cBhvr>
                                    </p:animRot>
                                    <p:animRot by="240000">
                                      <p:cBhvr>
                                        <p:cTn id="12" dur="200" fill="hold">
                                          <p:stCondLst>
                                            <p:cond delay="400"/>
                                          </p:stCondLst>
                                        </p:cTn>
                                        <p:tgtEl>
                                          <p:spTgt spid="5"/>
                                        </p:tgtEl>
                                        <p:attrNameLst>
                                          <p:attrName>r</p:attrName>
                                        </p:attrNameLst>
                                      </p:cBhvr>
                                    </p:animRot>
                                    <p:animRot by="-240000">
                                      <p:cBhvr>
                                        <p:cTn id="13" dur="200" fill="hold">
                                          <p:stCondLst>
                                            <p:cond delay="600"/>
                                          </p:stCondLst>
                                        </p:cTn>
                                        <p:tgtEl>
                                          <p:spTgt spid="5"/>
                                        </p:tgtEl>
                                        <p:attrNameLst>
                                          <p:attrName>r</p:attrName>
                                        </p:attrNameLst>
                                      </p:cBhvr>
                                    </p:animRot>
                                    <p:animRot by="120000">
                                      <p:cBhvr>
                                        <p:cTn id="14" dur="200" fill="hold">
                                          <p:stCondLst>
                                            <p:cond delay="800"/>
                                          </p:stCondLst>
                                        </p:cTn>
                                        <p:tgtEl>
                                          <p:spTgt spid="5"/>
                                        </p:tgtEl>
                                        <p:attrNameLst>
                                          <p:attrName>r</p:attrName>
                                        </p:attrNameLst>
                                      </p:cBhvr>
                                    </p:animRo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20"/>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13"/>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4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0"/>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8"/>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55"/>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6"/>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026"/>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51"/>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8"/>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50"/>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57"/>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xit" presetSubtype="0" fill="hold" nodeType="clickEffect">
                                  <p:stCondLst>
                                    <p:cond delay="0"/>
                                  </p:stCondLst>
                                  <p:childTnLst>
                                    <p:set>
                                      <p:cBhvr>
                                        <p:cTn id="66" dur="1" fill="hold">
                                          <p:stCondLst>
                                            <p:cond delay="0"/>
                                          </p:stCondLst>
                                        </p:cTn>
                                        <p:tgtEl>
                                          <p:spTgt spid="24"/>
                                        </p:tgtEl>
                                        <p:attrNameLst>
                                          <p:attrName>style.visibility</p:attrName>
                                        </p:attrNameLst>
                                      </p:cBhvr>
                                      <p:to>
                                        <p:strVal val="hidden"/>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55" grpId="0"/>
      <p:bldP spid="50"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1E9126A-0C27-4DFC-AAB9-1A1A39824AF4}"/>
              </a:ext>
            </a:extLst>
          </p:cNvPr>
          <p:cNvSpPr>
            <a:spLocks noGrp="1"/>
          </p:cNvSpPr>
          <p:nvPr>
            <p:ph type="title"/>
          </p:nvPr>
        </p:nvSpPr>
        <p:spPr/>
        <p:txBody>
          <a:bodyPr/>
          <a:lstStyle/>
          <a:p>
            <a:r>
              <a:rPr lang="en-US" dirty="0"/>
              <a:t>Demo: Scenario 4.2</a:t>
            </a:r>
          </a:p>
        </p:txBody>
      </p:sp>
      <p:sp>
        <p:nvSpPr>
          <p:cNvPr id="6" name="Content Placeholder 5">
            <a:extLst>
              <a:ext uri="{FF2B5EF4-FFF2-40B4-BE49-F238E27FC236}">
                <a16:creationId xmlns:a16="http://schemas.microsoft.com/office/drawing/2014/main" id="{B8FFD36B-36DF-4128-A260-156B054343A1}"/>
              </a:ext>
            </a:extLst>
          </p:cNvPr>
          <p:cNvSpPr>
            <a:spLocks noGrp="1"/>
          </p:cNvSpPr>
          <p:nvPr>
            <p:ph type="body" idx="1"/>
          </p:nvPr>
        </p:nvSpPr>
        <p:spPr/>
        <p:txBody>
          <a:bodyPr>
            <a:normAutofit/>
          </a:bodyPr>
          <a:lstStyle/>
          <a:p>
            <a:r>
              <a:rPr lang="en-US" dirty="0"/>
              <a:t>Entire region A is down; Semi automated (with Email approval) </a:t>
            </a:r>
          </a:p>
        </p:txBody>
      </p:sp>
    </p:spTree>
    <p:extLst>
      <p:ext uri="{BB962C8B-B14F-4D97-AF65-F5344CB8AC3E}">
        <p14:creationId xmlns:p14="http://schemas.microsoft.com/office/powerpoint/2010/main" val="189521814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1FA057B-81BE-46B6-A707-CA34B5D7FCBE}"/>
              </a:ext>
            </a:extLst>
          </p:cNvPr>
          <p:cNvSpPr>
            <a:spLocks noGrp="1"/>
          </p:cNvSpPr>
          <p:nvPr>
            <p:ph type="title"/>
          </p:nvPr>
        </p:nvSpPr>
        <p:spPr/>
        <p:txBody>
          <a:bodyPr/>
          <a:lstStyle/>
          <a:p>
            <a:r>
              <a:rPr lang="en-US" dirty="0"/>
              <a:t>End of the section</a:t>
            </a:r>
          </a:p>
        </p:txBody>
      </p:sp>
      <p:sp>
        <p:nvSpPr>
          <p:cNvPr id="5" name="Text Placeholder 4">
            <a:extLst>
              <a:ext uri="{FF2B5EF4-FFF2-40B4-BE49-F238E27FC236}">
                <a16:creationId xmlns:a16="http://schemas.microsoft.com/office/drawing/2014/main" id="{2F4FD940-67B3-43B4-A966-B4D754711876}"/>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3269490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399717-5CB1-4546-9163-C0BCA408601E}"/>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F1721A1F-359E-45F9-A7F4-11CDBA51B869}"/>
              </a:ext>
            </a:extLst>
          </p:cNvPr>
          <p:cNvSpPr>
            <a:spLocks noGrp="1"/>
          </p:cNvSpPr>
          <p:nvPr>
            <p:ph idx="1"/>
          </p:nvPr>
        </p:nvSpPr>
        <p:spPr/>
        <p:txBody>
          <a:bodyPr/>
          <a:lstStyle/>
          <a:p>
            <a:r>
              <a:rPr lang="en-US" dirty="0"/>
              <a:t>Implement multi-region App Service + SQL Database across Southeast Asia and East US regions</a:t>
            </a:r>
          </a:p>
          <a:p>
            <a:r>
              <a:rPr lang="en-US" dirty="0"/>
              <a:t>4 different scenario of failover</a:t>
            </a:r>
          </a:p>
          <a:p>
            <a:r>
              <a:rPr lang="en-US" dirty="0"/>
              <a:t>App + Database Failover takes about 1.5 to 2 minutes</a:t>
            </a:r>
          </a:p>
          <a:p>
            <a:pPr lvl="1"/>
            <a:r>
              <a:rPr lang="en-US" dirty="0"/>
              <a:t>Depends on Traffic Manager Configuration</a:t>
            </a:r>
          </a:p>
          <a:p>
            <a:pPr lvl="2"/>
            <a:r>
              <a:rPr lang="en-US" dirty="0"/>
              <a:t>In my demo: 10 seconds probing interval, 3 tolerated number of failures</a:t>
            </a:r>
          </a:p>
          <a:p>
            <a:pPr lvl="1"/>
            <a:r>
              <a:rPr lang="en-US" dirty="0"/>
              <a:t>Depends on the database size</a:t>
            </a:r>
          </a:p>
          <a:p>
            <a:pPr lvl="2"/>
            <a:r>
              <a:rPr lang="en-US" dirty="0"/>
              <a:t>In my demo: very small, 1 tables, hundreds of records, direct table query, without any fancy joins / logic</a:t>
            </a:r>
          </a:p>
          <a:p>
            <a:r>
              <a:rPr lang="en-US" dirty="0"/>
              <a:t>Other best practices: </a:t>
            </a:r>
          </a:p>
          <a:p>
            <a:pPr lvl="1"/>
            <a:r>
              <a:rPr lang="en-US" dirty="0"/>
              <a:t>Retry policy / logic on your app, when accessing database</a:t>
            </a:r>
          </a:p>
          <a:p>
            <a:endParaRPr lang="en-US" dirty="0"/>
          </a:p>
          <a:p>
            <a:pPr lvl="1"/>
            <a:endParaRPr lang="en-US" dirty="0"/>
          </a:p>
        </p:txBody>
      </p:sp>
    </p:spTree>
    <p:extLst>
      <p:ext uri="{BB962C8B-B14F-4D97-AF65-F5344CB8AC3E}">
        <p14:creationId xmlns:p14="http://schemas.microsoft.com/office/powerpoint/2010/main" val="10687174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7EB6E1-FE39-44BB-BF14-54F000461CEE}"/>
              </a:ext>
            </a:extLst>
          </p:cNvPr>
          <p:cNvSpPr>
            <a:spLocks noGrp="1"/>
          </p:cNvSpPr>
          <p:nvPr>
            <p:ph type="title"/>
          </p:nvPr>
        </p:nvSpPr>
        <p:spPr/>
        <p:txBody>
          <a:bodyPr/>
          <a:lstStyle/>
          <a:p>
            <a:r>
              <a:rPr lang="en-US" dirty="0"/>
              <a:t>About this demo</a:t>
            </a:r>
          </a:p>
        </p:txBody>
      </p:sp>
      <p:sp>
        <p:nvSpPr>
          <p:cNvPr id="6" name="Content Placeholder 5">
            <a:extLst>
              <a:ext uri="{FF2B5EF4-FFF2-40B4-BE49-F238E27FC236}">
                <a16:creationId xmlns:a16="http://schemas.microsoft.com/office/drawing/2014/main" id="{C71D5BBB-0D99-4D08-8E9C-6DB2C8CD8DC7}"/>
              </a:ext>
            </a:extLst>
          </p:cNvPr>
          <p:cNvSpPr>
            <a:spLocks noGrp="1"/>
          </p:cNvSpPr>
          <p:nvPr>
            <p:ph idx="1"/>
          </p:nvPr>
        </p:nvSpPr>
        <p:spPr>
          <a:xfrm>
            <a:off x="1097280" y="2108201"/>
            <a:ext cx="10058400" cy="1666131"/>
          </a:xfrm>
        </p:spPr>
        <p:txBody>
          <a:bodyPr>
            <a:normAutofit fontScale="85000" lnSpcReduction="20000"/>
          </a:bodyPr>
          <a:lstStyle/>
          <a:p>
            <a:r>
              <a:rPr lang="en-US" dirty="0"/>
              <a:t>Designing globally available services using Azure SQL Database </a:t>
            </a:r>
          </a:p>
          <a:p>
            <a:pPr lvl="1"/>
            <a:r>
              <a:rPr lang="en-US" dirty="0"/>
              <a:t>(Scenario 1: Using two Azure regions for business continuity with minimal downtime)</a:t>
            </a:r>
          </a:p>
          <a:p>
            <a:pPr lvl="1"/>
            <a:r>
              <a:rPr lang="en-US" dirty="0"/>
              <a:t>There are other variation as well</a:t>
            </a:r>
          </a:p>
          <a:p>
            <a:r>
              <a:rPr lang="en-US" dirty="0"/>
              <a:t>This demo uses Azure App Service (Web App) but it in fact applies to other services including AKS, VM, etc. </a:t>
            </a:r>
          </a:p>
          <a:p>
            <a:r>
              <a:rPr lang="en-US" dirty="0"/>
              <a:t>It use SQL Database (relational database). The architecture and failover design for NoSQL acts differently.</a:t>
            </a:r>
          </a:p>
          <a:p>
            <a:endParaRPr lang="en-US" dirty="0"/>
          </a:p>
          <a:p>
            <a:endParaRPr lang="en-US" dirty="0"/>
          </a:p>
        </p:txBody>
      </p:sp>
      <p:pic>
        <p:nvPicPr>
          <p:cNvPr id="5" name="Picture 2" descr="Scenario 1. Configuration before the outage.">
            <a:extLst>
              <a:ext uri="{FF2B5EF4-FFF2-40B4-BE49-F238E27FC236}">
                <a16:creationId xmlns:a16="http://schemas.microsoft.com/office/drawing/2014/main" id="{6D771589-5190-4B64-B0CF-95DBF8F6B71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5177" b="4875"/>
          <a:stretch/>
        </p:blipFill>
        <p:spPr bwMode="auto">
          <a:xfrm>
            <a:off x="1218884" y="3701335"/>
            <a:ext cx="3908666" cy="264602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Scenario 1. Configuration after failover">
            <a:extLst>
              <a:ext uri="{FF2B5EF4-FFF2-40B4-BE49-F238E27FC236}">
                <a16:creationId xmlns:a16="http://schemas.microsoft.com/office/drawing/2014/main" id="{3AAF176F-101D-46EC-9521-CB348E770F0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6613" b="3304"/>
          <a:stretch/>
        </p:blipFill>
        <p:spPr bwMode="auto">
          <a:xfrm>
            <a:off x="6263422" y="3710715"/>
            <a:ext cx="3817028" cy="2636994"/>
          </a:xfrm>
          <a:prstGeom prst="rect">
            <a:avLst/>
          </a:prstGeom>
          <a:noFill/>
          <a:extLst>
            <a:ext uri="{909E8E84-426E-40DD-AFC4-6F175D3DCCD1}">
              <a14:hiddenFill xmlns:a14="http://schemas.microsoft.com/office/drawing/2010/main">
                <a:solidFill>
                  <a:srgbClr val="FFFFFF"/>
                </a:solidFill>
              </a14:hiddenFill>
            </a:ext>
          </a:extLst>
        </p:spPr>
      </p:pic>
      <p:sp>
        <p:nvSpPr>
          <p:cNvPr id="12" name="Content Placeholder 4">
            <a:extLst>
              <a:ext uri="{FF2B5EF4-FFF2-40B4-BE49-F238E27FC236}">
                <a16:creationId xmlns:a16="http://schemas.microsoft.com/office/drawing/2014/main" id="{617761BE-5F05-4536-975F-3A7C28499C9C}"/>
              </a:ext>
            </a:extLst>
          </p:cNvPr>
          <p:cNvSpPr txBox="1">
            <a:spLocks/>
          </p:cNvSpPr>
          <p:nvPr/>
        </p:nvSpPr>
        <p:spPr>
          <a:xfrm>
            <a:off x="12523853" y="3922523"/>
            <a:ext cx="3663433" cy="1946782"/>
          </a:xfrm>
          <a:prstGeom prst="rect">
            <a:avLst/>
          </a:prstGeom>
        </p:spPr>
        <p:txBody>
          <a:bodyPr>
            <a:normAutofit lnSpcReduction="10000"/>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1600" b="1" dirty="0"/>
              <a:t>Other similar architectures</a:t>
            </a:r>
            <a:r>
              <a:rPr lang="en-US" sz="1600" dirty="0"/>
              <a:t>: </a:t>
            </a:r>
          </a:p>
          <a:p>
            <a:r>
              <a:rPr lang="en-US" sz="1600" dirty="0"/>
              <a:t>Run a web application in multiple Azure regions for high availability </a:t>
            </a:r>
            <a:r>
              <a:rPr lang="en-US" sz="1400" dirty="0">
                <a:hlinkClick r:id="rId5"/>
              </a:rPr>
              <a:t>https://docs.microsoft.com/en-us/azure/architecture/reference-architectures/app-service-web-app/multi-region</a:t>
            </a:r>
            <a:endParaRPr lang="en-US" sz="1400" dirty="0"/>
          </a:p>
        </p:txBody>
      </p:sp>
      <p:sp>
        <p:nvSpPr>
          <p:cNvPr id="4" name="Arrow: Right 3">
            <a:extLst>
              <a:ext uri="{FF2B5EF4-FFF2-40B4-BE49-F238E27FC236}">
                <a16:creationId xmlns:a16="http://schemas.microsoft.com/office/drawing/2014/main" id="{51A1AE8D-E35C-4721-965F-A40813C5A97A}"/>
              </a:ext>
            </a:extLst>
          </p:cNvPr>
          <p:cNvSpPr/>
          <p:nvPr/>
        </p:nvSpPr>
        <p:spPr>
          <a:xfrm>
            <a:off x="5145307" y="4857815"/>
            <a:ext cx="857934" cy="45817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9646F27-DFCC-436E-907F-E5355E20E309}"/>
              </a:ext>
            </a:extLst>
          </p:cNvPr>
          <p:cNvSpPr txBox="1"/>
          <p:nvPr/>
        </p:nvSpPr>
        <p:spPr>
          <a:xfrm>
            <a:off x="1218884" y="6442502"/>
            <a:ext cx="9958765" cy="415498"/>
          </a:xfrm>
          <a:prstGeom prst="rect">
            <a:avLst/>
          </a:prstGeom>
          <a:noFill/>
        </p:spPr>
        <p:txBody>
          <a:bodyPr wrap="square" rtlCol="0">
            <a:spAutoFit/>
          </a:bodyPr>
          <a:lstStyle/>
          <a:p>
            <a:r>
              <a:rPr lang="en-US" sz="1050" dirty="0">
                <a:hlinkClick r:id="rId6"/>
              </a:rPr>
              <a:t>https://docs.microsoft.com/en-us/azure/sql-database/sql-database-designing-cloud-solutions-for-disaster-recovery</a:t>
            </a:r>
            <a:endParaRPr lang="en-US" sz="1050" dirty="0"/>
          </a:p>
          <a:p>
            <a:endParaRPr lang="en-US" sz="1050" b="1" dirty="0">
              <a:hlinkClick r:id="rId6"/>
            </a:endParaRPr>
          </a:p>
        </p:txBody>
      </p:sp>
    </p:spTree>
    <p:extLst>
      <p:ext uri="{BB962C8B-B14F-4D97-AF65-F5344CB8AC3E}">
        <p14:creationId xmlns:p14="http://schemas.microsoft.com/office/powerpoint/2010/main" val="3784483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1FA057B-81BE-46B6-A707-CA34B5D7FCBE}"/>
              </a:ext>
            </a:extLst>
          </p:cNvPr>
          <p:cNvSpPr>
            <a:spLocks noGrp="1"/>
          </p:cNvSpPr>
          <p:nvPr>
            <p:ph type="title"/>
          </p:nvPr>
        </p:nvSpPr>
        <p:spPr/>
        <p:txBody>
          <a:bodyPr/>
          <a:lstStyle/>
          <a:p>
            <a:r>
              <a:rPr lang="en-US" dirty="0"/>
              <a:t>End of the section</a:t>
            </a:r>
          </a:p>
        </p:txBody>
      </p:sp>
      <p:sp>
        <p:nvSpPr>
          <p:cNvPr id="5" name="Text Placeholder 4">
            <a:extLst>
              <a:ext uri="{FF2B5EF4-FFF2-40B4-BE49-F238E27FC236}">
                <a16:creationId xmlns:a16="http://schemas.microsoft.com/office/drawing/2014/main" id="{2F4FD940-67B3-43B4-A966-B4D754711876}"/>
              </a:ext>
            </a:extLst>
          </p:cNvPr>
          <p:cNvSpPr>
            <a:spLocks noGrp="1"/>
          </p:cNvSpPr>
          <p:nvPr>
            <p:ph type="body" idx="1"/>
          </p:nvPr>
        </p:nvSpPr>
        <p:spPr/>
        <p:txBody>
          <a:bodyPr/>
          <a:lstStyle/>
          <a:p>
            <a:r>
              <a:rPr lang="en-US" dirty="0"/>
              <a:t>Coming up next: Crash course on various azure services</a:t>
            </a:r>
          </a:p>
        </p:txBody>
      </p:sp>
    </p:spTree>
    <p:extLst>
      <p:ext uri="{BB962C8B-B14F-4D97-AF65-F5344CB8AC3E}">
        <p14:creationId xmlns:p14="http://schemas.microsoft.com/office/powerpoint/2010/main" val="2717022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DDB3AF46-96B4-4CA6-997F-7C21F15F562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941852" y="424695"/>
            <a:ext cx="476250" cy="476250"/>
          </a:xfrm>
          <a:prstGeom prst="rect">
            <a:avLst/>
          </a:prstGeom>
        </p:spPr>
      </p:pic>
      <p:pic>
        <p:nvPicPr>
          <p:cNvPr id="8" name="Graphic 7">
            <a:extLst>
              <a:ext uri="{FF2B5EF4-FFF2-40B4-BE49-F238E27FC236}">
                <a16:creationId xmlns:a16="http://schemas.microsoft.com/office/drawing/2014/main" id="{2B15860E-BD97-4687-ADC5-4042814487B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958041" y="403528"/>
            <a:ext cx="476250" cy="476250"/>
          </a:xfrm>
          <a:prstGeom prst="rect">
            <a:avLst/>
          </a:prstGeom>
        </p:spPr>
      </p:pic>
      <p:sp>
        <p:nvSpPr>
          <p:cNvPr id="14" name="TextBox 13">
            <a:extLst>
              <a:ext uri="{FF2B5EF4-FFF2-40B4-BE49-F238E27FC236}">
                <a16:creationId xmlns:a16="http://schemas.microsoft.com/office/drawing/2014/main" id="{E645AC8E-F08E-436B-8A02-96CC16BA497A}"/>
              </a:ext>
            </a:extLst>
          </p:cNvPr>
          <p:cNvSpPr txBox="1"/>
          <p:nvPr/>
        </p:nvSpPr>
        <p:spPr>
          <a:xfrm>
            <a:off x="1601906" y="878829"/>
            <a:ext cx="7439274" cy="1477328"/>
          </a:xfrm>
          <a:prstGeom prst="rect">
            <a:avLst/>
          </a:prstGeom>
          <a:noFill/>
        </p:spPr>
        <p:txBody>
          <a:bodyPr wrap="square" rtlCol="0">
            <a:spAutoFit/>
          </a:bodyPr>
          <a:lstStyle/>
          <a:p>
            <a:r>
              <a:rPr lang="en-US" dirty="0"/>
              <a:t>App Service 	SQL Database 	Traffic Manager </a:t>
            </a:r>
          </a:p>
          <a:p>
            <a:endParaRPr lang="en-US" dirty="0"/>
          </a:p>
          <a:p>
            <a:endParaRPr lang="en-US" dirty="0"/>
          </a:p>
          <a:p>
            <a:endParaRPr lang="en-US" dirty="0"/>
          </a:p>
          <a:p>
            <a:r>
              <a:rPr lang="en-US" dirty="0"/>
              <a:t>EventHub 	Stream Analytic 	    Azure Function	      Logic Apps</a:t>
            </a:r>
          </a:p>
        </p:txBody>
      </p:sp>
      <p:sp>
        <p:nvSpPr>
          <p:cNvPr id="4" name="Title 3">
            <a:extLst>
              <a:ext uri="{FF2B5EF4-FFF2-40B4-BE49-F238E27FC236}">
                <a16:creationId xmlns:a16="http://schemas.microsoft.com/office/drawing/2014/main" id="{4DC65219-BFAE-4030-A773-4777E3C2750E}"/>
              </a:ext>
            </a:extLst>
          </p:cNvPr>
          <p:cNvSpPr>
            <a:spLocks noGrp="1"/>
          </p:cNvSpPr>
          <p:nvPr>
            <p:ph type="title"/>
          </p:nvPr>
        </p:nvSpPr>
        <p:spPr>
          <a:xfrm>
            <a:off x="1097280" y="2656425"/>
            <a:ext cx="10058400" cy="1915782"/>
          </a:xfrm>
        </p:spPr>
        <p:txBody>
          <a:bodyPr>
            <a:noAutofit/>
          </a:bodyPr>
          <a:lstStyle/>
          <a:p>
            <a:r>
              <a:rPr lang="en-US" sz="6000" dirty="0"/>
              <a:t>Video 2: </a:t>
            </a:r>
            <a:br>
              <a:rPr lang="en-US" sz="6000" dirty="0"/>
            </a:br>
            <a:r>
              <a:rPr lang="en-US" sz="4000" dirty="0"/>
              <a:t>Crash Course into services &amp; tools for demo</a:t>
            </a:r>
            <a:endParaRPr lang="en-US" sz="6000" dirty="0"/>
          </a:p>
        </p:txBody>
      </p:sp>
      <p:pic>
        <p:nvPicPr>
          <p:cNvPr id="6" name="Content Placeholder 4">
            <a:extLst>
              <a:ext uri="{FF2B5EF4-FFF2-40B4-BE49-F238E27FC236}">
                <a16:creationId xmlns:a16="http://schemas.microsoft.com/office/drawing/2014/main" id="{A7BA9486-9822-4512-A4F8-F241CDBA9FB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828037" y="387784"/>
            <a:ext cx="476250" cy="476250"/>
          </a:xfrm>
          <a:prstGeom prst="rect">
            <a:avLst/>
          </a:prstGeom>
        </p:spPr>
      </p:pic>
      <p:pic>
        <p:nvPicPr>
          <p:cNvPr id="9" name="Graphic 8">
            <a:extLst>
              <a:ext uri="{FF2B5EF4-FFF2-40B4-BE49-F238E27FC236}">
                <a16:creationId xmlns:a16="http://schemas.microsoft.com/office/drawing/2014/main" id="{F37BA673-2A59-4CAE-80E4-4B223326077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941852" y="1562998"/>
            <a:ext cx="476250" cy="476250"/>
          </a:xfrm>
          <a:prstGeom prst="rect">
            <a:avLst/>
          </a:prstGeom>
        </p:spPr>
      </p:pic>
      <p:pic>
        <p:nvPicPr>
          <p:cNvPr id="10" name="Graphic 9">
            <a:extLst>
              <a:ext uri="{FF2B5EF4-FFF2-40B4-BE49-F238E27FC236}">
                <a16:creationId xmlns:a16="http://schemas.microsoft.com/office/drawing/2014/main" id="{BB163419-6845-4299-A4FD-E797BA3A03B5}"/>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991071" y="1496323"/>
            <a:ext cx="493950" cy="493950"/>
          </a:xfrm>
          <a:prstGeom prst="rect">
            <a:avLst/>
          </a:prstGeom>
        </p:spPr>
      </p:pic>
      <p:pic>
        <p:nvPicPr>
          <p:cNvPr id="11" name="Graphic 10">
            <a:extLst>
              <a:ext uri="{FF2B5EF4-FFF2-40B4-BE49-F238E27FC236}">
                <a16:creationId xmlns:a16="http://schemas.microsoft.com/office/drawing/2014/main" id="{6F1F808C-21CF-45A3-B661-1378927BE5C9}"/>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938769" y="1496323"/>
            <a:ext cx="609600" cy="609600"/>
          </a:xfrm>
          <a:prstGeom prst="rect">
            <a:avLst/>
          </a:prstGeom>
        </p:spPr>
      </p:pic>
      <p:pic>
        <p:nvPicPr>
          <p:cNvPr id="2" name="Picture 2" descr="JMeter Tutorial for Beginners">
            <a:extLst>
              <a:ext uri="{FF2B5EF4-FFF2-40B4-BE49-F238E27FC236}">
                <a16:creationId xmlns:a16="http://schemas.microsoft.com/office/drawing/2014/main" id="{8143E0EE-CED1-4C6B-B5CA-BEE8919EB2CA}"/>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912533" y="1466660"/>
            <a:ext cx="1701616" cy="85081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Postman Store">
            <a:extLst>
              <a:ext uri="{FF2B5EF4-FFF2-40B4-BE49-F238E27FC236}">
                <a16:creationId xmlns:a16="http://schemas.microsoft.com/office/drawing/2014/main" id="{60041339-30B4-468D-B811-79405034C48A}"/>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024229" y="569898"/>
            <a:ext cx="1589920" cy="588272"/>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31778C34-9498-43CC-85AD-EB978F96C912}"/>
              </a:ext>
            </a:extLst>
          </p:cNvPr>
          <p:cNvSpPr txBox="1"/>
          <p:nvPr/>
        </p:nvSpPr>
        <p:spPr>
          <a:xfrm>
            <a:off x="1214369" y="4667843"/>
            <a:ext cx="6096000" cy="923330"/>
          </a:xfrm>
          <a:prstGeom prst="rect">
            <a:avLst/>
          </a:prstGeom>
          <a:noFill/>
        </p:spPr>
        <p:txBody>
          <a:bodyPr wrap="square">
            <a:spAutoFit/>
          </a:bodyPr>
          <a:lstStyle/>
          <a:p>
            <a:r>
              <a:rPr lang="en-US" dirty="0"/>
              <a:t>Wely Lau</a:t>
            </a:r>
          </a:p>
          <a:p>
            <a:r>
              <a:rPr lang="en-US" dirty="0"/>
              <a:t>Sr Cloud Solution Architect</a:t>
            </a:r>
          </a:p>
          <a:p>
            <a:r>
              <a:rPr lang="en-US" dirty="0"/>
              <a:t>Microsoft APAC</a:t>
            </a:r>
          </a:p>
        </p:txBody>
      </p:sp>
      <p:pic>
        <p:nvPicPr>
          <p:cNvPr id="5" name="Graphic 4">
            <a:extLst>
              <a:ext uri="{FF2B5EF4-FFF2-40B4-BE49-F238E27FC236}">
                <a16:creationId xmlns:a16="http://schemas.microsoft.com/office/drawing/2014/main" id="{1707FEB7-0838-4286-A4BE-3C2837C7A54A}"/>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7647797" y="1433379"/>
            <a:ext cx="708640" cy="708640"/>
          </a:xfrm>
          <a:prstGeom prst="rect">
            <a:avLst/>
          </a:prstGeom>
        </p:spPr>
      </p:pic>
    </p:spTree>
    <p:extLst>
      <p:ext uri="{BB962C8B-B14F-4D97-AF65-F5344CB8AC3E}">
        <p14:creationId xmlns:p14="http://schemas.microsoft.com/office/powerpoint/2010/main" val="27879014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556154-CAF2-43AF-9DC7-BB921DDDA026}"/>
              </a:ext>
            </a:extLst>
          </p:cNvPr>
          <p:cNvSpPr>
            <a:spLocks noGrp="1"/>
          </p:cNvSpPr>
          <p:nvPr>
            <p:ph type="title"/>
          </p:nvPr>
        </p:nvSpPr>
        <p:spPr>
          <a:xfrm>
            <a:off x="1097280" y="286603"/>
            <a:ext cx="4925616" cy="1450757"/>
          </a:xfrm>
        </p:spPr>
        <p:txBody>
          <a:bodyPr>
            <a:normAutofit fontScale="90000"/>
          </a:bodyPr>
          <a:lstStyle/>
          <a:p>
            <a:r>
              <a:rPr lang="en-US" dirty="0"/>
              <a:t>Azure App Service (Web App)</a:t>
            </a:r>
          </a:p>
        </p:txBody>
      </p:sp>
      <p:sp>
        <p:nvSpPr>
          <p:cNvPr id="3" name="Content Placeholder 2">
            <a:extLst>
              <a:ext uri="{FF2B5EF4-FFF2-40B4-BE49-F238E27FC236}">
                <a16:creationId xmlns:a16="http://schemas.microsoft.com/office/drawing/2014/main" id="{F501EFE1-6B0D-4550-A7B4-EF4052CA4E1B}"/>
              </a:ext>
            </a:extLst>
          </p:cNvPr>
          <p:cNvSpPr>
            <a:spLocks noGrp="1"/>
          </p:cNvSpPr>
          <p:nvPr>
            <p:ph idx="1"/>
          </p:nvPr>
        </p:nvSpPr>
        <p:spPr>
          <a:xfrm>
            <a:off x="1097280" y="2108201"/>
            <a:ext cx="4361378" cy="3760891"/>
          </a:xfrm>
        </p:spPr>
        <p:txBody>
          <a:bodyPr>
            <a:normAutofit/>
          </a:bodyPr>
          <a:lstStyle/>
          <a:p>
            <a:r>
              <a:rPr lang="en-US" dirty="0"/>
              <a:t>PaaS compute platform to host web or </a:t>
            </a:r>
            <a:r>
              <a:rPr lang="en-US" dirty="0" err="1"/>
              <a:t>api</a:t>
            </a:r>
            <a:endParaRPr lang="en-US" dirty="0"/>
          </a:p>
          <a:p>
            <a:r>
              <a:rPr lang="en-US" dirty="0"/>
              <a:t>Extremely easy to get started</a:t>
            </a:r>
          </a:p>
          <a:p>
            <a:r>
              <a:rPr lang="en-US" dirty="0"/>
              <a:t>Windows or Linux Worker</a:t>
            </a:r>
          </a:p>
          <a:p>
            <a:r>
              <a:rPr lang="en-US" dirty="0"/>
              <a:t>{ Bring your own } Code OR Container</a:t>
            </a:r>
          </a:p>
          <a:p>
            <a:r>
              <a:rPr lang="en-US" dirty="0"/>
              <a:t>Rich feature-sets</a:t>
            </a:r>
          </a:p>
          <a:p>
            <a:endParaRPr lang="en-US" dirty="0"/>
          </a:p>
        </p:txBody>
      </p:sp>
      <p:sp>
        <p:nvSpPr>
          <p:cNvPr id="5" name="Rectangle 4">
            <a:extLst>
              <a:ext uri="{FF2B5EF4-FFF2-40B4-BE49-F238E27FC236}">
                <a16:creationId xmlns:a16="http://schemas.microsoft.com/office/drawing/2014/main" id="{5FC3DE1E-EEE5-4369-B83D-202712CF4EF1}"/>
              </a:ext>
            </a:extLst>
          </p:cNvPr>
          <p:cNvSpPr/>
          <p:nvPr/>
        </p:nvSpPr>
        <p:spPr bwMode="auto">
          <a:xfrm>
            <a:off x="6218037" y="70815"/>
            <a:ext cx="5867108" cy="6689736"/>
          </a:xfrm>
          <a:prstGeom prst="rect">
            <a:avLst/>
          </a:prstGeom>
          <a:solidFill>
            <a:srgbClr val="FFFFFF">
              <a:lumMod val="50000"/>
            </a:srgbClr>
          </a:solidFill>
          <a:ln w="28575" cap="flat" cmpd="sng" algn="ctr">
            <a:noFill/>
            <a:prstDash val="solid"/>
            <a:headEnd type="none" w="med" len="med"/>
            <a:tailEnd type="none" w="med" len="med"/>
          </a:ln>
          <a:effectLst/>
        </p:spPr>
        <p:txBody>
          <a:bodyPr vert="horz" wrap="square" lIns="0" tIns="45695" rIns="0" bIns="45695" numCol="1" rtlCol="0" anchor="ctr" anchorCtr="0" compatLnSpc="1">
            <a:prstTxWarp prst="textNoShape">
              <a:avLst/>
            </a:prstTxWarp>
          </a:bodyPr>
          <a:lstStyle/>
          <a:p>
            <a:pPr algn="ctr" defTabSz="913493" fontAlgn="base">
              <a:spcBef>
                <a:spcPct val="0"/>
              </a:spcBef>
              <a:spcAft>
                <a:spcPct val="0"/>
              </a:spcAft>
              <a:defRPr/>
            </a:pPr>
            <a:endParaRPr lang="en-US" sz="1961" kern="0">
              <a:gradFill>
                <a:gsLst>
                  <a:gs pos="0">
                    <a:srgbClr val="FFFFFF"/>
                  </a:gs>
                  <a:gs pos="100000">
                    <a:srgbClr val="FFFFFF"/>
                  </a:gs>
                </a:gsLst>
                <a:lin ang="5400000" scaled="0"/>
              </a:gradFill>
              <a:latin typeface="Segoe UI"/>
            </a:endParaRPr>
          </a:p>
        </p:txBody>
      </p:sp>
      <p:sp>
        <p:nvSpPr>
          <p:cNvPr id="7" name="Rectangle 6">
            <a:extLst>
              <a:ext uri="{FF2B5EF4-FFF2-40B4-BE49-F238E27FC236}">
                <a16:creationId xmlns:a16="http://schemas.microsoft.com/office/drawing/2014/main" id="{941314F9-A002-4A21-9FD6-6F3F29826BE7}"/>
              </a:ext>
            </a:extLst>
          </p:cNvPr>
          <p:cNvSpPr/>
          <p:nvPr/>
        </p:nvSpPr>
        <p:spPr bwMode="auto">
          <a:xfrm>
            <a:off x="6331225" y="193181"/>
            <a:ext cx="5613577" cy="6435387"/>
          </a:xfrm>
          <a:prstGeom prst="rect">
            <a:avLst/>
          </a:prstGeom>
          <a:solidFill>
            <a:srgbClr val="505050"/>
          </a:solidFill>
          <a:ln w="6350" cap="flat" cmpd="sng" algn="ctr">
            <a:noFill/>
            <a:prstDash val="solid"/>
            <a:miter lim="800000"/>
            <a:headEnd type="none" w="med" len="med"/>
            <a:tailEnd type="none" w="med" len="med"/>
          </a:ln>
          <a:effectLst/>
        </p:spPr>
        <p:txBody>
          <a:bodyPr rot="0" spcFirstLastPara="0" vertOverflow="overflow" horzOverflow="overflow" vert="horz" wrap="square" lIns="175661" tIns="140529" rIns="175661" bIns="140529" numCol="1" spcCol="0" rtlCol="0" fromWordArt="0" anchor="t" anchorCtr="0" forceAA="0" compatLnSpc="1">
            <a:prstTxWarp prst="textNoShape">
              <a:avLst/>
            </a:prstTxWarp>
            <a:noAutofit/>
          </a:bodyPr>
          <a:lstStyle/>
          <a:p>
            <a:pPr defTabSz="895496" fontAlgn="base">
              <a:lnSpc>
                <a:spcPct val="90000"/>
              </a:lnSpc>
              <a:spcBef>
                <a:spcPct val="0"/>
              </a:spcBef>
              <a:spcAft>
                <a:spcPct val="0"/>
              </a:spcAft>
              <a:defRPr/>
            </a:pPr>
            <a:endParaRPr lang="en-US" sz="2307" kern="0">
              <a:solidFill>
                <a:srgbClr val="FFFFFF"/>
              </a:solidFill>
              <a:latin typeface="Segoe UI Light"/>
              <a:ea typeface="Segoe UI" pitchFamily="34" charset="0"/>
              <a:cs typeface="Segoe UI" pitchFamily="34" charset="0"/>
            </a:endParaRPr>
          </a:p>
        </p:txBody>
      </p:sp>
      <p:sp>
        <p:nvSpPr>
          <p:cNvPr id="9" name="TextBox 8">
            <a:extLst>
              <a:ext uri="{FF2B5EF4-FFF2-40B4-BE49-F238E27FC236}">
                <a16:creationId xmlns:a16="http://schemas.microsoft.com/office/drawing/2014/main" id="{88080D39-FE53-4BCE-9E41-982902118047}"/>
              </a:ext>
            </a:extLst>
          </p:cNvPr>
          <p:cNvSpPr txBox="1"/>
          <p:nvPr/>
        </p:nvSpPr>
        <p:spPr>
          <a:xfrm>
            <a:off x="6480159" y="3573679"/>
            <a:ext cx="5270979" cy="1561845"/>
          </a:xfrm>
          <a:prstGeom prst="rect">
            <a:avLst/>
          </a:prstGeom>
          <a:solidFill>
            <a:schemeClr val="tx2"/>
          </a:solidFill>
        </p:spPr>
        <p:txBody>
          <a:bodyPr wrap="square" lIns="175661" tIns="140529" rIns="175661" bIns="140529" rtlCol="0">
            <a:spAutoFit/>
          </a:bodyPr>
          <a:lstStyle/>
          <a:p>
            <a:pPr defTabSz="895788" fontAlgn="base">
              <a:lnSpc>
                <a:spcPct val="90000"/>
              </a:lnSpc>
              <a:spcBef>
                <a:spcPct val="0"/>
              </a:spcBef>
              <a:spcAft>
                <a:spcPct val="0"/>
              </a:spcAft>
              <a:tabLst>
                <a:tab pos="878142" algn="l"/>
              </a:tabLst>
              <a:defRPr/>
            </a:pPr>
            <a:endParaRPr lang="en-US" sz="2307" kern="0">
              <a:gradFill>
                <a:gsLst>
                  <a:gs pos="0">
                    <a:srgbClr val="FFFFFF"/>
                  </a:gs>
                  <a:gs pos="100000">
                    <a:srgbClr val="FFFFFF"/>
                  </a:gs>
                </a:gsLst>
                <a:lin ang="5400000" scaled="0"/>
              </a:gradFill>
              <a:latin typeface="Segoe UI Light"/>
              <a:cs typeface="Segoe UI" pitchFamily="34" charset="0"/>
            </a:endParaRPr>
          </a:p>
          <a:p>
            <a:pPr defTabSz="895788" fontAlgn="base">
              <a:lnSpc>
                <a:spcPct val="90000"/>
              </a:lnSpc>
              <a:spcBef>
                <a:spcPct val="0"/>
              </a:spcBef>
              <a:spcAft>
                <a:spcPct val="0"/>
              </a:spcAft>
              <a:tabLst>
                <a:tab pos="878142" algn="l"/>
              </a:tabLst>
              <a:defRPr/>
            </a:pPr>
            <a:endParaRPr lang="en-US" sz="2307" kern="0">
              <a:gradFill>
                <a:gsLst>
                  <a:gs pos="0">
                    <a:srgbClr val="FFFFFF"/>
                  </a:gs>
                  <a:gs pos="100000">
                    <a:srgbClr val="FFFFFF"/>
                  </a:gs>
                </a:gsLst>
                <a:lin ang="5400000" scaled="0"/>
              </a:gradFill>
              <a:latin typeface="Segoe UI Light"/>
              <a:cs typeface="Segoe UI" pitchFamily="34" charset="0"/>
            </a:endParaRPr>
          </a:p>
          <a:p>
            <a:pPr defTabSz="895788" fontAlgn="base">
              <a:lnSpc>
                <a:spcPct val="90000"/>
              </a:lnSpc>
              <a:spcBef>
                <a:spcPct val="0"/>
              </a:spcBef>
              <a:spcAft>
                <a:spcPct val="0"/>
              </a:spcAft>
              <a:tabLst>
                <a:tab pos="878142" algn="l"/>
              </a:tabLst>
              <a:defRPr/>
            </a:pPr>
            <a:endParaRPr lang="en-US" sz="2307" kern="0">
              <a:gradFill>
                <a:gsLst>
                  <a:gs pos="0">
                    <a:srgbClr val="FFFFFF"/>
                  </a:gs>
                  <a:gs pos="100000">
                    <a:srgbClr val="FFFFFF"/>
                  </a:gs>
                </a:gsLst>
                <a:lin ang="5400000" scaled="0"/>
              </a:gradFill>
              <a:latin typeface="Segoe UI Light"/>
              <a:cs typeface="Segoe UI" pitchFamily="34" charset="0"/>
            </a:endParaRPr>
          </a:p>
          <a:p>
            <a:pPr defTabSz="895788" fontAlgn="base">
              <a:lnSpc>
                <a:spcPct val="90000"/>
              </a:lnSpc>
              <a:spcBef>
                <a:spcPct val="0"/>
              </a:spcBef>
              <a:spcAft>
                <a:spcPct val="0"/>
              </a:spcAft>
              <a:tabLst>
                <a:tab pos="878142" algn="l"/>
              </a:tabLst>
              <a:defRPr/>
            </a:pPr>
            <a:endParaRPr lang="en-US" sz="2307" kern="0">
              <a:gradFill>
                <a:gsLst>
                  <a:gs pos="0">
                    <a:srgbClr val="FFFFFF"/>
                  </a:gs>
                  <a:gs pos="100000">
                    <a:srgbClr val="FFFFFF"/>
                  </a:gs>
                </a:gsLst>
                <a:lin ang="5400000" scaled="0"/>
              </a:gradFill>
              <a:latin typeface="Segoe UI Light"/>
              <a:cs typeface="Segoe UI" pitchFamily="34" charset="0"/>
            </a:endParaRPr>
          </a:p>
        </p:txBody>
      </p:sp>
      <p:sp>
        <p:nvSpPr>
          <p:cNvPr id="11" name="TextBox 10">
            <a:extLst>
              <a:ext uri="{FF2B5EF4-FFF2-40B4-BE49-F238E27FC236}">
                <a16:creationId xmlns:a16="http://schemas.microsoft.com/office/drawing/2014/main" id="{5DFFBDBB-BA2A-451C-980A-5D8298BC615E}"/>
              </a:ext>
            </a:extLst>
          </p:cNvPr>
          <p:cNvSpPr txBox="1"/>
          <p:nvPr/>
        </p:nvSpPr>
        <p:spPr>
          <a:xfrm>
            <a:off x="6480159" y="1935254"/>
            <a:ext cx="5270979" cy="1561845"/>
          </a:xfrm>
          <a:prstGeom prst="rect">
            <a:avLst/>
          </a:prstGeom>
          <a:solidFill>
            <a:schemeClr val="tx2"/>
          </a:solidFill>
        </p:spPr>
        <p:txBody>
          <a:bodyPr wrap="square" lIns="175661" tIns="140529" rIns="175661" bIns="140529" rtlCol="0">
            <a:spAutoFit/>
          </a:bodyPr>
          <a:lstStyle/>
          <a:p>
            <a:pPr defTabSz="895788" fontAlgn="base">
              <a:lnSpc>
                <a:spcPct val="90000"/>
              </a:lnSpc>
              <a:spcBef>
                <a:spcPct val="0"/>
              </a:spcBef>
              <a:spcAft>
                <a:spcPct val="0"/>
              </a:spcAft>
              <a:tabLst>
                <a:tab pos="878142" algn="l"/>
              </a:tabLst>
              <a:defRPr/>
            </a:pPr>
            <a:endParaRPr lang="en-US" sz="2307" kern="0">
              <a:gradFill>
                <a:gsLst>
                  <a:gs pos="0">
                    <a:srgbClr val="FFFFFF"/>
                  </a:gs>
                  <a:gs pos="100000">
                    <a:srgbClr val="FFFFFF"/>
                  </a:gs>
                </a:gsLst>
                <a:lin ang="5400000" scaled="0"/>
              </a:gradFill>
              <a:latin typeface="Segoe UI Light"/>
              <a:ea typeface="Segoe UI" pitchFamily="34" charset="0"/>
              <a:cs typeface="Segoe UI" pitchFamily="34" charset="0"/>
            </a:endParaRPr>
          </a:p>
          <a:p>
            <a:pPr defTabSz="895788" fontAlgn="base">
              <a:lnSpc>
                <a:spcPct val="90000"/>
              </a:lnSpc>
              <a:spcBef>
                <a:spcPct val="0"/>
              </a:spcBef>
              <a:spcAft>
                <a:spcPct val="0"/>
              </a:spcAft>
              <a:tabLst>
                <a:tab pos="878142" algn="l"/>
              </a:tabLst>
              <a:defRPr/>
            </a:pPr>
            <a:endParaRPr lang="en-US" sz="2307" kern="0">
              <a:gradFill>
                <a:gsLst>
                  <a:gs pos="0">
                    <a:srgbClr val="FFFFFF"/>
                  </a:gs>
                  <a:gs pos="100000">
                    <a:srgbClr val="FFFFFF"/>
                  </a:gs>
                </a:gsLst>
                <a:lin ang="5400000" scaled="0"/>
              </a:gradFill>
              <a:latin typeface="Segoe UI Light"/>
              <a:ea typeface="Segoe UI" pitchFamily="34" charset="0"/>
              <a:cs typeface="Segoe UI" pitchFamily="34" charset="0"/>
            </a:endParaRPr>
          </a:p>
          <a:p>
            <a:pPr defTabSz="895788" fontAlgn="base">
              <a:lnSpc>
                <a:spcPct val="90000"/>
              </a:lnSpc>
              <a:spcBef>
                <a:spcPct val="0"/>
              </a:spcBef>
              <a:spcAft>
                <a:spcPct val="0"/>
              </a:spcAft>
              <a:tabLst>
                <a:tab pos="878142" algn="l"/>
              </a:tabLst>
              <a:defRPr/>
            </a:pPr>
            <a:endParaRPr lang="en-US" sz="2307" kern="0">
              <a:gradFill>
                <a:gsLst>
                  <a:gs pos="0">
                    <a:srgbClr val="FFFFFF"/>
                  </a:gs>
                  <a:gs pos="100000">
                    <a:srgbClr val="FFFFFF"/>
                  </a:gs>
                </a:gsLst>
                <a:lin ang="5400000" scaled="0"/>
              </a:gradFill>
              <a:latin typeface="Segoe UI Light"/>
              <a:ea typeface="Segoe UI" pitchFamily="34" charset="0"/>
              <a:cs typeface="Segoe UI" pitchFamily="34" charset="0"/>
            </a:endParaRPr>
          </a:p>
          <a:p>
            <a:pPr defTabSz="895788" fontAlgn="base">
              <a:lnSpc>
                <a:spcPct val="90000"/>
              </a:lnSpc>
              <a:spcBef>
                <a:spcPct val="0"/>
              </a:spcBef>
              <a:spcAft>
                <a:spcPct val="0"/>
              </a:spcAft>
              <a:tabLst>
                <a:tab pos="878142" algn="l"/>
              </a:tabLst>
              <a:defRPr/>
            </a:pPr>
            <a:endParaRPr lang="en-US" sz="230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C46C9748-00EB-433B-9D4F-862D28E78C09}"/>
              </a:ext>
            </a:extLst>
          </p:cNvPr>
          <p:cNvSpPr txBox="1"/>
          <p:nvPr/>
        </p:nvSpPr>
        <p:spPr>
          <a:xfrm>
            <a:off x="6480159" y="303882"/>
            <a:ext cx="5270979" cy="1580001"/>
          </a:xfrm>
          <a:prstGeom prst="rect">
            <a:avLst/>
          </a:prstGeom>
          <a:solidFill>
            <a:schemeClr val="tx2"/>
          </a:solidFill>
          <a:ln w="6350" cap="flat" cmpd="sng" algn="ctr">
            <a:noFill/>
            <a:prstDash val="solid"/>
            <a:miter lim="800000"/>
            <a:headEnd type="none" w="med" len="med"/>
            <a:tailEnd type="none" w="med" len="med"/>
          </a:ln>
          <a:effectLst/>
        </p:spPr>
        <p:txBody>
          <a:bodyPr rot="0" spcFirstLastPara="0" vertOverflow="overflow" horzOverflow="overflow" vert="horz" wrap="square" lIns="172232" tIns="137787" rIns="172232" bIns="137787" numCol="1" spcCol="0" rtlCol="0" fromWordArt="0" anchor="t" anchorCtr="0" forceAA="0" compatLnSpc="1">
            <a:prstTxWarp prst="textNoShape">
              <a:avLst/>
            </a:prstTxWarp>
            <a:noAutofit/>
          </a:bodyPr>
          <a:lstStyle>
            <a:defPPr>
              <a:defRPr lang="en-US"/>
            </a:defPPr>
            <a:lvl1pPr defTabSz="913926" fontAlgn="base">
              <a:lnSpc>
                <a:spcPct val="90000"/>
              </a:lnSpc>
              <a:spcBef>
                <a:spcPct val="0"/>
              </a:spcBef>
              <a:spcAft>
                <a:spcPct val="0"/>
              </a:spcAft>
              <a:defRPr sz="2353" b="1" kern="0">
                <a:gradFill>
                  <a:gsLst>
                    <a:gs pos="0">
                      <a:srgbClr val="FFFFFF"/>
                    </a:gs>
                    <a:gs pos="100000">
                      <a:srgbClr val="FFFFFF"/>
                    </a:gs>
                  </a:gsLst>
                  <a:lin ang="5400000" scaled="0"/>
                </a:gradFill>
                <a:latin typeface="Segoe UI"/>
                <a:ea typeface="Segoe UI" pitchFamily="34" charset="0"/>
                <a:cs typeface="Segoe UI" pitchFamily="34" charset="0"/>
              </a:defRPr>
            </a:lvl1pPr>
          </a:lstStyle>
          <a:p>
            <a:pPr defTabSz="895788">
              <a:tabLst>
                <a:tab pos="878142" algn="l"/>
              </a:tabLst>
              <a:defRPr/>
            </a:pPr>
            <a:endParaRPr lang="en-US" sz="2304" b="0">
              <a:solidFill>
                <a:srgbClr val="FFFFFF"/>
              </a:solidFill>
              <a:latin typeface="Segoe UI Light"/>
              <a:ea typeface="+mn-ea"/>
            </a:endParaRPr>
          </a:p>
          <a:p>
            <a:pPr defTabSz="878199">
              <a:tabLst>
                <a:tab pos="860900" algn="l"/>
              </a:tabLst>
              <a:defRPr/>
            </a:pPr>
            <a:endParaRPr lang="en-US" sz="2263" b="0"/>
          </a:p>
        </p:txBody>
      </p:sp>
      <p:sp>
        <p:nvSpPr>
          <p:cNvPr id="15" name="TextBox 14">
            <a:extLst>
              <a:ext uri="{FF2B5EF4-FFF2-40B4-BE49-F238E27FC236}">
                <a16:creationId xmlns:a16="http://schemas.microsoft.com/office/drawing/2014/main" id="{71CCD8BC-C890-4C44-A092-FCF101F3B2E2}"/>
              </a:ext>
            </a:extLst>
          </p:cNvPr>
          <p:cNvSpPr txBox="1"/>
          <p:nvPr/>
        </p:nvSpPr>
        <p:spPr>
          <a:xfrm>
            <a:off x="6480159" y="5211919"/>
            <a:ext cx="5270979" cy="1305613"/>
          </a:xfrm>
          <a:prstGeom prst="rect">
            <a:avLst/>
          </a:prstGeom>
          <a:solidFill>
            <a:schemeClr val="tx2"/>
          </a:solidFill>
          <a:ln w="6350" cap="flat" cmpd="sng" algn="ctr">
            <a:noFill/>
            <a:prstDash val="solid"/>
            <a:miter lim="800000"/>
            <a:headEnd type="none" w="med" len="med"/>
            <a:tailEnd type="none" w="med" len="med"/>
          </a:ln>
          <a:effectLst/>
        </p:spPr>
        <p:txBody>
          <a:bodyPr rot="0" spcFirstLastPara="0" vertOverflow="overflow" horzOverflow="overflow" vert="horz" wrap="square" lIns="172232" tIns="137787" rIns="172232" bIns="137787" numCol="1" spcCol="0" rtlCol="0" fromWordArt="0" anchor="t" anchorCtr="0" forceAA="0" compatLnSpc="1">
            <a:prstTxWarp prst="textNoShape">
              <a:avLst/>
            </a:prstTxWarp>
            <a:noAutofit/>
          </a:bodyPr>
          <a:lstStyle>
            <a:defPPr>
              <a:defRPr lang="en-US"/>
            </a:defPPr>
            <a:lvl1pPr defTabSz="913926" fontAlgn="base">
              <a:lnSpc>
                <a:spcPct val="90000"/>
              </a:lnSpc>
              <a:spcBef>
                <a:spcPct val="0"/>
              </a:spcBef>
              <a:spcAft>
                <a:spcPct val="0"/>
              </a:spcAft>
              <a:defRPr sz="2353" b="1" kern="0">
                <a:gradFill>
                  <a:gsLst>
                    <a:gs pos="0">
                      <a:srgbClr val="FFFFFF"/>
                    </a:gs>
                    <a:gs pos="100000">
                      <a:srgbClr val="FFFFFF"/>
                    </a:gs>
                  </a:gsLst>
                  <a:lin ang="5400000" scaled="0"/>
                </a:gradFill>
                <a:latin typeface="Segoe UI"/>
                <a:ea typeface="Segoe UI" pitchFamily="34" charset="0"/>
                <a:cs typeface="Segoe UI" pitchFamily="34" charset="0"/>
              </a:defRPr>
            </a:lvl1pPr>
          </a:lstStyle>
          <a:p>
            <a:pPr defTabSz="895788">
              <a:tabLst>
                <a:tab pos="878142" algn="l"/>
              </a:tabLst>
              <a:defRPr/>
            </a:pPr>
            <a:endParaRPr lang="en-US" sz="2307" b="0"/>
          </a:p>
        </p:txBody>
      </p:sp>
      <p:pic>
        <p:nvPicPr>
          <p:cNvPr id="17" name="Picture 16">
            <a:extLst>
              <a:ext uri="{FF2B5EF4-FFF2-40B4-BE49-F238E27FC236}">
                <a16:creationId xmlns:a16="http://schemas.microsoft.com/office/drawing/2014/main" id="{A811DF91-5967-475E-A098-512E5B56DBAC}"/>
              </a:ext>
            </a:extLst>
          </p:cNvPr>
          <p:cNvPicPr>
            <a:picLocks noChangeAspect="1"/>
          </p:cNvPicPr>
          <p:nvPr/>
        </p:nvPicPr>
        <p:blipFill>
          <a:blip r:embed="rId3"/>
          <a:stretch>
            <a:fillRect/>
          </a:stretch>
        </p:blipFill>
        <p:spPr>
          <a:xfrm>
            <a:off x="7610319" y="4018049"/>
            <a:ext cx="770925" cy="792265"/>
          </a:xfrm>
          <a:prstGeom prst="rect">
            <a:avLst/>
          </a:prstGeom>
        </p:spPr>
      </p:pic>
      <p:pic>
        <p:nvPicPr>
          <p:cNvPr id="19" name="Picture 18">
            <a:extLst>
              <a:ext uri="{FF2B5EF4-FFF2-40B4-BE49-F238E27FC236}">
                <a16:creationId xmlns:a16="http://schemas.microsoft.com/office/drawing/2014/main" id="{5E368C73-F89C-446F-AA0B-BDECCA567E9B}"/>
              </a:ext>
            </a:extLst>
          </p:cNvPr>
          <p:cNvPicPr>
            <a:picLocks noChangeAspect="1"/>
          </p:cNvPicPr>
          <p:nvPr/>
        </p:nvPicPr>
        <p:blipFill>
          <a:blip r:embed="rId4"/>
          <a:stretch>
            <a:fillRect/>
          </a:stretch>
        </p:blipFill>
        <p:spPr>
          <a:xfrm>
            <a:off x="6571535" y="4003859"/>
            <a:ext cx="768467" cy="581839"/>
          </a:xfrm>
          <a:prstGeom prst="rect">
            <a:avLst/>
          </a:prstGeom>
        </p:spPr>
      </p:pic>
      <p:pic>
        <p:nvPicPr>
          <p:cNvPr id="21" name="Picture 20">
            <a:extLst>
              <a:ext uri="{FF2B5EF4-FFF2-40B4-BE49-F238E27FC236}">
                <a16:creationId xmlns:a16="http://schemas.microsoft.com/office/drawing/2014/main" id="{BC5B980F-C1F9-4816-8B71-297E986060E6}"/>
              </a:ext>
            </a:extLst>
          </p:cNvPr>
          <p:cNvPicPr>
            <a:picLocks noChangeAspect="1"/>
          </p:cNvPicPr>
          <p:nvPr/>
        </p:nvPicPr>
        <p:blipFill>
          <a:blip r:embed="rId5"/>
          <a:stretch>
            <a:fillRect/>
          </a:stretch>
        </p:blipFill>
        <p:spPr>
          <a:xfrm>
            <a:off x="8651561" y="4009702"/>
            <a:ext cx="462675" cy="859255"/>
          </a:xfrm>
          <a:prstGeom prst="rect">
            <a:avLst/>
          </a:prstGeom>
        </p:spPr>
      </p:pic>
      <p:pic>
        <p:nvPicPr>
          <p:cNvPr id="23" name="Picture 22">
            <a:extLst>
              <a:ext uri="{FF2B5EF4-FFF2-40B4-BE49-F238E27FC236}">
                <a16:creationId xmlns:a16="http://schemas.microsoft.com/office/drawing/2014/main" id="{4BA3558F-C9AA-4009-B38B-62210DC198FA}"/>
              </a:ext>
            </a:extLst>
          </p:cNvPr>
          <p:cNvPicPr>
            <a:picLocks noChangeAspect="1"/>
          </p:cNvPicPr>
          <p:nvPr/>
        </p:nvPicPr>
        <p:blipFill>
          <a:blip r:embed="rId6"/>
          <a:stretch>
            <a:fillRect/>
          </a:stretch>
        </p:blipFill>
        <p:spPr>
          <a:xfrm>
            <a:off x="9384555" y="4128612"/>
            <a:ext cx="664999" cy="740345"/>
          </a:xfrm>
          <a:prstGeom prst="rect">
            <a:avLst/>
          </a:prstGeom>
        </p:spPr>
      </p:pic>
      <p:pic>
        <p:nvPicPr>
          <p:cNvPr id="25" name="Picture 24">
            <a:extLst>
              <a:ext uri="{FF2B5EF4-FFF2-40B4-BE49-F238E27FC236}">
                <a16:creationId xmlns:a16="http://schemas.microsoft.com/office/drawing/2014/main" id="{69FDC591-AF2C-4542-A232-25BED26C57D6}"/>
              </a:ext>
            </a:extLst>
          </p:cNvPr>
          <p:cNvPicPr>
            <a:picLocks noChangeAspect="1"/>
          </p:cNvPicPr>
          <p:nvPr/>
        </p:nvPicPr>
        <p:blipFill>
          <a:blip r:embed="rId7"/>
          <a:stretch>
            <a:fillRect/>
          </a:stretch>
        </p:blipFill>
        <p:spPr>
          <a:xfrm>
            <a:off x="10522809" y="4426426"/>
            <a:ext cx="1098499" cy="556201"/>
          </a:xfrm>
          <a:prstGeom prst="rect">
            <a:avLst/>
          </a:prstGeom>
        </p:spPr>
      </p:pic>
      <p:sp>
        <p:nvSpPr>
          <p:cNvPr id="27" name="TextBox 26">
            <a:extLst>
              <a:ext uri="{FF2B5EF4-FFF2-40B4-BE49-F238E27FC236}">
                <a16:creationId xmlns:a16="http://schemas.microsoft.com/office/drawing/2014/main" id="{77FD5D44-2525-43E4-8134-AF6334AE553F}"/>
              </a:ext>
            </a:extLst>
          </p:cNvPr>
          <p:cNvSpPr txBox="1"/>
          <p:nvPr/>
        </p:nvSpPr>
        <p:spPr>
          <a:xfrm>
            <a:off x="6567881" y="1924217"/>
            <a:ext cx="3381819" cy="309380"/>
          </a:xfrm>
          <a:prstGeom prst="rect">
            <a:avLst/>
          </a:prstGeom>
          <a:noFill/>
        </p:spPr>
        <p:txBody>
          <a:bodyPr wrap="square" rtlCol="0">
            <a:spAutoFit/>
          </a:bodyPr>
          <a:lstStyle/>
          <a:p>
            <a:pPr defTabSz="896192">
              <a:lnSpc>
                <a:spcPct val="90000"/>
              </a:lnSpc>
              <a:spcAft>
                <a:spcPts val="588"/>
              </a:spcAft>
              <a:tabLst>
                <a:tab pos="878142" algn="l"/>
              </a:tabLst>
              <a:defRPr/>
            </a:pPr>
            <a:r>
              <a:rPr lang="en-US" sz="1567" kern="0">
                <a:gradFill>
                  <a:gsLst>
                    <a:gs pos="0">
                      <a:srgbClr val="FFFFFF"/>
                    </a:gs>
                    <a:gs pos="100000">
                      <a:srgbClr val="FFFFFF"/>
                    </a:gs>
                  </a:gsLst>
                  <a:lin ang="5400000" scaled="1"/>
                </a:gradFill>
                <a:latin typeface="Segoe UI" panose="020B0502040204020203" pitchFamily="34" charset="0"/>
                <a:cs typeface="Segoe UI" panose="020B0502040204020203" pitchFamily="34" charset="0"/>
              </a:rPr>
              <a:t>Application templates</a:t>
            </a:r>
          </a:p>
        </p:txBody>
      </p:sp>
      <p:sp>
        <p:nvSpPr>
          <p:cNvPr id="29" name="TextBox 28">
            <a:extLst>
              <a:ext uri="{FF2B5EF4-FFF2-40B4-BE49-F238E27FC236}">
                <a16:creationId xmlns:a16="http://schemas.microsoft.com/office/drawing/2014/main" id="{25FC3052-55D2-4841-8EDA-2B0159D6949E}"/>
              </a:ext>
            </a:extLst>
          </p:cNvPr>
          <p:cNvSpPr txBox="1"/>
          <p:nvPr/>
        </p:nvSpPr>
        <p:spPr>
          <a:xfrm>
            <a:off x="6567881" y="3569725"/>
            <a:ext cx="5069571" cy="309380"/>
          </a:xfrm>
          <a:prstGeom prst="rect">
            <a:avLst/>
          </a:prstGeom>
          <a:noFill/>
        </p:spPr>
        <p:txBody>
          <a:bodyPr wrap="square" rtlCol="0">
            <a:spAutoFit/>
          </a:bodyPr>
          <a:lstStyle/>
          <a:p>
            <a:pPr defTabSz="896192">
              <a:lnSpc>
                <a:spcPct val="90000"/>
              </a:lnSpc>
              <a:spcAft>
                <a:spcPts val="588"/>
              </a:spcAft>
              <a:tabLst>
                <a:tab pos="878142" algn="l"/>
              </a:tabLst>
              <a:defRPr/>
            </a:pPr>
            <a:r>
              <a:rPr lang="en-US" sz="1567" kern="0">
                <a:gradFill>
                  <a:gsLst>
                    <a:gs pos="0">
                      <a:srgbClr val="FFFFFF"/>
                    </a:gs>
                    <a:gs pos="100000">
                      <a:srgbClr val="FFFFFF"/>
                    </a:gs>
                  </a:gsLst>
                  <a:lin ang="5400000" scaled="1"/>
                </a:gradFill>
                <a:latin typeface="Segoe UI" panose="020B0502040204020203" pitchFamily="34" charset="0"/>
                <a:cs typeface="Segoe UI" panose="020B0502040204020203" pitchFamily="34" charset="0"/>
              </a:rPr>
              <a:t>Multiple languages and frameworks</a:t>
            </a:r>
          </a:p>
        </p:txBody>
      </p:sp>
      <p:sp>
        <p:nvSpPr>
          <p:cNvPr id="31" name="TextBox 30">
            <a:extLst>
              <a:ext uri="{FF2B5EF4-FFF2-40B4-BE49-F238E27FC236}">
                <a16:creationId xmlns:a16="http://schemas.microsoft.com/office/drawing/2014/main" id="{6427BE14-6243-4454-88F3-E8446D056B9F}"/>
              </a:ext>
            </a:extLst>
          </p:cNvPr>
          <p:cNvSpPr txBox="1"/>
          <p:nvPr/>
        </p:nvSpPr>
        <p:spPr>
          <a:xfrm>
            <a:off x="6567881" y="5223385"/>
            <a:ext cx="3381819" cy="309380"/>
          </a:xfrm>
          <a:prstGeom prst="rect">
            <a:avLst/>
          </a:prstGeom>
          <a:noFill/>
        </p:spPr>
        <p:txBody>
          <a:bodyPr wrap="square" rtlCol="0">
            <a:spAutoFit/>
          </a:bodyPr>
          <a:lstStyle/>
          <a:p>
            <a:pPr defTabSz="896192">
              <a:lnSpc>
                <a:spcPct val="90000"/>
              </a:lnSpc>
              <a:spcAft>
                <a:spcPts val="588"/>
              </a:spcAft>
              <a:tabLst>
                <a:tab pos="878142" algn="l"/>
              </a:tabLst>
              <a:defRPr/>
            </a:pPr>
            <a:r>
              <a:rPr lang="en-US" sz="1567" kern="0">
                <a:gradFill>
                  <a:gsLst>
                    <a:gs pos="0">
                      <a:srgbClr val="FFFFFF"/>
                    </a:gs>
                    <a:gs pos="100000">
                      <a:srgbClr val="FFFFFF"/>
                    </a:gs>
                  </a:gsLst>
                  <a:lin ang="5400000" scaled="1"/>
                </a:gradFill>
                <a:latin typeface="Segoe UI" panose="020B0502040204020203" pitchFamily="34" charset="0"/>
                <a:cs typeface="Segoe UI" panose="020B0502040204020203" pitchFamily="34" charset="0"/>
              </a:rPr>
              <a:t>Enterprise workloads</a:t>
            </a:r>
          </a:p>
        </p:txBody>
      </p:sp>
      <p:sp>
        <p:nvSpPr>
          <p:cNvPr id="33" name="TextBox 32">
            <a:extLst>
              <a:ext uri="{FF2B5EF4-FFF2-40B4-BE49-F238E27FC236}">
                <a16:creationId xmlns:a16="http://schemas.microsoft.com/office/drawing/2014/main" id="{4445B68E-1AF5-4F6C-81EE-F8FAAD6EBFF4}"/>
              </a:ext>
            </a:extLst>
          </p:cNvPr>
          <p:cNvSpPr txBox="1"/>
          <p:nvPr/>
        </p:nvSpPr>
        <p:spPr>
          <a:xfrm>
            <a:off x="6567881" y="356224"/>
            <a:ext cx="3381819" cy="309380"/>
          </a:xfrm>
          <a:prstGeom prst="rect">
            <a:avLst/>
          </a:prstGeom>
          <a:noFill/>
        </p:spPr>
        <p:txBody>
          <a:bodyPr wrap="square" rtlCol="0">
            <a:spAutoFit/>
          </a:bodyPr>
          <a:lstStyle/>
          <a:p>
            <a:pPr defTabSz="896192">
              <a:lnSpc>
                <a:spcPct val="90000"/>
              </a:lnSpc>
              <a:spcAft>
                <a:spcPts val="588"/>
              </a:spcAft>
              <a:tabLst>
                <a:tab pos="878142" algn="l"/>
              </a:tabLst>
              <a:defRPr/>
            </a:pPr>
            <a:r>
              <a:rPr lang="en-US" sz="1567" kern="0">
                <a:gradFill>
                  <a:gsLst>
                    <a:gs pos="0">
                      <a:srgbClr val="FFFFFF"/>
                    </a:gs>
                    <a:gs pos="100000">
                      <a:srgbClr val="FFFFFF"/>
                    </a:gs>
                  </a:gsLst>
                  <a:lin ang="5400000" scaled="1"/>
                </a:gradFill>
                <a:latin typeface="Segoe UI" panose="020B0502040204020203" pitchFamily="34" charset="0"/>
                <a:cs typeface="Segoe UI" panose="020B0502040204020203" pitchFamily="34" charset="0"/>
              </a:rPr>
              <a:t>DevOps productivity</a:t>
            </a:r>
          </a:p>
        </p:txBody>
      </p:sp>
      <p:pic>
        <p:nvPicPr>
          <p:cNvPr id="35" name="Picture 34">
            <a:extLst>
              <a:ext uri="{FF2B5EF4-FFF2-40B4-BE49-F238E27FC236}">
                <a16:creationId xmlns:a16="http://schemas.microsoft.com/office/drawing/2014/main" id="{448305E7-E250-4B26-806E-07CFBD74FE36}"/>
              </a:ext>
            </a:extLst>
          </p:cNvPr>
          <p:cNvPicPr>
            <a:picLocks noChangeAspect="1"/>
          </p:cNvPicPr>
          <p:nvPr/>
        </p:nvPicPr>
        <p:blipFill>
          <a:blip r:embed="rId8"/>
          <a:stretch>
            <a:fillRect/>
          </a:stretch>
        </p:blipFill>
        <p:spPr>
          <a:xfrm>
            <a:off x="6608667" y="2472814"/>
            <a:ext cx="537855" cy="537855"/>
          </a:xfrm>
          <a:prstGeom prst="rect">
            <a:avLst/>
          </a:prstGeom>
        </p:spPr>
      </p:pic>
      <p:pic>
        <p:nvPicPr>
          <p:cNvPr id="37" name="Picture 36">
            <a:extLst>
              <a:ext uri="{FF2B5EF4-FFF2-40B4-BE49-F238E27FC236}">
                <a16:creationId xmlns:a16="http://schemas.microsoft.com/office/drawing/2014/main" id="{A39C4995-99D9-4D37-B782-9765E8B72322}"/>
              </a:ext>
            </a:extLst>
          </p:cNvPr>
          <p:cNvPicPr>
            <a:picLocks noChangeAspect="1"/>
          </p:cNvPicPr>
          <p:nvPr/>
        </p:nvPicPr>
        <p:blipFill>
          <a:blip r:embed="rId9"/>
          <a:stretch>
            <a:fillRect/>
          </a:stretch>
        </p:blipFill>
        <p:spPr>
          <a:xfrm>
            <a:off x="7323546" y="2472814"/>
            <a:ext cx="537855" cy="537855"/>
          </a:xfrm>
          <a:prstGeom prst="rect">
            <a:avLst/>
          </a:prstGeom>
        </p:spPr>
      </p:pic>
      <p:sp>
        <p:nvSpPr>
          <p:cNvPr id="39" name="TextBox 38">
            <a:extLst>
              <a:ext uri="{FF2B5EF4-FFF2-40B4-BE49-F238E27FC236}">
                <a16:creationId xmlns:a16="http://schemas.microsoft.com/office/drawing/2014/main" id="{0F0A5802-6310-4573-B6F5-F87602F3D0EA}"/>
              </a:ext>
            </a:extLst>
          </p:cNvPr>
          <p:cNvSpPr txBox="1"/>
          <p:nvPr/>
        </p:nvSpPr>
        <p:spPr>
          <a:xfrm>
            <a:off x="6533002" y="3121146"/>
            <a:ext cx="689188" cy="226260"/>
          </a:xfrm>
          <a:prstGeom prst="rect">
            <a:avLst/>
          </a:prstGeom>
          <a:noFill/>
        </p:spPr>
        <p:txBody>
          <a:bodyPr wrap="none" lIns="89643" tIns="44821" rIns="89643" bIns="44821"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defTabSz="913641"/>
            <a:r>
              <a:rPr lang="en-US" sz="980"/>
              <a:t>Umbraco</a:t>
            </a:r>
          </a:p>
        </p:txBody>
      </p:sp>
      <p:sp>
        <p:nvSpPr>
          <p:cNvPr id="41" name="TextBox 40">
            <a:extLst>
              <a:ext uri="{FF2B5EF4-FFF2-40B4-BE49-F238E27FC236}">
                <a16:creationId xmlns:a16="http://schemas.microsoft.com/office/drawing/2014/main" id="{3C00E62A-3258-411C-8EC5-45E053D93510}"/>
              </a:ext>
            </a:extLst>
          </p:cNvPr>
          <p:cNvSpPr txBox="1"/>
          <p:nvPr/>
        </p:nvSpPr>
        <p:spPr>
          <a:xfrm>
            <a:off x="7286740" y="3121146"/>
            <a:ext cx="628275" cy="226260"/>
          </a:xfrm>
          <a:prstGeom prst="rect">
            <a:avLst/>
          </a:prstGeom>
          <a:noFill/>
        </p:spPr>
        <p:txBody>
          <a:bodyPr wrap="none" lIns="89643" tIns="44821" rIns="89643" bIns="44821"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defTabSz="913641"/>
            <a:r>
              <a:rPr lang="en-US" sz="980"/>
              <a:t>Orchard</a:t>
            </a:r>
          </a:p>
        </p:txBody>
      </p:sp>
      <p:pic>
        <p:nvPicPr>
          <p:cNvPr id="43" name="Picture 42">
            <a:extLst>
              <a:ext uri="{FF2B5EF4-FFF2-40B4-BE49-F238E27FC236}">
                <a16:creationId xmlns:a16="http://schemas.microsoft.com/office/drawing/2014/main" id="{CB9688D1-A5F1-4EC1-A0CC-8D7399093D10}"/>
              </a:ext>
            </a:extLst>
          </p:cNvPr>
          <p:cNvPicPr>
            <a:picLocks noChangeAspect="1"/>
          </p:cNvPicPr>
          <p:nvPr/>
        </p:nvPicPr>
        <p:blipFill>
          <a:blip r:embed="rId10"/>
          <a:stretch>
            <a:fillRect/>
          </a:stretch>
        </p:blipFill>
        <p:spPr>
          <a:xfrm>
            <a:off x="8038425" y="2591567"/>
            <a:ext cx="667451" cy="300352"/>
          </a:xfrm>
          <a:prstGeom prst="rect">
            <a:avLst/>
          </a:prstGeom>
        </p:spPr>
      </p:pic>
      <p:sp>
        <p:nvSpPr>
          <p:cNvPr id="45" name="TextBox 44">
            <a:extLst>
              <a:ext uri="{FF2B5EF4-FFF2-40B4-BE49-F238E27FC236}">
                <a16:creationId xmlns:a16="http://schemas.microsoft.com/office/drawing/2014/main" id="{894DF99A-A7E0-4ED5-924E-57517E4BB3D7}"/>
              </a:ext>
            </a:extLst>
          </p:cNvPr>
          <p:cNvSpPr txBox="1"/>
          <p:nvPr/>
        </p:nvSpPr>
        <p:spPr>
          <a:xfrm>
            <a:off x="8024377" y="3121146"/>
            <a:ext cx="681174" cy="226260"/>
          </a:xfrm>
          <a:prstGeom prst="rect">
            <a:avLst/>
          </a:prstGeom>
          <a:noFill/>
        </p:spPr>
        <p:txBody>
          <a:bodyPr wrap="none" lIns="89643" tIns="44821" rIns="89643" bIns="44821"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defTabSz="913641"/>
            <a:r>
              <a:rPr lang="en-US" sz="980" err="1"/>
              <a:t>Episerver</a:t>
            </a:r>
            <a:endParaRPr lang="en-US" sz="980"/>
          </a:p>
        </p:txBody>
      </p:sp>
      <p:pic>
        <p:nvPicPr>
          <p:cNvPr id="47" name="Picture 46">
            <a:extLst>
              <a:ext uri="{FF2B5EF4-FFF2-40B4-BE49-F238E27FC236}">
                <a16:creationId xmlns:a16="http://schemas.microsoft.com/office/drawing/2014/main" id="{2BF29298-9E0B-4565-A2F4-FC0161B76FEA}"/>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319873" y="3957094"/>
            <a:ext cx="1295615" cy="308703"/>
          </a:xfrm>
          <a:prstGeom prst="rect">
            <a:avLst/>
          </a:prstGeom>
        </p:spPr>
      </p:pic>
      <p:pic>
        <p:nvPicPr>
          <p:cNvPr id="49" name="Picture 48">
            <a:extLst>
              <a:ext uri="{FF2B5EF4-FFF2-40B4-BE49-F238E27FC236}">
                <a16:creationId xmlns:a16="http://schemas.microsoft.com/office/drawing/2014/main" id="{2663AE3F-668E-4AD0-9431-28A006A03CC6}"/>
              </a:ext>
            </a:extLst>
          </p:cNvPr>
          <p:cNvPicPr>
            <a:picLocks noChangeAspect="1"/>
          </p:cNvPicPr>
          <p:nvPr/>
        </p:nvPicPr>
        <p:blipFill>
          <a:blip r:embed="rId12"/>
          <a:stretch>
            <a:fillRect/>
          </a:stretch>
        </p:blipFill>
        <p:spPr>
          <a:xfrm>
            <a:off x="8882902" y="2472814"/>
            <a:ext cx="537855" cy="537855"/>
          </a:xfrm>
          <a:prstGeom prst="rect">
            <a:avLst/>
          </a:prstGeom>
        </p:spPr>
      </p:pic>
      <p:sp>
        <p:nvSpPr>
          <p:cNvPr id="51" name="TextBox 50">
            <a:extLst>
              <a:ext uri="{FF2B5EF4-FFF2-40B4-BE49-F238E27FC236}">
                <a16:creationId xmlns:a16="http://schemas.microsoft.com/office/drawing/2014/main" id="{B1A598E2-A251-435B-9E61-7D6A1C9CD1C9}"/>
              </a:ext>
            </a:extLst>
          </p:cNvPr>
          <p:cNvSpPr txBox="1"/>
          <p:nvPr/>
        </p:nvSpPr>
        <p:spPr>
          <a:xfrm>
            <a:off x="8763159" y="3121146"/>
            <a:ext cx="774148" cy="226260"/>
          </a:xfrm>
          <a:prstGeom prst="rect">
            <a:avLst/>
          </a:prstGeom>
          <a:noFill/>
        </p:spPr>
        <p:txBody>
          <a:bodyPr wrap="none" lIns="89643" tIns="44821" rIns="89643" bIns="44821"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defTabSz="913641"/>
            <a:r>
              <a:rPr lang="en-US" sz="980"/>
              <a:t>WordPress</a:t>
            </a:r>
          </a:p>
        </p:txBody>
      </p:sp>
      <p:pic>
        <p:nvPicPr>
          <p:cNvPr id="53" name="Picture 52">
            <a:extLst>
              <a:ext uri="{FF2B5EF4-FFF2-40B4-BE49-F238E27FC236}">
                <a16:creationId xmlns:a16="http://schemas.microsoft.com/office/drawing/2014/main" id="{31013222-C075-4464-8111-C7A781632F4E}"/>
              </a:ext>
            </a:extLst>
          </p:cNvPr>
          <p:cNvPicPr>
            <a:picLocks noChangeAspect="1"/>
          </p:cNvPicPr>
          <p:nvPr/>
        </p:nvPicPr>
        <p:blipFill>
          <a:blip r:embed="rId13"/>
          <a:stretch>
            <a:fillRect/>
          </a:stretch>
        </p:blipFill>
        <p:spPr>
          <a:xfrm>
            <a:off x="9597781" y="2427993"/>
            <a:ext cx="488723" cy="627497"/>
          </a:xfrm>
          <a:prstGeom prst="rect">
            <a:avLst/>
          </a:prstGeom>
        </p:spPr>
      </p:pic>
      <p:sp>
        <p:nvSpPr>
          <p:cNvPr id="55" name="TextBox 54">
            <a:extLst>
              <a:ext uri="{FF2B5EF4-FFF2-40B4-BE49-F238E27FC236}">
                <a16:creationId xmlns:a16="http://schemas.microsoft.com/office/drawing/2014/main" id="{E8C9BC85-CEA5-41DD-AB26-E4D17216D65A}"/>
              </a:ext>
            </a:extLst>
          </p:cNvPr>
          <p:cNvSpPr txBox="1"/>
          <p:nvPr/>
        </p:nvSpPr>
        <p:spPr>
          <a:xfrm>
            <a:off x="9491851" y="3121183"/>
            <a:ext cx="655526" cy="362002"/>
          </a:xfrm>
          <a:prstGeom prst="rect">
            <a:avLst/>
          </a:prstGeom>
          <a:noFill/>
        </p:spPr>
        <p:txBody>
          <a:bodyPr wrap="none" lIns="89643" tIns="44821" rIns="89643" bIns="44821"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defTabSz="913641"/>
            <a:r>
              <a:rPr lang="en-US" sz="980"/>
              <a:t>DNN</a:t>
            </a:r>
            <a:br>
              <a:rPr lang="en-US" sz="980"/>
            </a:br>
            <a:r>
              <a:rPr lang="en-US" sz="980"/>
              <a:t>Platform</a:t>
            </a:r>
          </a:p>
        </p:txBody>
      </p:sp>
      <p:pic>
        <p:nvPicPr>
          <p:cNvPr id="57" name="Picture 56">
            <a:extLst>
              <a:ext uri="{FF2B5EF4-FFF2-40B4-BE49-F238E27FC236}">
                <a16:creationId xmlns:a16="http://schemas.microsoft.com/office/drawing/2014/main" id="{C1685069-B77A-45BC-9FF4-53714D8DE2E7}"/>
              </a:ext>
            </a:extLst>
          </p:cNvPr>
          <p:cNvPicPr>
            <a:picLocks noChangeAspect="1"/>
          </p:cNvPicPr>
          <p:nvPr/>
        </p:nvPicPr>
        <p:blipFill>
          <a:blip r:embed="rId14"/>
          <a:stretch>
            <a:fillRect/>
          </a:stretch>
        </p:blipFill>
        <p:spPr>
          <a:xfrm>
            <a:off x="10263527" y="2486861"/>
            <a:ext cx="509760" cy="509760"/>
          </a:xfrm>
          <a:prstGeom prst="rect">
            <a:avLst/>
          </a:prstGeom>
        </p:spPr>
      </p:pic>
      <p:sp>
        <p:nvSpPr>
          <p:cNvPr id="59" name="TextBox 58">
            <a:extLst>
              <a:ext uri="{FF2B5EF4-FFF2-40B4-BE49-F238E27FC236}">
                <a16:creationId xmlns:a16="http://schemas.microsoft.com/office/drawing/2014/main" id="{E1BC29E4-4C60-4CE6-9FF8-0D12BD8CEAE9}"/>
              </a:ext>
            </a:extLst>
          </p:cNvPr>
          <p:cNvSpPr txBox="1"/>
          <p:nvPr/>
        </p:nvSpPr>
        <p:spPr>
          <a:xfrm>
            <a:off x="10250119" y="3121146"/>
            <a:ext cx="576978" cy="226260"/>
          </a:xfrm>
          <a:prstGeom prst="rect">
            <a:avLst/>
          </a:prstGeom>
          <a:noFill/>
        </p:spPr>
        <p:txBody>
          <a:bodyPr wrap="none" lIns="89643" tIns="44821" rIns="89643" bIns="44821"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defTabSz="913641"/>
            <a:r>
              <a:rPr lang="en-US" sz="980"/>
              <a:t>Joomla</a:t>
            </a:r>
          </a:p>
        </p:txBody>
      </p:sp>
      <p:pic>
        <p:nvPicPr>
          <p:cNvPr id="61" name="Picture 60">
            <a:extLst>
              <a:ext uri="{FF2B5EF4-FFF2-40B4-BE49-F238E27FC236}">
                <a16:creationId xmlns:a16="http://schemas.microsoft.com/office/drawing/2014/main" id="{D8615E0A-1B95-44A7-A187-DBA19002C53F}"/>
              </a:ext>
            </a:extLst>
          </p:cNvPr>
          <p:cNvPicPr>
            <a:picLocks noChangeAspect="1"/>
          </p:cNvPicPr>
          <p:nvPr/>
        </p:nvPicPr>
        <p:blipFill>
          <a:blip r:embed="rId15"/>
          <a:stretch>
            <a:fillRect/>
          </a:stretch>
        </p:blipFill>
        <p:spPr>
          <a:xfrm>
            <a:off x="10950313" y="2603542"/>
            <a:ext cx="717140" cy="276399"/>
          </a:xfrm>
          <a:prstGeom prst="rect">
            <a:avLst/>
          </a:prstGeom>
        </p:spPr>
      </p:pic>
      <p:sp>
        <p:nvSpPr>
          <p:cNvPr id="63" name="TextBox 62">
            <a:extLst>
              <a:ext uri="{FF2B5EF4-FFF2-40B4-BE49-F238E27FC236}">
                <a16:creationId xmlns:a16="http://schemas.microsoft.com/office/drawing/2014/main" id="{2B6F71C9-5ABD-479D-A26E-84C50971A6E4}"/>
              </a:ext>
            </a:extLst>
          </p:cNvPr>
          <p:cNvSpPr txBox="1"/>
          <p:nvPr/>
        </p:nvSpPr>
        <p:spPr>
          <a:xfrm>
            <a:off x="10748898" y="1388542"/>
            <a:ext cx="952343" cy="362002"/>
          </a:xfrm>
          <a:prstGeom prst="rect">
            <a:avLst/>
          </a:prstGeom>
          <a:noFill/>
        </p:spPr>
        <p:txBody>
          <a:bodyPr wrap="square" lIns="89643" tIns="44821" rIns="89643" bIns="44821"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defTabSz="913641"/>
            <a:r>
              <a:rPr lang="en-US" sz="980"/>
              <a:t>Monitoring and alerting</a:t>
            </a:r>
          </a:p>
        </p:txBody>
      </p:sp>
      <p:sp>
        <p:nvSpPr>
          <p:cNvPr id="65" name="TextBox 64">
            <a:extLst>
              <a:ext uri="{FF2B5EF4-FFF2-40B4-BE49-F238E27FC236}">
                <a16:creationId xmlns:a16="http://schemas.microsoft.com/office/drawing/2014/main" id="{B5A9E308-0F45-4899-8FC8-9D9C4EEB716B}"/>
              </a:ext>
            </a:extLst>
          </p:cNvPr>
          <p:cNvSpPr txBox="1"/>
          <p:nvPr/>
        </p:nvSpPr>
        <p:spPr>
          <a:xfrm>
            <a:off x="8668509" y="1388575"/>
            <a:ext cx="1119471" cy="497745"/>
          </a:xfrm>
          <a:prstGeom prst="rect">
            <a:avLst/>
          </a:prstGeom>
          <a:noFill/>
        </p:spPr>
        <p:txBody>
          <a:bodyPr wrap="square" lIns="89643" tIns="44821" rIns="89643" bIns="44821"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defTabSz="913641"/>
            <a:r>
              <a:rPr lang="en-US" sz="980"/>
              <a:t>Staged</a:t>
            </a:r>
          </a:p>
          <a:p>
            <a:pPr defTabSz="913641"/>
            <a:r>
              <a:rPr lang="en-US" sz="980"/>
              <a:t>deployments with slots</a:t>
            </a:r>
          </a:p>
        </p:txBody>
      </p:sp>
      <p:grpSp>
        <p:nvGrpSpPr>
          <p:cNvPr id="71" name="Group 70">
            <a:extLst>
              <a:ext uri="{FF2B5EF4-FFF2-40B4-BE49-F238E27FC236}">
                <a16:creationId xmlns:a16="http://schemas.microsoft.com/office/drawing/2014/main" id="{93EBF2C9-8F7D-49B9-9699-C276A90B898C}"/>
              </a:ext>
            </a:extLst>
          </p:cNvPr>
          <p:cNvGrpSpPr>
            <a:grpSpLocks noChangeAspect="1"/>
          </p:cNvGrpSpPr>
          <p:nvPr/>
        </p:nvGrpSpPr>
        <p:grpSpPr>
          <a:xfrm>
            <a:off x="10022242" y="793737"/>
            <a:ext cx="537854" cy="527443"/>
            <a:chOff x="5868362" y="4039186"/>
            <a:chExt cx="1459737" cy="1479887"/>
          </a:xfrm>
        </p:grpSpPr>
        <p:sp>
          <p:nvSpPr>
            <p:cNvPr id="67" name="Freeform 426">
              <a:extLst>
                <a:ext uri="{FF2B5EF4-FFF2-40B4-BE49-F238E27FC236}">
                  <a16:creationId xmlns:a16="http://schemas.microsoft.com/office/drawing/2014/main" id="{0F8F3144-B124-4944-9855-68A2B6B7BB0D}"/>
                </a:ext>
              </a:extLst>
            </p:cNvPr>
            <p:cNvSpPr>
              <a:spLocks/>
            </p:cNvSpPr>
            <p:nvPr/>
          </p:nvSpPr>
          <p:spPr bwMode="auto">
            <a:xfrm>
              <a:off x="5868362" y="4039186"/>
              <a:ext cx="671658" cy="680614"/>
            </a:xfrm>
            <a:custGeom>
              <a:avLst/>
              <a:gdLst>
                <a:gd name="T0" fmla="*/ 0 w 300"/>
                <a:gd name="T1" fmla="*/ 0 h 304"/>
                <a:gd name="T2" fmla="*/ 0 w 300"/>
                <a:gd name="T3" fmla="*/ 231 h 304"/>
                <a:gd name="T4" fmla="*/ 70 w 300"/>
                <a:gd name="T5" fmla="*/ 160 h 304"/>
                <a:gd name="T6" fmla="*/ 212 w 300"/>
                <a:gd name="T7" fmla="*/ 304 h 304"/>
                <a:gd name="T8" fmla="*/ 300 w 300"/>
                <a:gd name="T9" fmla="*/ 215 h 304"/>
                <a:gd name="T10" fmla="*/ 158 w 300"/>
                <a:gd name="T11" fmla="*/ 71 h 304"/>
                <a:gd name="T12" fmla="*/ 229 w 300"/>
                <a:gd name="T13" fmla="*/ 0 h 304"/>
                <a:gd name="T14" fmla="*/ 0 w 300"/>
                <a:gd name="T15" fmla="*/ 0 h 3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0" h="304">
                  <a:moveTo>
                    <a:pt x="0" y="0"/>
                  </a:moveTo>
                  <a:lnTo>
                    <a:pt x="0" y="231"/>
                  </a:lnTo>
                  <a:lnTo>
                    <a:pt x="70" y="160"/>
                  </a:lnTo>
                  <a:lnTo>
                    <a:pt x="212" y="304"/>
                  </a:lnTo>
                  <a:lnTo>
                    <a:pt x="300" y="215"/>
                  </a:lnTo>
                  <a:lnTo>
                    <a:pt x="158" y="71"/>
                  </a:lnTo>
                  <a:lnTo>
                    <a:pt x="229" y="0"/>
                  </a:lnTo>
                  <a:lnTo>
                    <a:pt x="0" y="0"/>
                  </a:lnTo>
                  <a:close/>
                </a:path>
              </a:pathLst>
            </a:custGeom>
            <a:solidFill>
              <a:srgbClr val="FFFFFF"/>
            </a:solidFill>
            <a:ln w="31750" cap="sq">
              <a:noFill/>
              <a:miter lim="800000"/>
              <a:headEnd/>
              <a:tailEnd/>
            </a:ln>
          </p:spPr>
          <p:txBody>
            <a:bodyPr vert="horz" wrap="square" lIns="89631" tIns="44815" rIns="89631" bIns="44815" numCol="1" anchor="t" anchorCtr="0" compatLnSpc="1">
              <a:prstTxWarp prst="textNoShape">
                <a:avLst/>
              </a:prstTxWarp>
            </a:bodyPr>
            <a:lstStyle/>
            <a:p>
              <a:pPr defTabSz="896192">
                <a:defRPr/>
              </a:pPr>
              <a:endParaRPr lang="en-US" sz="1765" kern="0">
                <a:solidFill>
                  <a:sysClr val="windowText" lastClr="000000"/>
                </a:solidFill>
              </a:endParaRPr>
            </a:p>
          </p:txBody>
        </p:sp>
        <p:sp>
          <p:nvSpPr>
            <p:cNvPr id="68" name="Freeform 427">
              <a:extLst>
                <a:ext uri="{FF2B5EF4-FFF2-40B4-BE49-F238E27FC236}">
                  <a16:creationId xmlns:a16="http://schemas.microsoft.com/office/drawing/2014/main" id="{B36E48D3-FA9B-4B34-A964-2056B692B36A}"/>
                </a:ext>
              </a:extLst>
            </p:cNvPr>
            <p:cNvSpPr>
              <a:spLocks/>
            </p:cNvSpPr>
            <p:nvPr/>
          </p:nvSpPr>
          <p:spPr bwMode="auto">
            <a:xfrm>
              <a:off x="6656441" y="4039186"/>
              <a:ext cx="671658" cy="680614"/>
            </a:xfrm>
            <a:custGeom>
              <a:avLst/>
              <a:gdLst>
                <a:gd name="T0" fmla="*/ 300 w 300"/>
                <a:gd name="T1" fmla="*/ 0 h 304"/>
                <a:gd name="T2" fmla="*/ 300 w 300"/>
                <a:gd name="T3" fmla="*/ 231 h 304"/>
                <a:gd name="T4" fmla="*/ 229 w 300"/>
                <a:gd name="T5" fmla="*/ 160 h 304"/>
                <a:gd name="T6" fmla="*/ 87 w 300"/>
                <a:gd name="T7" fmla="*/ 304 h 304"/>
                <a:gd name="T8" fmla="*/ 0 w 300"/>
                <a:gd name="T9" fmla="*/ 215 h 304"/>
                <a:gd name="T10" fmla="*/ 141 w 300"/>
                <a:gd name="T11" fmla="*/ 71 h 304"/>
                <a:gd name="T12" fmla="*/ 70 w 300"/>
                <a:gd name="T13" fmla="*/ 0 h 304"/>
                <a:gd name="T14" fmla="*/ 300 w 300"/>
                <a:gd name="T15" fmla="*/ 0 h 3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0" h="304">
                  <a:moveTo>
                    <a:pt x="300" y="0"/>
                  </a:moveTo>
                  <a:lnTo>
                    <a:pt x="300" y="231"/>
                  </a:lnTo>
                  <a:lnTo>
                    <a:pt x="229" y="160"/>
                  </a:lnTo>
                  <a:lnTo>
                    <a:pt x="87" y="304"/>
                  </a:lnTo>
                  <a:lnTo>
                    <a:pt x="0" y="215"/>
                  </a:lnTo>
                  <a:lnTo>
                    <a:pt x="141" y="71"/>
                  </a:lnTo>
                  <a:lnTo>
                    <a:pt x="70" y="0"/>
                  </a:lnTo>
                  <a:lnTo>
                    <a:pt x="300" y="0"/>
                  </a:lnTo>
                  <a:close/>
                </a:path>
              </a:pathLst>
            </a:custGeom>
            <a:solidFill>
              <a:srgbClr val="FFFFFF"/>
            </a:solidFill>
            <a:ln w="31750" cap="sq">
              <a:noFill/>
              <a:miter lim="800000"/>
              <a:headEnd/>
              <a:tailEnd/>
            </a:ln>
          </p:spPr>
          <p:txBody>
            <a:bodyPr vert="horz" wrap="square" lIns="89631" tIns="44815" rIns="89631" bIns="44815" numCol="1" anchor="t" anchorCtr="0" compatLnSpc="1">
              <a:prstTxWarp prst="textNoShape">
                <a:avLst/>
              </a:prstTxWarp>
            </a:bodyPr>
            <a:lstStyle/>
            <a:p>
              <a:pPr defTabSz="896192">
                <a:defRPr/>
              </a:pPr>
              <a:endParaRPr lang="en-US" sz="1765" kern="0">
                <a:solidFill>
                  <a:sysClr val="windowText" lastClr="000000"/>
                </a:solidFill>
              </a:endParaRPr>
            </a:p>
          </p:txBody>
        </p:sp>
        <p:sp>
          <p:nvSpPr>
            <p:cNvPr id="69" name="Freeform 428">
              <a:extLst>
                <a:ext uri="{FF2B5EF4-FFF2-40B4-BE49-F238E27FC236}">
                  <a16:creationId xmlns:a16="http://schemas.microsoft.com/office/drawing/2014/main" id="{64742DF5-F98B-4DBF-BC1D-7372E3150FEA}"/>
                </a:ext>
              </a:extLst>
            </p:cNvPr>
            <p:cNvSpPr>
              <a:spLocks/>
            </p:cNvSpPr>
            <p:nvPr/>
          </p:nvSpPr>
          <p:spPr bwMode="auto">
            <a:xfrm>
              <a:off x="5868362" y="4836220"/>
              <a:ext cx="671658" cy="682853"/>
            </a:xfrm>
            <a:custGeom>
              <a:avLst/>
              <a:gdLst>
                <a:gd name="T0" fmla="*/ 0 w 300"/>
                <a:gd name="T1" fmla="*/ 305 h 305"/>
                <a:gd name="T2" fmla="*/ 0 w 300"/>
                <a:gd name="T3" fmla="*/ 74 h 305"/>
                <a:gd name="T4" fmla="*/ 70 w 300"/>
                <a:gd name="T5" fmla="*/ 145 h 305"/>
                <a:gd name="T6" fmla="*/ 212 w 300"/>
                <a:gd name="T7" fmla="*/ 0 h 305"/>
                <a:gd name="T8" fmla="*/ 300 w 300"/>
                <a:gd name="T9" fmla="*/ 90 h 305"/>
                <a:gd name="T10" fmla="*/ 158 w 300"/>
                <a:gd name="T11" fmla="*/ 234 h 305"/>
                <a:gd name="T12" fmla="*/ 229 w 300"/>
                <a:gd name="T13" fmla="*/ 305 h 305"/>
                <a:gd name="T14" fmla="*/ 0 w 300"/>
                <a:gd name="T15" fmla="*/ 305 h 3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0" h="305">
                  <a:moveTo>
                    <a:pt x="0" y="305"/>
                  </a:moveTo>
                  <a:lnTo>
                    <a:pt x="0" y="74"/>
                  </a:lnTo>
                  <a:lnTo>
                    <a:pt x="70" y="145"/>
                  </a:lnTo>
                  <a:lnTo>
                    <a:pt x="212" y="0"/>
                  </a:lnTo>
                  <a:lnTo>
                    <a:pt x="300" y="90"/>
                  </a:lnTo>
                  <a:lnTo>
                    <a:pt x="158" y="234"/>
                  </a:lnTo>
                  <a:lnTo>
                    <a:pt x="229" y="305"/>
                  </a:lnTo>
                  <a:lnTo>
                    <a:pt x="0" y="305"/>
                  </a:lnTo>
                  <a:close/>
                </a:path>
              </a:pathLst>
            </a:custGeom>
            <a:solidFill>
              <a:srgbClr val="FFFFFF"/>
            </a:solidFill>
            <a:ln w="31750" cap="sq">
              <a:noFill/>
              <a:miter lim="800000"/>
              <a:headEnd/>
              <a:tailEnd/>
            </a:ln>
          </p:spPr>
          <p:txBody>
            <a:bodyPr vert="horz" wrap="square" lIns="89631" tIns="44815" rIns="89631" bIns="44815" numCol="1" anchor="t" anchorCtr="0" compatLnSpc="1">
              <a:prstTxWarp prst="textNoShape">
                <a:avLst/>
              </a:prstTxWarp>
            </a:bodyPr>
            <a:lstStyle/>
            <a:p>
              <a:pPr defTabSz="896192">
                <a:defRPr/>
              </a:pPr>
              <a:endParaRPr lang="en-US" sz="1765" kern="0">
                <a:solidFill>
                  <a:sysClr val="windowText" lastClr="000000"/>
                </a:solidFill>
              </a:endParaRPr>
            </a:p>
          </p:txBody>
        </p:sp>
        <p:sp>
          <p:nvSpPr>
            <p:cNvPr id="70" name="Freeform 429">
              <a:extLst>
                <a:ext uri="{FF2B5EF4-FFF2-40B4-BE49-F238E27FC236}">
                  <a16:creationId xmlns:a16="http://schemas.microsoft.com/office/drawing/2014/main" id="{6D7F1A0E-DC7F-41ED-86BD-B728B8FD6D22}"/>
                </a:ext>
              </a:extLst>
            </p:cNvPr>
            <p:cNvSpPr>
              <a:spLocks/>
            </p:cNvSpPr>
            <p:nvPr/>
          </p:nvSpPr>
          <p:spPr bwMode="auto">
            <a:xfrm>
              <a:off x="6656441" y="4836220"/>
              <a:ext cx="671658" cy="682853"/>
            </a:xfrm>
            <a:custGeom>
              <a:avLst/>
              <a:gdLst>
                <a:gd name="T0" fmla="*/ 300 w 300"/>
                <a:gd name="T1" fmla="*/ 305 h 305"/>
                <a:gd name="T2" fmla="*/ 300 w 300"/>
                <a:gd name="T3" fmla="*/ 74 h 305"/>
                <a:gd name="T4" fmla="*/ 229 w 300"/>
                <a:gd name="T5" fmla="*/ 145 h 305"/>
                <a:gd name="T6" fmla="*/ 87 w 300"/>
                <a:gd name="T7" fmla="*/ 0 h 305"/>
                <a:gd name="T8" fmla="*/ 0 w 300"/>
                <a:gd name="T9" fmla="*/ 90 h 305"/>
                <a:gd name="T10" fmla="*/ 141 w 300"/>
                <a:gd name="T11" fmla="*/ 234 h 305"/>
                <a:gd name="T12" fmla="*/ 70 w 300"/>
                <a:gd name="T13" fmla="*/ 305 h 305"/>
                <a:gd name="T14" fmla="*/ 300 w 300"/>
                <a:gd name="T15" fmla="*/ 305 h 3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0" h="305">
                  <a:moveTo>
                    <a:pt x="300" y="305"/>
                  </a:moveTo>
                  <a:lnTo>
                    <a:pt x="300" y="74"/>
                  </a:lnTo>
                  <a:lnTo>
                    <a:pt x="229" y="145"/>
                  </a:lnTo>
                  <a:lnTo>
                    <a:pt x="87" y="0"/>
                  </a:lnTo>
                  <a:lnTo>
                    <a:pt x="0" y="90"/>
                  </a:lnTo>
                  <a:lnTo>
                    <a:pt x="141" y="234"/>
                  </a:lnTo>
                  <a:lnTo>
                    <a:pt x="70" y="305"/>
                  </a:lnTo>
                  <a:lnTo>
                    <a:pt x="300" y="305"/>
                  </a:lnTo>
                  <a:close/>
                </a:path>
              </a:pathLst>
            </a:custGeom>
            <a:solidFill>
              <a:srgbClr val="FFFFFF"/>
            </a:solidFill>
            <a:ln w="31750" cap="sq">
              <a:noFill/>
              <a:miter lim="800000"/>
              <a:headEnd/>
              <a:tailEnd/>
            </a:ln>
          </p:spPr>
          <p:txBody>
            <a:bodyPr vert="horz" wrap="square" lIns="89631" tIns="44815" rIns="89631" bIns="44815" numCol="1" anchor="t" anchorCtr="0" compatLnSpc="1">
              <a:prstTxWarp prst="textNoShape">
                <a:avLst/>
              </a:prstTxWarp>
            </a:bodyPr>
            <a:lstStyle/>
            <a:p>
              <a:pPr defTabSz="896192">
                <a:defRPr/>
              </a:pPr>
              <a:endParaRPr lang="en-US" sz="1765" kern="0">
                <a:solidFill>
                  <a:sysClr val="windowText" lastClr="000000"/>
                </a:solidFill>
              </a:endParaRPr>
            </a:p>
          </p:txBody>
        </p:sp>
      </p:grpSp>
      <p:sp>
        <p:nvSpPr>
          <p:cNvPr id="73" name="TextBox 72">
            <a:extLst>
              <a:ext uri="{FF2B5EF4-FFF2-40B4-BE49-F238E27FC236}">
                <a16:creationId xmlns:a16="http://schemas.microsoft.com/office/drawing/2014/main" id="{F8BC48F0-8110-4018-86BA-0155E94F2B4F}"/>
              </a:ext>
            </a:extLst>
          </p:cNvPr>
          <p:cNvSpPr txBox="1"/>
          <p:nvPr/>
        </p:nvSpPr>
        <p:spPr>
          <a:xfrm>
            <a:off x="9772561" y="1388543"/>
            <a:ext cx="1028571" cy="362002"/>
          </a:xfrm>
          <a:prstGeom prst="rect">
            <a:avLst/>
          </a:prstGeom>
          <a:noFill/>
        </p:spPr>
        <p:txBody>
          <a:bodyPr wrap="square" lIns="89643" tIns="44821" rIns="89643" bIns="44821"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defTabSz="913641"/>
            <a:r>
              <a:rPr lang="en-US" sz="980"/>
              <a:t>Auto scale on demand</a:t>
            </a:r>
          </a:p>
        </p:txBody>
      </p:sp>
      <p:grpSp>
        <p:nvGrpSpPr>
          <p:cNvPr id="78" name="Group 77">
            <a:extLst>
              <a:ext uri="{FF2B5EF4-FFF2-40B4-BE49-F238E27FC236}">
                <a16:creationId xmlns:a16="http://schemas.microsoft.com/office/drawing/2014/main" id="{53CC798C-271E-4338-925B-416DE48B5C82}"/>
              </a:ext>
            </a:extLst>
          </p:cNvPr>
          <p:cNvGrpSpPr>
            <a:grpSpLocks noChangeAspect="1"/>
          </p:cNvGrpSpPr>
          <p:nvPr/>
        </p:nvGrpSpPr>
        <p:grpSpPr>
          <a:xfrm>
            <a:off x="6698509" y="746737"/>
            <a:ext cx="717139" cy="621448"/>
            <a:chOff x="6596640" y="681108"/>
            <a:chExt cx="1125281" cy="876566"/>
          </a:xfrm>
        </p:grpSpPr>
        <p:pic>
          <p:nvPicPr>
            <p:cNvPr id="75" name="Picture 74">
              <a:extLst>
                <a:ext uri="{FF2B5EF4-FFF2-40B4-BE49-F238E27FC236}">
                  <a16:creationId xmlns:a16="http://schemas.microsoft.com/office/drawing/2014/main" id="{E4A704E1-8465-48F9-AE50-212E890B8A03}"/>
                </a:ext>
              </a:extLst>
            </p:cNvPr>
            <p:cNvPicPr>
              <a:picLocks noChangeAspect="1"/>
            </p:cNvPicPr>
            <p:nvPr/>
          </p:nvPicPr>
          <p:blipFill>
            <a:blip r:embed="rId16">
              <a:biLevel thresh="25000"/>
            </a:blip>
            <a:stretch>
              <a:fillRect/>
            </a:stretch>
          </p:blipFill>
          <p:spPr>
            <a:xfrm>
              <a:off x="7156959" y="804575"/>
              <a:ext cx="564962" cy="561271"/>
            </a:xfrm>
            <a:prstGeom prst="rect">
              <a:avLst/>
            </a:prstGeom>
          </p:spPr>
        </p:pic>
        <p:pic>
          <p:nvPicPr>
            <p:cNvPr id="76" name="Picture 75">
              <a:extLst>
                <a:ext uri="{FF2B5EF4-FFF2-40B4-BE49-F238E27FC236}">
                  <a16:creationId xmlns:a16="http://schemas.microsoft.com/office/drawing/2014/main" id="{45DF3505-2DC6-4F0C-8BF5-5A4027A4D6E2}"/>
                </a:ext>
              </a:extLst>
            </p:cNvPr>
            <p:cNvPicPr>
              <a:picLocks noChangeAspect="1"/>
            </p:cNvPicPr>
            <p:nvPr/>
          </p:nvPicPr>
          <p:blipFill>
            <a:blip r:embed="rId17">
              <a:biLevel thresh="25000"/>
            </a:blip>
            <a:stretch>
              <a:fillRect/>
            </a:stretch>
          </p:blipFill>
          <p:spPr>
            <a:xfrm>
              <a:off x="6596640" y="681108"/>
              <a:ext cx="509844" cy="506511"/>
            </a:xfrm>
            <a:prstGeom prst="rect">
              <a:avLst/>
            </a:prstGeom>
          </p:spPr>
        </p:pic>
        <p:pic>
          <p:nvPicPr>
            <p:cNvPr id="77" name="Picture 76">
              <a:extLst>
                <a:ext uri="{FF2B5EF4-FFF2-40B4-BE49-F238E27FC236}">
                  <a16:creationId xmlns:a16="http://schemas.microsoft.com/office/drawing/2014/main" id="{17F2EBED-0AC1-44E4-AD17-60159CB5BD7C}"/>
                </a:ext>
              </a:extLst>
            </p:cNvPr>
            <p:cNvPicPr>
              <a:picLocks noChangeAspect="1"/>
            </p:cNvPicPr>
            <p:nvPr/>
          </p:nvPicPr>
          <p:blipFill>
            <a:blip r:embed="rId18">
              <a:biLevel thresh="25000"/>
            </a:blip>
            <a:stretch>
              <a:fillRect/>
            </a:stretch>
          </p:blipFill>
          <p:spPr>
            <a:xfrm>
              <a:off x="6842261" y="1023783"/>
              <a:ext cx="468505" cy="533891"/>
            </a:xfrm>
            <a:prstGeom prst="rect">
              <a:avLst/>
            </a:prstGeom>
          </p:spPr>
        </p:pic>
      </p:grpSp>
      <p:sp>
        <p:nvSpPr>
          <p:cNvPr id="80" name="TextBox 79">
            <a:extLst>
              <a:ext uri="{FF2B5EF4-FFF2-40B4-BE49-F238E27FC236}">
                <a16:creationId xmlns:a16="http://schemas.microsoft.com/office/drawing/2014/main" id="{FB0CB3CF-EFC3-4EEA-A120-4F7D91F961E7}"/>
              </a:ext>
            </a:extLst>
          </p:cNvPr>
          <p:cNvSpPr txBox="1"/>
          <p:nvPr/>
        </p:nvSpPr>
        <p:spPr>
          <a:xfrm>
            <a:off x="6498269" y="1388575"/>
            <a:ext cx="1119471" cy="497745"/>
          </a:xfrm>
          <a:prstGeom prst="rect">
            <a:avLst/>
          </a:prstGeom>
          <a:noFill/>
        </p:spPr>
        <p:txBody>
          <a:bodyPr wrap="square" lIns="89643" tIns="44821" rIns="89643" bIns="44821" rtlCol="0" anchor="b">
            <a:spAutoFit/>
          </a:bodyPr>
          <a:lstStyle/>
          <a:p>
            <a:pPr algn="ctr" defTabSz="895643">
              <a:lnSpc>
                <a:spcPct val="90000"/>
              </a:lnSpc>
              <a:defRPr/>
            </a:pPr>
            <a:r>
              <a:rPr lang="en-US" sz="980" kern="0">
                <a:gradFill>
                  <a:gsLst>
                    <a:gs pos="0">
                      <a:srgbClr val="FFFFFF"/>
                    </a:gs>
                    <a:gs pos="100000">
                      <a:srgbClr val="FFFFFF"/>
                    </a:gs>
                  </a:gsLst>
                  <a:lin ang="5400000" scaled="1"/>
                </a:gradFill>
              </a:rPr>
              <a:t>Source code control integration</a:t>
            </a:r>
          </a:p>
        </p:txBody>
      </p:sp>
      <p:sp>
        <p:nvSpPr>
          <p:cNvPr id="82" name="TextBox 81">
            <a:extLst>
              <a:ext uri="{FF2B5EF4-FFF2-40B4-BE49-F238E27FC236}">
                <a16:creationId xmlns:a16="http://schemas.microsoft.com/office/drawing/2014/main" id="{E0430129-6F51-40E7-BA38-CD865E1FCBEB}"/>
              </a:ext>
            </a:extLst>
          </p:cNvPr>
          <p:cNvSpPr txBox="1"/>
          <p:nvPr/>
        </p:nvSpPr>
        <p:spPr>
          <a:xfrm>
            <a:off x="7641306" y="1388543"/>
            <a:ext cx="1119471" cy="362002"/>
          </a:xfrm>
          <a:prstGeom prst="rect">
            <a:avLst/>
          </a:prstGeom>
          <a:noFill/>
        </p:spPr>
        <p:txBody>
          <a:bodyPr wrap="square" lIns="89643" tIns="44821" rIns="89643" bIns="44821"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defTabSz="913641"/>
            <a:r>
              <a:rPr lang="en-US" sz="980"/>
              <a:t>CI/CD build and deploy</a:t>
            </a:r>
          </a:p>
        </p:txBody>
      </p:sp>
      <p:grpSp>
        <p:nvGrpSpPr>
          <p:cNvPr id="87" name="Group 86">
            <a:extLst>
              <a:ext uri="{FF2B5EF4-FFF2-40B4-BE49-F238E27FC236}">
                <a16:creationId xmlns:a16="http://schemas.microsoft.com/office/drawing/2014/main" id="{2CEDD13B-E0C1-44AD-A39C-F37D02CA3CEA}"/>
              </a:ext>
            </a:extLst>
          </p:cNvPr>
          <p:cNvGrpSpPr/>
          <p:nvPr/>
        </p:nvGrpSpPr>
        <p:grpSpPr>
          <a:xfrm>
            <a:off x="6545585" y="5502625"/>
            <a:ext cx="1314115" cy="609891"/>
            <a:chOff x="6471762" y="5509217"/>
            <a:chExt cx="1314303" cy="609978"/>
          </a:xfrm>
        </p:grpSpPr>
        <p:pic>
          <p:nvPicPr>
            <p:cNvPr id="84" name="Picture 83">
              <a:extLst>
                <a:ext uri="{FF2B5EF4-FFF2-40B4-BE49-F238E27FC236}">
                  <a16:creationId xmlns:a16="http://schemas.microsoft.com/office/drawing/2014/main" id="{1C03F5D2-5B25-4E76-AC46-EA55C3EFE293}"/>
                </a:ext>
              </a:extLst>
            </p:cNvPr>
            <p:cNvPicPr>
              <a:picLocks noChangeAspect="1"/>
            </p:cNvPicPr>
            <p:nvPr/>
          </p:nvPicPr>
          <p:blipFill>
            <a:blip r:embed="rId19"/>
            <a:stretch>
              <a:fillRect/>
            </a:stretch>
          </p:blipFill>
          <p:spPr>
            <a:xfrm>
              <a:off x="6877054" y="5642646"/>
              <a:ext cx="407052" cy="476549"/>
            </a:xfrm>
            <a:prstGeom prst="rect">
              <a:avLst/>
            </a:prstGeom>
          </p:spPr>
        </p:pic>
        <p:pic>
          <p:nvPicPr>
            <p:cNvPr id="85" name="Picture 84">
              <a:extLst>
                <a:ext uri="{FF2B5EF4-FFF2-40B4-BE49-F238E27FC236}">
                  <a16:creationId xmlns:a16="http://schemas.microsoft.com/office/drawing/2014/main" id="{DC2F84D6-30BA-4F37-B340-6CB24FC61AF0}"/>
                </a:ext>
              </a:extLst>
            </p:cNvPr>
            <p:cNvPicPr>
              <a:picLocks noChangeAspect="1"/>
            </p:cNvPicPr>
            <p:nvPr/>
          </p:nvPicPr>
          <p:blipFill>
            <a:blip r:embed="rId20"/>
            <a:stretch>
              <a:fillRect/>
            </a:stretch>
          </p:blipFill>
          <p:spPr>
            <a:xfrm>
              <a:off x="6471762" y="5509217"/>
              <a:ext cx="425655" cy="476548"/>
            </a:xfrm>
            <a:prstGeom prst="rect">
              <a:avLst/>
            </a:prstGeom>
          </p:spPr>
        </p:pic>
        <p:pic>
          <p:nvPicPr>
            <p:cNvPr id="86" name="Picture 85">
              <a:extLst>
                <a:ext uri="{FF2B5EF4-FFF2-40B4-BE49-F238E27FC236}">
                  <a16:creationId xmlns:a16="http://schemas.microsoft.com/office/drawing/2014/main" id="{AD426128-A44D-4315-BCF2-118625438282}"/>
                </a:ext>
              </a:extLst>
            </p:cNvPr>
            <p:cNvPicPr>
              <a:picLocks noChangeAspect="1"/>
            </p:cNvPicPr>
            <p:nvPr/>
          </p:nvPicPr>
          <p:blipFill>
            <a:blip r:embed="rId21"/>
            <a:stretch>
              <a:fillRect/>
            </a:stretch>
          </p:blipFill>
          <p:spPr>
            <a:xfrm>
              <a:off x="7292227" y="5536381"/>
              <a:ext cx="493838" cy="474085"/>
            </a:xfrm>
            <a:prstGeom prst="rect">
              <a:avLst/>
            </a:prstGeom>
          </p:spPr>
        </p:pic>
      </p:grpSp>
      <p:sp>
        <p:nvSpPr>
          <p:cNvPr id="89" name="TextBox 88">
            <a:extLst>
              <a:ext uri="{FF2B5EF4-FFF2-40B4-BE49-F238E27FC236}">
                <a16:creationId xmlns:a16="http://schemas.microsoft.com/office/drawing/2014/main" id="{242A8823-D99E-4092-B9C5-6FCF4FE89F8C}"/>
              </a:ext>
            </a:extLst>
          </p:cNvPr>
          <p:cNvSpPr txBox="1"/>
          <p:nvPr/>
        </p:nvSpPr>
        <p:spPr>
          <a:xfrm>
            <a:off x="6617601" y="6144677"/>
            <a:ext cx="1202150" cy="226260"/>
          </a:xfrm>
          <a:prstGeom prst="rect">
            <a:avLst/>
          </a:prstGeom>
          <a:noFill/>
        </p:spPr>
        <p:txBody>
          <a:bodyPr wrap="none" lIns="89643" tIns="44821" rIns="89643" bIns="44821"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defTabSz="913641"/>
            <a:r>
              <a:rPr lang="en-US" sz="980"/>
              <a:t>Industry standards</a:t>
            </a:r>
          </a:p>
        </p:txBody>
      </p:sp>
      <p:sp>
        <p:nvSpPr>
          <p:cNvPr id="91" name="Freeform 28">
            <a:extLst>
              <a:ext uri="{FF2B5EF4-FFF2-40B4-BE49-F238E27FC236}">
                <a16:creationId xmlns:a16="http://schemas.microsoft.com/office/drawing/2014/main" id="{7745FC51-8AE6-4C22-B3F8-3E9818F6FB2C}"/>
              </a:ext>
            </a:extLst>
          </p:cNvPr>
          <p:cNvSpPr>
            <a:spLocks noChangeAspect="1" noEditPoints="1"/>
          </p:cNvSpPr>
          <p:nvPr/>
        </p:nvSpPr>
        <p:spPr bwMode="gray">
          <a:xfrm>
            <a:off x="8172810" y="5521581"/>
            <a:ext cx="537855" cy="571980"/>
          </a:xfrm>
          <a:custGeom>
            <a:avLst/>
            <a:gdLst>
              <a:gd name="T0" fmla="*/ 1302 w 1483"/>
              <a:gd name="T1" fmla="*/ 290 h 1251"/>
              <a:gd name="T2" fmla="*/ 1011 w 1483"/>
              <a:gd name="T3" fmla="*/ 177 h 1251"/>
              <a:gd name="T4" fmla="*/ 581 w 1483"/>
              <a:gd name="T5" fmla="*/ 0 h 1251"/>
              <a:gd name="T6" fmla="*/ 0 w 1483"/>
              <a:gd name="T7" fmla="*/ 243 h 1251"/>
              <a:gd name="T8" fmla="*/ 942 w 1483"/>
              <a:gd name="T9" fmla="*/ 1029 h 1251"/>
              <a:gd name="T10" fmla="*/ 1252 w 1483"/>
              <a:gd name="T11" fmla="*/ 892 h 1251"/>
              <a:gd name="T12" fmla="*/ 1483 w 1483"/>
              <a:gd name="T13" fmla="*/ 781 h 1251"/>
              <a:gd name="T14" fmla="*/ 600 w 1483"/>
              <a:gd name="T15" fmla="*/ 42 h 1251"/>
              <a:gd name="T16" fmla="*/ 600 w 1483"/>
              <a:gd name="T17" fmla="*/ 80 h 1251"/>
              <a:gd name="T18" fmla="*/ 942 w 1483"/>
              <a:gd name="T19" fmla="*/ 312 h 1251"/>
              <a:gd name="T20" fmla="*/ 583 w 1483"/>
              <a:gd name="T21" fmla="*/ 160 h 1251"/>
              <a:gd name="T22" fmla="*/ 942 w 1483"/>
              <a:gd name="T23" fmla="*/ 467 h 1251"/>
              <a:gd name="T24" fmla="*/ 583 w 1483"/>
              <a:gd name="T25" fmla="*/ 472 h 1251"/>
              <a:gd name="T26" fmla="*/ 583 w 1483"/>
              <a:gd name="T27" fmla="*/ 548 h 1251"/>
              <a:gd name="T28" fmla="*/ 942 w 1483"/>
              <a:gd name="T29" fmla="*/ 626 h 1251"/>
              <a:gd name="T30" fmla="*/ 583 w 1483"/>
              <a:gd name="T31" fmla="*/ 633 h 1251"/>
              <a:gd name="T32" fmla="*/ 942 w 1483"/>
              <a:gd name="T33" fmla="*/ 781 h 1251"/>
              <a:gd name="T34" fmla="*/ 583 w 1483"/>
              <a:gd name="T35" fmla="*/ 944 h 1251"/>
              <a:gd name="T36" fmla="*/ 583 w 1483"/>
              <a:gd name="T37" fmla="*/ 1022 h 1251"/>
              <a:gd name="T38" fmla="*/ 583 w 1483"/>
              <a:gd name="T39" fmla="*/ 1105 h 1251"/>
              <a:gd name="T40" fmla="*/ 583 w 1483"/>
              <a:gd name="T41" fmla="*/ 1178 h 1251"/>
              <a:gd name="T42" fmla="*/ 1252 w 1483"/>
              <a:gd name="T43" fmla="*/ 349 h 1251"/>
              <a:gd name="T44" fmla="*/ 1011 w 1483"/>
              <a:gd name="T45" fmla="*/ 288 h 1251"/>
              <a:gd name="T46" fmla="*/ 1011 w 1483"/>
              <a:gd name="T47" fmla="*/ 340 h 1251"/>
              <a:gd name="T48" fmla="*/ 1252 w 1483"/>
              <a:gd name="T49" fmla="*/ 465 h 1251"/>
              <a:gd name="T50" fmla="*/ 1011 w 1483"/>
              <a:gd name="T51" fmla="*/ 397 h 1251"/>
              <a:gd name="T52" fmla="*/ 1252 w 1483"/>
              <a:gd name="T53" fmla="*/ 571 h 1251"/>
              <a:gd name="T54" fmla="*/ 1011 w 1483"/>
              <a:gd name="T55" fmla="*/ 614 h 1251"/>
              <a:gd name="T56" fmla="*/ 1011 w 1483"/>
              <a:gd name="T57" fmla="*/ 663 h 1251"/>
              <a:gd name="T58" fmla="*/ 1252 w 1483"/>
              <a:gd name="T59" fmla="*/ 685 h 1251"/>
              <a:gd name="T60" fmla="*/ 1011 w 1483"/>
              <a:gd name="T61" fmla="*/ 722 h 1251"/>
              <a:gd name="T62" fmla="*/ 1252 w 1483"/>
              <a:gd name="T63" fmla="*/ 791 h 1251"/>
              <a:gd name="T64" fmla="*/ 1011 w 1483"/>
              <a:gd name="T65" fmla="*/ 989 h 1251"/>
              <a:gd name="T66" fmla="*/ 1252 w 1483"/>
              <a:gd name="T67" fmla="*/ 864 h 1251"/>
              <a:gd name="T68" fmla="*/ 1476 w 1483"/>
              <a:gd name="T69" fmla="*/ 401 h 1251"/>
              <a:gd name="T70" fmla="*/ 1311 w 1483"/>
              <a:gd name="T71" fmla="*/ 309 h 1251"/>
              <a:gd name="T72" fmla="*/ 1302 w 1483"/>
              <a:gd name="T73" fmla="*/ 824 h 1251"/>
              <a:gd name="T74" fmla="*/ 1481 w 1483"/>
              <a:gd name="T75" fmla="*/ 715 h 1251"/>
              <a:gd name="T76" fmla="*/ 1481 w 1483"/>
              <a:gd name="T77" fmla="*/ 692 h 1251"/>
              <a:gd name="T78" fmla="*/ 1302 w 1483"/>
              <a:gd name="T79" fmla="*/ 706 h 1251"/>
              <a:gd name="T80" fmla="*/ 1481 w 1483"/>
              <a:gd name="T81" fmla="*/ 666 h 1251"/>
              <a:gd name="T82" fmla="*/ 1302 w 1483"/>
              <a:gd name="T83" fmla="*/ 595 h 1251"/>
              <a:gd name="T84" fmla="*/ 1481 w 1483"/>
              <a:gd name="T85" fmla="*/ 567 h 1251"/>
              <a:gd name="T86" fmla="*/ 1481 w 1483"/>
              <a:gd name="T87" fmla="*/ 543 h 1251"/>
              <a:gd name="T88" fmla="*/ 1302 w 1483"/>
              <a:gd name="T89" fmla="*/ 479 h 1251"/>
              <a:gd name="T90" fmla="*/ 1481 w 1483"/>
              <a:gd name="T91" fmla="*/ 517 h 1251"/>
              <a:gd name="T92" fmla="*/ 1302 w 1483"/>
              <a:gd name="T93" fmla="*/ 368 h 1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483" h="1251">
                <a:moveTo>
                  <a:pt x="1481" y="425"/>
                </a:moveTo>
                <a:lnTo>
                  <a:pt x="1481" y="394"/>
                </a:lnTo>
                <a:lnTo>
                  <a:pt x="1302" y="290"/>
                </a:lnTo>
                <a:lnTo>
                  <a:pt x="1252" y="304"/>
                </a:lnTo>
                <a:lnTo>
                  <a:pt x="1252" y="316"/>
                </a:lnTo>
                <a:lnTo>
                  <a:pt x="1011" y="177"/>
                </a:lnTo>
                <a:lnTo>
                  <a:pt x="942" y="200"/>
                </a:lnTo>
                <a:lnTo>
                  <a:pt x="942" y="208"/>
                </a:lnTo>
                <a:lnTo>
                  <a:pt x="581" y="0"/>
                </a:lnTo>
                <a:lnTo>
                  <a:pt x="26" y="177"/>
                </a:lnTo>
                <a:lnTo>
                  <a:pt x="26" y="236"/>
                </a:lnTo>
                <a:lnTo>
                  <a:pt x="0" y="243"/>
                </a:lnTo>
                <a:lnTo>
                  <a:pt x="0" y="1067"/>
                </a:lnTo>
                <a:lnTo>
                  <a:pt x="560" y="1251"/>
                </a:lnTo>
                <a:lnTo>
                  <a:pt x="942" y="1029"/>
                </a:lnTo>
                <a:lnTo>
                  <a:pt x="942" y="1041"/>
                </a:lnTo>
                <a:lnTo>
                  <a:pt x="994" y="1041"/>
                </a:lnTo>
                <a:lnTo>
                  <a:pt x="1252" y="892"/>
                </a:lnTo>
                <a:lnTo>
                  <a:pt x="1252" y="895"/>
                </a:lnTo>
                <a:lnTo>
                  <a:pt x="1290" y="895"/>
                </a:lnTo>
                <a:lnTo>
                  <a:pt x="1483" y="781"/>
                </a:lnTo>
                <a:lnTo>
                  <a:pt x="1483" y="427"/>
                </a:lnTo>
                <a:lnTo>
                  <a:pt x="1481" y="425"/>
                </a:lnTo>
                <a:close/>
                <a:moveTo>
                  <a:pt x="600" y="42"/>
                </a:moveTo>
                <a:lnTo>
                  <a:pt x="942" y="229"/>
                </a:lnTo>
                <a:lnTo>
                  <a:pt x="942" y="255"/>
                </a:lnTo>
                <a:lnTo>
                  <a:pt x="600" y="80"/>
                </a:lnTo>
                <a:lnTo>
                  <a:pt x="600" y="42"/>
                </a:lnTo>
                <a:close/>
                <a:moveTo>
                  <a:pt x="583" y="160"/>
                </a:moveTo>
                <a:lnTo>
                  <a:pt x="942" y="312"/>
                </a:lnTo>
                <a:lnTo>
                  <a:pt x="942" y="363"/>
                </a:lnTo>
                <a:lnTo>
                  <a:pt x="583" y="234"/>
                </a:lnTo>
                <a:lnTo>
                  <a:pt x="583" y="160"/>
                </a:lnTo>
                <a:close/>
                <a:moveTo>
                  <a:pt x="583" y="316"/>
                </a:moveTo>
                <a:lnTo>
                  <a:pt x="942" y="418"/>
                </a:lnTo>
                <a:lnTo>
                  <a:pt x="942" y="467"/>
                </a:lnTo>
                <a:lnTo>
                  <a:pt x="583" y="394"/>
                </a:lnTo>
                <a:lnTo>
                  <a:pt x="583" y="316"/>
                </a:lnTo>
                <a:close/>
                <a:moveTo>
                  <a:pt x="583" y="472"/>
                </a:moveTo>
                <a:lnTo>
                  <a:pt x="942" y="524"/>
                </a:lnTo>
                <a:lnTo>
                  <a:pt x="942" y="571"/>
                </a:lnTo>
                <a:lnTo>
                  <a:pt x="583" y="548"/>
                </a:lnTo>
                <a:lnTo>
                  <a:pt x="583" y="472"/>
                </a:lnTo>
                <a:close/>
                <a:moveTo>
                  <a:pt x="583" y="633"/>
                </a:moveTo>
                <a:lnTo>
                  <a:pt x="942" y="626"/>
                </a:lnTo>
                <a:lnTo>
                  <a:pt x="942" y="678"/>
                </a:lnTo>
                <a:lnTo>
                  <a:pt x="583" y="706"/>
                </a:lnTo>
                <a:lnTo>
                  <a:pt x="583" y="633"/>
                </a:lnTo>
                <a:close/>
                <a:moveTo>
                  <a:pt x="583" y="789"/>
                </a:moveTo>
                <a:lnTo>
                  <a:pt x="942" y="732"/>
                </a:lnTo>
                <a:lnTo>
                  <a:pt x="942" y="781"/>
                </a:lnTo>
                <a:lnTo>
                  <a:pt x="583" y="862"/>
                </a:lnTo>
                <a:lnTo>
                  <a:pt x="583" y="789"/>
                </a:lnTo>
                <a:close/>
                <a:moveTo>
                  <a:pt x="583" y="944"/>
                </a:moveTo>
                <a:lnTo>
                  <a:pt x="942" y="838"/>
                </a:lnTo>
                <a:lnTo>
                  <a:pt x="942" y="885"/>
                </a:lnTo>
                <a:lnTo>
                  <a:pt x="583" y="1022"/>
                </a:lnTo>
                <a:lnTo>
                  <a:pt x="583" y="944"/>
                </a:lnTo>
                <a:close/>
                <a:moveTo>
                  <a:pt x="583" y="1178"/>
                </a:moveTo>
                <a:lnTo>
                  <a:pt x="583" y="1105"/>
                </a:lnTo>
                <a:lnTo>
                  <a:pt x="942" y="940"/>
                </a:lnTo>
                <a:lnTo>
                  <a:pt x="942" y="992"/>
                </a:lnTo>
                <a:lnTo>
                  <a:pt x="583" y="1178"/>
                </a:lnTo>
                <a:close/>
                <a:moveTo>
                  <a:pt x="1023" y="208"/>
                </a:moveTo>
                <a:lnTo>
                  <a:pt x="1252" y="333"/>
                </a:lnTo>
                <a:lnTo>
                  <a:pt x="1252" y="349"/>
                </a:lnTo>
                <a:lnTo>
                  <a:pt x="1023" y="234"/>
                </a:lnTo>
                <a:lnTo>
                  <a:pt x="1023" y="208"/>
                </a:lnTo>
                <a:close/>
                <a:moveTo>
                  <a:pt x="1011" y="288"/>
                </a:moveTo>
                <a:lnTo>
                  <a:pt x="1252" y="389"/>
                </a:lnTo>
                <a:lnTo>
                  <a:pt x="1252" y="427"/>
                </a:lnTo>
                <a:lnTo>
                  <a:pt x="1011" y="340"/>
                </a:lnTo>
                <a:lnTo>
                  <a:pt x="1011" y="288"/>
                </a:lnTo>
                <a:close/>
                <a:moveTo>
                  <a:pt x="1011" y="397"/>
                </a:moveTo>
                <a:lnTo>
                  <a:pt x="1252" y="465"/>
                </a:lnTo>
                <a:lnTo>
                  <a:pt x="1252" y="498"/>
                </a:lnTo>
                <a:lnTo>
                  <a:pt x="1011" y="448"/>
                </a:lnTo>
                <a:lnTo>
                  <a:pt x="1011" y="397"/>
                </a:lnTo>
                <a:close/>
                <a:moveTo>
                  <a:pt x="1011" y="503"/>
                </a:moveTo>
                <a:lnTo>
                  <a:pt x="1252" y="538"/>
                </a:lnTo>
                <a:lnTo>
                  <a:pt x="1252" y="571"/>
                </a:lnTo>
                <a:lnTo>
                  <a:pt x="1011" y="555"/>
                </a:lnTo>
                <a:lnTo>
                  <a:pt x="1011" y="503"/>
                </a:lnTo>
                <a:close/>
                <a:moveTo>
                  <a:pt x="1011" y="614"/>
                </a:moveTo>
                <a:lnTo>
                  <a:pt x="1252" y="609"/>
                </a:lnTo>
                <a:lnTo>
                  <a:pt x="1252" y="645"/>
                </a:lnTo>
                <a:lnTo>
                  <a:pt x="1011" y="663"/>
                </a:lnTo>
                <a:lnTo>
                  <a:pt x="1011" y="614"/>
                </a:lnTo>
                <a:close/>
                <a:moveTo>
                  <a:pt x="1011" y="722"/>
                </a:moveTo>
                <a:lnTo>
                  <a:pt x="1252" y="685"/>
                </a:lnTo>
                <a:lnTo>
                  <a:pt x="1252" y="718"/>
                </a:lnTo>
                <a:lnTo>
                  <a:pt x="1011" y="772"/>
                </a:lnTo>
                <a:lnTo>
                  <a:pt x="1011" y="722"/>
                </a:lnTo>
                <a:close/>
                <a:moveTo>
                  <a:pt x="1011" y="829"/>
                </a:moveTo>
                <a:lnTo>
                  <a:pt x="1252" y="756"/>
                </a:lnTo>
                <a:lnTo>
                  <a:pt x="1252" y="791"/>
                </a:lnTo>
                <a:lnTo>
                  <a:pt x="1011" y="883"/>
                </a:lnTo>
                <a:lnTo>
                  <a:pt x="1011" y="829"/>
                </a:lnTo>
                <a:close/>
                <a:moveTo>
                  <a:pt x="1011" y="989"/>
                </a:moveTo>
                <a:lnTo>
                  <a:pt x="1011" y="940"/>
                </a:lnTo>
                <a:lnTo>
                  <a:pt x="1252" y="829"/>
                </a:lnTo>
                <a:lnTo>
                  <a:pt x="1252" y="864"/>
                </a:lnTo>
                <a:lnTo>
                  <a:pt x="1011" y="989"/>
                </a:lnTo>
                <a:close/>
                <a:moveTo>
                  <a:pt x="1311" y="309"/>
                </a:moveTo>
                <a:lnTo>
                  <a:pt x="1476" y="401"/>
                </a:lnTo>
                <a:lnTo>
                  <a:pt x="1476" y="413"/>
                </a:lnTo>
                <a:lnTo>
                  <a:pt x="1311" y="328"/>
                </a:lnTo>
                <a:lnTo>
                  <a:pt x="1311" y="309"/>
                </a:lnTo>
                <a:close/>
                <a:moveTo>
                  <a:pt x="1481" y="767"/>
                </a:moveTo>
                <a:lnTo>
                  <a:pt x="1302" y="859"/>
                </a:lnTo>
                <a:lnTo>
                  <a:pt x="1302" y="824"/>
                </a:lnTo>
                <a:lnTo>
                  <a:pt x="1481" y="741"/>
                </a:lnTo>
                <a:lnTo>
                  <a:pt x="1481" y="767"/>
                </a:lnTo>
                <a:close/>
                <a:moveTo>
                  <a:pt x="1481" y="715"/>
                </a:moveTo>
                <a:lnTo>
                  <a:pt x="1302" y="784"/>
                </a:lnTo>
                <a:lnTo>
                  <a:pt x="1302" y="746"/>
                </a:lnTo>
                <a:lnTo>
                  <a:pt x="1481" y="692"/>
                </a:lnTo>
                <a:lnTo>
                  <a:pt x="1481" y="715"/>
                </a:lnTo>
                <a:close/>
                <a:moveTo>
                  <a:pt x="1481" y="666"/>
                </a:moveTo>
                <a:lnTo>
                  <a:pt x="1302" y="706"/>
                </a:lnTo>
                <a:lnTo>
                  <a:pt x="1302" y="670"/>
                </a:lnTo>
                <a:lnTo>
                  <a:pt x="1481" y="642"/>
                </a:lnTo>
                <a:lnTo>
                  <a:pt x="1481" y="666"/>
                </a:lnTo>
                <a:close/>
                <a:moveTo>
                  <a:pt x="1481" y="616"/>
                </a:moveTo>
                <a:lnTo>
                  <a:pt x="1302" y="630"/>
                </a:lnTo>
                <a:lnTo>
                  <a:pt x="1302" y="595"/>
                </a:lnTo>
                <a:lnTo>
                  <a:pt x="1481" y="593"/>
                </a:lnTo>
                <a:lnTo>
                  <a:pt x="1481" y="616"/>
                </a:lnTo>
                <a:close/>
                <a:moveTo>
                  <a:pt x="1481" y="567"/>
                </a:moveTo>
                <a:lnTo>
                  <a:pt x="1302" y="555"/>
                </a:lnTo>
                <a:lnTo>
                  <a:pt x="1302" y="519"/>
                </a:lnTo>
                <a:lnTo>
                  <a:pt x="1481" y="543"/>
                </a:lnTo>
                <a:lnTo>
                  <a:pt x="1481" y="567"/>
                </a:lnTo>
                <a:close/>
                <a:moveTo>
                  <a:pt x="1481" y="517"/>
                </a:moveTo>
                <a:lnTo>
                  <a:pt x="1302" y="479"/>
                </a:lnTo>
                <a:lnTo>
                  <a:pt x="1302" y="444"/>
                </a:lnTo>
                <a:lnTo>
                  <a:pt x="1481" y="493"/>
                </a:lnTo>
                <a:lnTo>
                  <a:pt x="1481" y="517"/>
                </a:lnTo>
                <a:close/>
                <a:moveTo>
                  <a:pt x="1481" y="467"/>
                </a:moveTo>
                <a:lnTo>
                  <a:pt x="1302" y="404"/>
                </a:lnTo>
                <a:lnTo>
                  <a:pt x="1302" y="368"/>
                </a:lnTo>
                <a:lnTo>
                  <a:pt x="1481" y="444"/>
                </a:lnTo>
                <a:lnTo>
                  <a:pt x="1481" y="467"/>
                </a:lnTo>
                <a:close/>
              </a:path>
            </a:pathLst>
          </a:custGeom>
          <a:solidFill>
            <a:srgbClr val="FFFFFF"/>
          </a:solidFill>
          <a:ln>
            <a:noFill/>
          </a:ln>
        </p:spPr>
        <p:txBody>
          <a:bodyPr vert="horz" wrap="square" lIns="89631" tIns="44815" rIns="89631" bIns="44815" numCol="1" anchor="t" anchorCtr="0" compatLnSpc="1">
            <a:prstTxWarp prst="textNoShape">
              <a:avLst/>
            </a:prstTxWarp>
          </a:bodyPr>
          <a:lstStyle/>
          <a:p>
            <a:pPr defTabSz="896192">
              <a:defRPr/>
            </a:pPr>
            <a:endParaRPr lang="en-US" sz="1765" kern="0">
              <a:solidFill>
                <a:srgbClr val="008272"/>
              </a:solidFill>
            </a:endParaRPr>
          </a:p>
        </p:txBody>
      </p:sp>
      <p:sp>
        <p:nvSpPr>
          <p:cNvPr id="93" name="TextBox 92">
            <a:extLst>
              <a:ext uri="{FF2B5EF4-FFF2-40B4-BE49-F238E27FC236}">
                <a16:creationId xmlns:a16="http://schemas.microsoft.com/office/drawing/2014/main" id="{E4737CCC-56CB-4286-ABA8-523EE438659C}"/>
              </a:ext>
            </a:extLst>
          </p:cNvPr>
          <p:cNvSpPr txBox="1"/>
          <p:nvPr/>
        </p:nvSpPr>
        <p:spPr>
          <a:xfrm>
            <a:off x="7988797" y="6144677"/>
            <a:ext cx="844680" cy="226260"/>
          </a:xfrm>
          <a:prstGeom prst="rect">
            <a:avLst/>
          </a:prstGeom>
          <a:noFill/>
        </p:spPr>
        <p:txBody>
          <a:bodyPr wrap="none" lIns="89643" tIns="44821" rIns="89643" bIns="44821"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defTabSz="913641"/>
            <a:r>
              <a:rPr lang="en-US" sz="980"/>
              <a:t>Global scale</a:t>
            </a:r>
          </a:p>
        </p:txBody>
      </p:sp>
      <p:grpSp>
        <p:nvGrpSpPr>
          <p:cNvPr id="97" name="Group 96">
            <a:extLst>
              <a:ext uri="{FF2B5EF4-FFF2-40B4-BE49-F238E27FC236}">
                <a16:creationId xmlns:a16="http://schemas.microsoft.com/office/drawing/2014/main" id="{688BA963-E024-4E93-9A0B-BF4500C91B24}"/>
              </a:ext>
            </a:extLst>
          </p:cNvPr>
          <p:cNvGrpSpPr>
            <a:grpSpLocks noChangeAspect="1"/>
          </p:cNvGrpSpPr>
          <p:nvPr/>
        </p:nvGrpSpPr>
        <p:grpSpPr>
          <a:xfrm>
            <a:off x="9964369" y="5545583"/>
            <a:ext cx="717140" cy="523975"/>
            <a:chOff x="9263605" y="5061782"/>
            <a:chExt cx="832926" cy="608572"/>
          </a:xfrm>
        </p:grpSpPr>
        <p:sp>
          <p:nvSpPr>
            <p:cNvPr id="95" name="Freeform 5">
              <a:extLst>
                <a:ext uri="{FF2B5EF4-FFF2-40B4-BE49-F238E27FC236}">
                  <a16:creationId xmlns:a16="http://schemas.microsoft.com/office/drawing/2014/main" id="{172883D2-6DDD-43D6-8CBE-9DB737204F00}"/>
                </a:ext>
              </a:extLst>
            </p:cNvPr>
            <p:cNvSpPr>
              <a:spLocks/>
            </p:cNvSpPr>
            <p:nvPr/>
          </p:nvSpPr>
          <p:spPr bwMode="auto">
            <a:xfrm>
              <a:off x="9263605" y="5061782"/>
              <a:ext cx="832926" cy="608572"/>
            </a:xfrm>
            <a:custGeom>
              <a:avLst/>
              <a:gdLst>
                <a:gd name="T0" fmla="*/ 882 w 889"/>
                <a:gd name="T1" fmla="*/ 348 h 569"/>
                <a:gd name="T2" fmla="*/ 843 w 889"/>
                <a:gd name="T3" fmla="*/ 284 h 569"/>
                <a:gd name="T4" fmla="*/ 760 w 889"/>
                <a:gd name="T5" fmla="*/ 235 h 569"/>
                <a:gd name="T6" fmla="*/ 761 w 889"/>
                <a:gd name="T7" fmla="*/ 227 h 569"/>
                <a:gd name="T8" fmla="*/ 534 w 889"/>
                <a:gd name="T9" fmla="*/ 0 h 569"/>
                <a:gd name="T10" fmla="*/ 478 w 889"/>
                <a:gd name="T11" fmla="*/ 7 h 569"/>
                <a:gd name="T12" fmla="*/ 409 w 889"/>
                <a:gd name="T13" fmla="*/ 37 h 569"/>
                <a:gd name="T14" fmla="*/ 352 w 889"/>
                <a:gd name="T15" fmla="*/ 91 h 569"/>
                <a:gd name="T16" fmla="*/ 277 w 889"/>
                <a:gd name="T17" fmla="*/ 69 h 569"/>
                <a:gd name="T18" fmla="*/ 139 w 889"/>
                <a:gd name="T19" fmla="*/ 207 h 569"/>
                <a:gd name="T20" fmla="*/ 141 w 889"/>
                <a:gd name="T21" fmla="*/ 231 h 569"/>
                <a:gd name="T22" fmla="*/ 45 w 889"/>
                <a:gd name="T23" fmla="*/ 284 h 569"/>
                <a:gd name="T24" fmla="*/ 8 w 889"/>
                <a:gd name="T25" fmla="*/ 348 h 569"/>
                <a:gd name="T26" fmla="*/ 0 w 889"/>
                <a:gd name="T27" fmla="*/ 398 h 569"/>
                <a:gd name="T28" fmla="*/ 178 w 889"/>
                <a:gd name="T29" fmla="*/ 569 h 569"/>
                <a:gd name="T30" fmla="*/ 409 w 889"/>
                <a:gd name="T31" fmla="*/ 569 h 569"/>
                <a:gd name="T32" fmla="*/ 478 w 889"/>
                <a:gd name="T33" fmla="*/ 569 h 569"/>
                <a:gd name="T34" fmla="*/ 711 w 889"/>
                <a:gd name="T35" fmla="*/ 569 h 569"/>
                <a:gd name="T36" fmla="*/ 889 w 889"/>
                <a:gd name="T37" fmla="*/ 398 h 569"/>
                <a:gd name="T38" fmla="*/ 882 w 889"/>
                <a:gd name="T39" fmla="*/ 348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89" h="569">
                  <a:moveTo>
                    <a:pt x="882" y="348"/>
                  </a:moveTo>
                  <a:cubicBezTo>
                    <a:pt x="874" y="323"/>
                    <a:pt x="861" y="302"/>
                    <a:pt x="843" y="284"/>
                  </a:cubicBezTo>
                  <a:cubicBezTo>
                    <a:pt x="821" y="261"/>
                    <a:pt x="793" y="244"/>
                    <a:pt x="760" y="235"/>
                  </a:cubicBezTo>
                  <a:cubicBezTo>
                    <a:pt x="760" y="232"/>
                    <a:pt x="761" y="230"/>
                    <a:pt x="761" y="227"/>
                  </a:cubicBezTo>
                  <a:cubicBezTo>
                    <a:pt x="761" y="101"/>
                    <a:pt x="659" y="0"/>
                    <a:pt x="534" y="0"/>
                  </a:cubicBezTo>
                  <a:cubicBezTo>
                    <a:pt x="514" y="0"/>
                    <a:pt x="496" y="2"/>
                    <a:pt x="478" y="7"/>
                  </a:cubicBezTo>
                  <a:cubicBezTo>
                    <a:pt x="453" y="13"/>
                    <a:pt x="430" y="24"/>
                    <a:pt x="409" y="37"/>
                  </a:cubicBezTo>
                  <a:cubicBezTo>
                    <a:pt x="387" y="52"/>
                    <a:pt x="368" y="70"/>
                    <a:pt x="352" y="91"/>
                  </a:cubicBezTo>
                  <a:cubicBezTo>
                    <a:pt x="331" y="77"/>
                    <a:pt x="305" y="69"/>
                    <a:pt x="277" y="69"/>
                  </a:cubicBezTo>
                  <a:cubicBezTo>
                    <a:pt x="201" y="69"/>
                    <a:pt x="139" y="131"/>
                    <a:pt x="139" y="207"/>
                  </a:cubicBezTo>
                  <a:cubicBezTo>
                    <a:pt x="139" y="215"/>
                    <a:pt x="140" y="223"/>
                    <a:pt x="141" y="231"/>
                  </a:cubicBezTo>
                  <a:cubicBezTo>
                    <a:pt x="103" y="239"/>
                    <a:pt x="70" y="257"/>
                    <a:pt x="45" y="284"/>
                  </a:cubicBezTo>
                  <a:cubicBezTo>
                    <a:pt x="28" y="302"/>
                    <a:pt x="15" y="323"/>
                    <a:pt x="8" y="348"/>
                  </a:cubicBezTo>
                  <a:cubicBezTo>
                    <a:pt x="3" y="364"/>
                    <a:pt x="0" y="380"/>
                    <a:pt x="0" y="398"/>
                  </a:cubicBezTo>
                  <a:cubicBezTo>
                    <a:pt x="0" y="496"/>
                    <a:pt x="80" y="569"/>
                    <a:pt x="178" y="569"/>
                  </a:cubicBezTo>
                  <a:cubicBezTo>
                    <a:pt x="221" y="569"/>
                    <a:pt x="313" y="569"/>
                    <a:pt x="409" y="569"/>
                  </a:cubicBezTo>
                  <a:cubicBezTo>
                    <a:pt x="432" y="569"/>
                    <a:pt x="455" y="569"/>
                    <a:pt x="478" y="569"/>
                  </a:cubicBezTo>
                  <a:cubicBezTo>
                    <a:pt x="579" y="569"/>
                    <a:pt x="674" y="569"/>
                    <a:pt x="711" y="569"/>
                  </a:cubicBezTo>
                  <a:cubicBezTo>
                    <a:pt x="810" y="569"/>
                    <a:pt x="889" y="496"/>
                    <a:pt x="889" y="398"/>
                  </a:cubicBezTo>
                  <a:cubicBezTo>
                    <a:pt x="889" y="380"/>
                    <a:pt x="887" y="363"/>
                    <a:pt x="882" y="348"/>
                  </a:cubicBezTo>
                  <a:close/>
                </a:path>
              </a:pathLst>
            </a:custGeom>
            <a:solidFill>
              <a:srgbClr val="FFFFFF"/>
            </a:solidFill>
            <a:ln w="28575">
              <a:noFill/>
              <a:round/>
              <a:headEnd/>
              <a:tailEnd/>
            </a:ln>
          </p:spPr>
          <p:txBody>
            <a:bodyPr vert="horz" wrap="square" lIns="89631" tIns="44815" rIns="89631" bIns="44815" numCol="1" anchor="t" anchorCtr="0" compatLnSpc="1">
              <a:prstTxWarp prst="textNoShape">
                <a:avLst/>
              </a:prstTxWarp>
            </a:bodyPr>
            <a:lstStyle/>
            <a:p>
              <a:pPr defTabSz="896192">
                <a:defRPr/>
              </a:pPr>
              <a:endParaRPr lang="en-US" sz="1765" kern="0">
                <a:solidFill>
                  <a:sysClr val="windowText" lastClr="000000"/>
                </a:solidFill>
                <a:latin typeface="Segoe UI Light" charset="0"/>
              </a:endParaRPr>
            </a:p>
          </p:txBody>
        </p:sp>
        <p:pic>
          <p:nvPicPr>
            <p:cNvPr id="96" name="Picture 95">
              <a:extLst>
                <a:ext uri="{FF2B5EF4-FFF2-40B4-BE49-F238E27FC236}">
                  <a16:creationId xmlns:a16="http://schemas.microsoft.com/office/drawing/2014/main" id="{C85096FC-CC26-4728-96E0-B8DCFC9D687B}"/>
                </a:ext>
              </a:extLst>
            </p:cNvPr>
            <p:cNvPicPr/>
            <p:nvPr/>
          </p:nvPicPr>
          <p:blipFill>
            <a:blip r:embed="rId22"/>
            <a:stretch>
              <a:fillRect/>
            </a:stretch>
          </p:blipFill>
          <p:spPr bwMode="auto">
            <a:xfrm>
              <a:off x="9476156" y="5195720"/>
              <a:ext cx="421469" cy="421469"/>
            </a:xfrm>
            <a:prstGeom prst="rect">
              <a:avLst/>
            </a:prstGeom>
            <a:noFill/>
            <a:ln>
              <a:noFill/>
            </a:ln>
          </p:spPr>
        </p:pic>
      </p:grpSp>
      <p:sp>
        <p:nvSpPr>
          <p:cNvPr id="99" name="TextBox 98">
            <a:extLst>
              <a:ext uri="{FF2B5EF4-FFF2-40B4-BE49-F238E27FC236}">
                <a16:creationId xmlns:a16="http://schemas.microsoft.com/office/drawing/2014/main" id="{3DD32043-D6B0-4FC2-A294-3275447B7621}"/>
              </a:ext>
            </a:extLst>
          </p:cNvPr>
          <p:cNvSpPr txBox="1"/>
          <p:nvPr/>
        </p:nvSpPr>
        <p:spPr>
          <a:xfrm>
            <a:off x="9894732" y="6138776"/>
            <a:ext cx="871931" cy="362002"/>
          </a:xfrm>
          <a:prstGeom prst="rect">
            <a:avLst/>
          </a:prstGeom>
          <a:noFill/>
        </p:spPr>
        <p:txBody>
          <a:bodyPr wrap="none" lIns="89643" tIns="44821" rIns="89643" bIns="44821"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defTabSz="913641"/>
            <a:r>
              <a:rPr lang="en-US" sz="980"/>
              <a:t>Azure Active</a:t>
            </a:r>
            <a:br>
              <a:rPr lang="en-US" sz="980"/>
            </a:br>
            <a:r>
              <a:rPr lang="en-US" sz="980"/>
              <a:t>Directory</a:t>
            </a:r>
          </a:p>
        </p:txBody>
      </p:sp>
      <p:sp>
        <p:nvSpPr>
          <p:cNvPr id="101" name="TextBox 100">
            <a:extLst>
              <a:ext uri="{FF2B5EF4-FFF2-40B4-BE49-F238E27FC236}">
                <a16:creationId xmlns:a16="http://schemas.microsoft.com/office/drawing/2014/main" id="{3AE93AB1-8339-44F6-B7D6-2987F860FAD0}"/>
              </a:ext>
            </a:extLst>
          </p:cNvPr>
          <p:cNvSpPr txBox="1"/>
          <p:nvPr/>
        </p:nvSpPr>
        <p:spPr>
          <a:xfrm>
            <a:off x="8890479" y="6144713"/>
            <a:ext cx="846284" cy="362002"/>
          </a:xfrm>
          <a:prstGeom prst="rect">
            <a:avLst/>
          </a:prstGeom>
          <a:noFill/>
        </p:spPr>
        <p:txBody>
          <a:bodyPr wrap="none" lIns="89643" tIns="44821" rIns="89643" bIns="44821"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defTabSz="913641"/>
            <a:r>
              <a:rPr lang="en-US" sz="980"/>
              <a:t>Corporate</a:t>
            </a:r>
            <a:br>
              <a:rPr lang="en-US" sz="980"/>
            </a:br>
            <a:r>
              <a:rPr lang="en-US" sz="980"/>
              <a:t>connectivity</a:t>
            </a:r>
          </a:p>
        </p:txBody>
      </p:sp>
      <p:sp>
        <p:nvSpPr>
          <p:cNvPr id="103" name="TextBox 102">
            <a:extLst>
              <a:ext uri="{FF2B5EF4-FFF2-40B4-BE49-F238E27FC236}">
                <a16:creationId xmlns:a16="http://schemas.microsoft.com/office/drawing/2014/main" id="{4589B994-0E5B-4CBC-985E-8570BDFAE57C}"/>
              </a:ext>
            </a:extLst>
          </p:cNvPr>
          <p:cNvSpPr txBox="1"/>
          <p:nvPr/>
        </p:nvSpPr>
        <p:spPr>
          <a:xfrm>
            <a:off x="11033219" y="3121146"/>
            <a:ext cx="551331" cy="226260"/>
          </a:xfrm>
          <a:prstGeom prst="rect">
            <a:avLst/>
          </a:prstGeom>
          <a:noFill/>
        </p:spPr>
        <p:txBody>
          <a:bodyPr wrap="none" lIns="89643" tIns="44821" rIns="89643" bIns="44821"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defTabSz="913641"/>
            <a:r>
              <a:rPr lang="en-US" sz="980"/>
              <a:t>Drupal</a:t>
            </a:r>
          </a:p>
        </p:txBody>
      </p:sp>
      <p:pic>
        <p:nvPicPr>
          <p:cNvPr id="105" name="Picture 104">
            <a:extLst>
              <a:ext uri="{FF2B5EF4-FFF2-40B4-BE49-F238E27FC236}">
                <a16:creationId xmlns:a16="http://schemas.microsoft.com/office/drawing/2014/main" id="{DFF9591D-330A-4A4E-8F30-9D073793A75C}"/>
              </a:ext>
            </a:extLst>
          </p:cNvPr>
          <p:cNvPicPr>
            <a:picLocks noChangeAspect="1"/>
          </p:cNvPicPr>
          <p:nvPr/>
        </p:nvPicPr>
        <p:blipFill>
          <a:blip r:embed="rId23"/>
          <a:stretch>
            <a:fillRect/>
          </a:stretch>
        </p:blipFill>
        <p:spPr>
          <a:xfrm>
            <a:off x="10994614" y="5538805"/>
            <a:ext cx="568541" cy="537529"/>
          </a:xfrm>
          <a:prstGeom prst="rect">
            <a:avLst/>
          </a:prstGeom>
        </p:spPr>
      </p:pic>
      <p:sp>
        <p:nvSpPr>
          <p:cNvPr id="107" name="TextBox 106">
            <a:extLst>
              <a:ext uri="{FF2B5EF4-FFF2-40B4-BE49-F238E27FC236}">
                <a16:creationId xmlns:a16="http://schemas.microsoft.com/office/drawing/2014/main" id="{5166B778-6294-40CD-A8F3-3A7FA6D3ACE6}"/>
              </a:ext>
            </a:extLst>
          </p:cNvPr>
          <p:cNvSpPr txBox="1"/>
          <p:nvPr/>
        </p:nvSpPr>
        <p:spPr>
          <a:xfrm>
            <a:off x="10782163" y="6144713"/>
            <a:ext cx="937654" cy="362002"/>
          </a:xfrm>
          <a:prstGeom prst="rect">
            <a:avLst/>
          </a:prstGeom>
          <a:noFill/>
        </p:spPr>
        <p:txBody>
          <a:bodyPr wrap="none" lIns="89643" tIns="44821" rIns="89643" bIns="44821"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defTabSz="913641"/>
            <a:r>
              <a:rPr lang="en-US" sz="980"/>
              <a:t>Dedicated</a:t>
            </a:r>
            <a:br>
              <a:rPr lang="en-US" sz="980"/>
            </a:br>
            <a:r>
              <a:rPr lang="en-US" sz="980"/>
              <a:t>environments</a:t>
            </a:r>
          </a:p>
        </p:txBody>
      </p:sp>
      <p:grpSp>
        <p:nvGrpSpPr>
          <p:cNvPr id="112" name="Group 4">
            <a:extLst>
              <a:ext uri="{FF2B5EF4-FFF2-40B4-BE49-F238E27FC236}">
                <a16:creationId xmlns:a16="http://schemas.microsoft.com/office/drawing/2014/main" id="{A3639AF4-4886-4F2E-995A-416671EFB3EA}"/>
              </a:ext>
            </a:extLst>
          </p:cNvPr>
          <p:cNvGrpSpPr>
            <a:grpSpLocks noChangeAspect="1"/>
          </p:cNvGrpSpPr>
          <p:nvPr/>
        </p:nvGrpSpPr>
        <p:grpSpPr bwMode="auto">
          <a:xfrm>
            <a:off x="7776544" y="720942"/>
            <a:ext cx="806783" cy="673030"/>
            <a:chOff x="5006" y="441"/>
            <a:chExt cx="567" cy="473"/>
          </a:xfrm>
        </p:grpSpPr>
        <p:sp>
          <p:nvSpPr>
            <p:cNvPr id="109" name="Freeform 5">
              <a:extLst>
                <a:ext uri="{FF2B5EF4-FFF2-40B4-BE49-F238E27FC236}">
                  <a16:creationId xmlns:a16="http://schemas.microsoft.com/office/drawing/2014/main" id="{D3E1A746-5E12-4818-801D-A6497235D805}"/>
                </a:ext>
              </a:extLst>
            </p:cNvPr>
            <p:cNvSpPr>
              <a:spLocks noEditPoints="1"/>
            </p:cNvSpPr>
            <p:nvPr/>
          </p:nvSpPr>
          <p:spPr bwMode="auto">
            <a:xfrm>
              <a:off x="5171" y="441"/>
              <a:ext cx="214" cy="213"/>
            </a:xfrm>
            <a:custGeom>
              <a:avLst/>
              <a:gdLst>
                <a:gd name="T0" fmla="*/ 432 w 432"/>
                <a:gd name="T1" fmla="*/ 191 h 432"/>
                <a:gd name="T2" fmla="*/ 425 w 432"/>
                <a:gd name="T3" fmla="*/ 188 h 432"/>
                <a:gd name="T4" fmla="*/ 372 w 432"/>
                <a:gd name="T5" fmla="*/ 171 h 432"/>
                <a:gd name="T6" fmla="*/ 358 w 432"/>
                <a:gd name="T7" fmla="*/ 137 h 432"/>
                <a:gd name="T8" fmla="*/ 385 w 432"/>
                <a:gd name="T9" fmla="*/ 80 h 432"/>
                <a:gd name="T10" fmla="*/ 350 w 432"/>
                <a:gd name="T11" fmla="*/ 45 h 432"/>
                <a:gd name="T12" fmla="*/ 344 w 432"/>
                <a:gd name="T13" fmla="*/ 49 h 432"/>
                <a:gd name="T14" fmla="*/ 294 w 432"/>
                <a:gd name="T15" fmla="*/ 74 h 432"/>
                <a:gd name="T16" fmla="*/ 261 w 432"/>
                <a:gd name="T17" fmla="*/ 60 h 432"/>
                <a:gd name="T18" fmla="*/ 239 w 432"/>
                <a:gd name="T19" fmla="*/ 0 h 432"/>
                <a:gd name="T20" fmla="*/ 190 w 432"/>
                <a:gd name="T21" fmla="*/ 0 h 432"/>
                <a:gd name="T22" fmla="*/ 188 w 432"/>
                <a:gd name="T23" fmla="*/ 7 h 432"/>
                <a:gd name="T24" fmla="*/ 171 w 432"/>
                <a:gd name="T25" fmla="*/ 60 h 432"/>
                <a:gd name="T26" fmla="*/ 137 w 432"/>
                <a:gd name="T27" fmla="*/ 74 h 432"/>
                <a:gd name="T28" fmla="*/ 80 w 432"/>
                <a:gd name="T29" fmla="*/ 47 h 432"/>
                <a:gd name="T30" fmla="*/ 45 w 432"/>
                <a:gd name="T31" fmla="*/ 82 h 432"/>
                <a:gd name="T32" fmla="*/ 49 w 432"/>
                <a:gd name="T33" fmla="*/ 88 h 432"/>
                <a:gd name="T34" fmla="*/ 73 w 432"/>
                <a:gd name="T35" fmla="*/ 137 h 432"/>
                <a:gd name="T36" fmla="*/ 59 w 432"/>
                <a:gd name="T37" fmla="*/ 171 h 432"/>
                <a:gd name="T38" fmla="*/ 0 w 432"/>
                <a:gd name="T39" fmla="*/ 193 h 432"/>
                <a:gd name="T40" fmla="*/ 0 w 432"/>
                <a:gd name="T41" fmla="*/ 242 h 432"/>
                <a:gd name="T42" fmla="*/ 7 w 432"/>
                <a:gd name="T43" fmla="*/ 244 h 432"/>
                <a:gd name="T44" fmla="*/ 59 w 432"/>
                <a:gd name="T45" fmla="*/ 261 h 432"/>
                <a:gd name="T46" fmla="*/ 74 w 432"/>
                <a:gd name="T47" fmla="*/ 295 h 432"/>
                <a:gd name="T48" fmla="*/ 47 w 432"/>
                <a:gd name="T49" fmla="*/ 352 h 432"/>
                <a:gd name="T50" fmla="*/ 81 w 432"/>
                <a:gd name="T51" fmla="*/ 387 h 432"/>
                <a:gd name="T52" fmla="*/ 87 w 432"/>
                <a:gd name="T53" fmla="*/ 384 h 432"/>
                <a:gd name="T54" fmla="*/ 137 w 432"/>
                <a:gd name="T55" fmla="*/ 359 h 432"/>
                <a:gd name="T56" fmla="*/ 171 w 432"/>
                <a:gd name="T57" fmla="*/ 373 h 432"/>
                <a:gd name="T58" fmla="*/ 192 w 432"/>
                <a:gd name="T59" fmla="*/ 432 h 432"/>
                <a:gd name="T60" fmla="*/ 241 w 432"/>
                <a:gd name="T61" fmla="*/ 432 h 432"/>
                <a:gd name="T62" fmla="*/ 244 w 432"/>
                <a:gd name="T63" fmla="*/ 425 h 432"/>
                <a:gd name="T64" fmla="*/ 261 w 432"/>
                <a:gd name="T65" fmla="*/ 373 h 432"/>
                <a:gd name="T66" fmla="*/ 295 w 432"/>
                <a:gd name="T67" fmla="*/ 359 h 432"/>
                <a:gd name="T68" fmla="*/ 352 w 432"/>
                <a:gd name="T69" fmla="*/ 386 h 432"/>
                <a:gd name="T70" fmla="*/ 387 w 432"/>
                <a:gd name="T71" fmla="*/ 351 h 432"/>
                <a:gd name="T72" fmla="*/ 383 w 432"/>
                <a:gd name="T73" fmla="*/ 344 h 432"/>
                <a:gd name="T74" fmla="*/ 358 w 432"/>
                <a:gd name="T75" fmla="*/ 295 h 432"/>
                <a:gd name="T76" fmla="*/ 372 w 432"/>
                <a:gd name="T77" fmla="*/ 261 h 432"/>
                <a:gd name="T78" fmla="*/ 431 w 432"/>
                <a:gd name="T79" fmla="*/ 240 h 432"/>
                <a:gd name="T80" fmla="*/ 432 w 432"/>
                <a:gd name="T81" fmla="*/ 191 h 432"/>
                <a:gd name="T82" fmla="*/ 294 w 432"/>
                <a:gd name="T83" fmla="*/ 216 h 432"/>
                <a:gd name="T84" fmla="*/ 216 w 432"/>
                <a:gd name="T85" fmla="*/ 294 h 432"/>
                <a:gd name="T86" fmla="*/ 137 w 432"/>
                <a:gd name="T87" fmla="*/ 216 h 432"/>
                <a:gd name="T88" fmla="*/ 216 w 432"/>
                <a:gd name="T89" fmla="*/ 138 h 432"/>
                <a:gd name="T90" fmla="*/ 294 w 432"/>
                <a:gd name="T91" fmla="*/ 216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32" h="432">
                  <a:moveTo>
                    <a:pt x="432" y="191"/>
                  </a:moveTo>
                  <a:cubicBezTo>
                    <a:pt x="425" y="188"/>
                    <a:pt x="425" y="188"/>
                    <a:pt x="425" y="188"/>
                  </a:cubicBezTo>
                  <a:cubicBezTo>
                    <a:pt x="372" y="171"/>
                    <a:pt x="372" y="171"/>
                    <a:pt x="372" y="171"/>
                  </a:cubicBezTo>
                  <a:cubicBezTo>
                    <a:pt x="358" y="137"/>
                    <a:pt x="358" y="137"/>
                    <a:pt x="358" y="137"/>
                  </a:cubicBezTo>
                  <a:cubicBezTo>
                    <a:pt x="385" y="80"/>
                    <a:pt x="385" y="80"/>
                    <a:pt x="385" y="80"/>
                  </a:cubicBezTo>
                  <a:cubicBezTo>
                    <a:pt x="350" y="45"/>
                    <a:pt x="350" y="45"/>
                    <a:pt x="350" y="45"/>
                  </a:cubicBezTo>
                  <a:cubicBezTo>
                    <a:pt x="344" y="49"/>
                    <a:pt x="344" y="49"/>
                    <a:pt x="344" y="49"/>
                  </a:cubicBezTo>
                  <a:cubicBezTo>
                    <a:pt x="294" y="74"/>
                    <a:pt x="294" y="74"/>
                    <a:pt x="294" y="74"/>
                  </a:cubicBezTo>
                  <a:cubicBezTo>
                    <a:pt x="261" y="60"/>
                    <a:pt x="261" y="60"/>
                    <a:pt x="261" y="60"/>
                  </a:cubicBezTo>
                  <a:cubicBezTo>
                    <a:pt x="239" y="0"/>
                    <a:pt x="239" y="0"/>
                    <a:pt x="239" y="0"/>
                  </a:cubicBezTo>
                  <a:cubicBezTo>
                    <a:pt x="190" y="0"/>
                    <a:pt x="190" y="0"/>
                    <a:pt x="190" y="0"/>
                  </a:cubicBezTo>
                  <a:cubicBezTo>
                    <a:pt x="188" y="7"/>
                    <a:pt x="188" y="7"/>
                    <a:pt x="188" y="7"/>
                  </a:cubicBezTo>
                  <a:cubicBezTo>
                    <a:pt x="171" y="60"/>
                    <a:pt x="171" y="60"/>
                    <a:pt x="171" y="60"/>
                  </a:cubicBezTo>
                  <a:cubicBezTo>
                    <a:pt x="137" y="74"/>
                    <a:pt x="137" y="74"/>
                    <a:pt x="137" y="74"/>
                  </a:cubicBezTo>
                  <a:cubicBezTo>
                    <a:pt x="80" y="47"/>
                    <a:pt x="80" y="47"/>
                    <a:pt x="80" y="47"/>
                  </a:cubicBezTo>
                  <a:cubicBezTo>
                    <a:pt x="45" y="82"/>
                    <a:pt x="45" y="82"/>
                    <a:pt x="45" y="82"/>
                  </a:cubicBezTo>
                  <a:cubicBezTo>
                    <a:pt x="49" y="88"/>
                    <a:pt x="49" y="88"/>
                    <a:pt x="49" y="88"/>
                  </a:cubicBezTo>
                  <a:cubicBezTo>
                    <a:pt x="73" y="137"/>
                    <a:pt x="73" y="137"/>
                    <a:pt x="73" y="137"/>
                  </a:cubicBezTo>
                  <a:cubicBezTo>
                    <a:pt x="59" y="171"/>
                    <a:pt x="59" y="171"/>
                    <a:pt x="59" y="171"/>
                  </a:cubicBezTo>
                  <a:cubicBezTo>
                    <a:pt x="0" y="193"/>
                    <a:pt x="0" y="193"/>
                    <a:pt x="0" y="193"/>
                  </a:cubicBezTo>
                  <a:cubicBezTo>
                    <a:pt x="0" y="242"/>
                    <a:pt x="0" y="242"/>
                    <a:pt x="0" y="242"/>
                  </a:cubicBezTo>
                  <a:cubicBezTo>
                    <a:pt x="7" y="244"/>
                    <a:pt x="7" y="244"/>
                    <a:pt x="7" y="244"/>
                  </a:cubicBezTo>
                  <a:cubicBezTo>
                    <a:pt x="59" y="261"/>
                    <a:pt x="59" y="261"/>
                    <a:pt x="59" y="261"/>
                  </a:cubicBezTo>
                  <a:cubicBezTo>
                    <a:pt x="74" y="295"/>
                    <a:pt x="74" y="295"/>
                    <a:pt x="74" y="295"/>
                  </a:cubicBezTo>
                  <a:cubicBezTo>
                    <a:pt x="47" y="352"/>
                    <a:pt x="47" y="352"/>
                    <a:pt x="47" y="352"/>
                  </a:cubicBezTo>
                  <a:cubicBezTo>
                    <a:pt x="81" y="387"/>
                    <a:pt x="81" y="387"/>
                    <a:pt x="81" y="387"/>
                  </a:cubicBezTo>
                  <a:cubicBezTo>
                    <a:pt x="87" y="384"/>
                    <a:pt x="87" y="384"/>
                    <a:pt x="87" y="384"/>
                  </a:cubicBezTo>
                  <a:cubicBezTo>
                    <a:pt x="137" y="359"/>
                    <a:pt x="137" y="359"/>
                    <a:pt x="137" y="359"/>
                  </a:cubicBezTo>
                  <a:cubicBezTo>
                    <a:pt x="171" y="373"/>
                    <a:pt x="171" y="373"/>
                    <a:pt x="171" y="373"/>
                  </a:cubicBezTo>
                  <a:cubicBezTo>
                    <a:pt x="192" y="432"/>
                    <a:pt x="192" y="432"/>
                    <a:pt x="192" y="432"/>
                  </a:cubicBezTo>
                  <a:cubicBezTo>
                    <a:pt x="241" y="432"/>
                    <a:pt x="241" y="432"/>
                    <a:pt x="241" y="432"/>
                  </a:cubicBezTo>
                  <a:cubicBezTo>
                    <a:pt x="244" y="425"/>
                    <a:pt x="244" y="425"/>
                    <a:pt x="244" y="425"/>
                  </a:cubicBezTo>
                  <a:cubicBezTo>
                    <a:pt x="261" y="373"/>
                    <a:pt x="261" y="373"/>
                    <a:pt x="261" y="373"/>
                  </a:cubicBezTo>
                  <a:cubicBezTo>
                    <a:pt x="295" y="359"/>
                    <a:pt x="295" y="359"/>
                    <a:pt x="295" y="359"/>
                  </a:cubicBezTo>
                  <a:cubicBezTo>
                    <a:pt x="352" y="386"/>
                    <a:pt x="352" y="386"/>
                    <a:pt x="352" y="386"/>
                  </a:cubicBezTo>
                  <a:cubicBezTo>
                    <a:pt x="387" y="351"/>
                    <a:pt x="387" y="351"/>
                    <a:pt x="387" y="351"/>
                  </a:cubicBezTo>
                  <a:cubicBezTo>
                    <a:pt x="383" y="344"/>
                    <a:pt x="383" y="344"/>
                    <a:pt x="383" y="344"/>
                  </a:cubicBezTo>
                  <a:cubicBezTo>
                    <a:pt x="358" y="295"/>
                    <a:pt x="358" y="295"/>
                    <a:pt x="358" y="295"/>
                  </a:cubicBezTo>
                  <a:cubicBezTo>
                    <a:pt x="372" y="261"/>
                    <a:pt x="372" y="261"/>
                    <a:pt x="372" y="261"/>
                  </a:cubicBezTo>
                  <a:cubicBezTo>
                    <a:pt x="431" y="240"/>
                    <a:pt x="431" y="240"/>
                    <a:pt x="431" y="240"/>
                  </a:cubicBezTo>
                  <a:cubicBezTo>
                    <a:pt x="432" y="191"/>
                    <a:pt x="432" y="191"/>
                    <a:pt x="432" y="191"/>
                  </a:cubicBezTo>
                  <a:close/>
                  <a:moveTo>
                    <a:pt x="294" y="216"/>
                  </a:moveTo>
                  <a:cubicBezTo>
                    <a:pt x="294" y="259"/>
                    <a:pt x="259" y="294"/>
                    <a:pt x="216" y="294"/>
                  </a:cubicBezTo>
                  <a:cubicBezTo>
                    <a:pt x="173" y="294"/>
                    <a:pt x="137" y="259"/>
                    <a:pt x="137" y="216"/>
                  </a:cubicBezTo>
                  <a:cubicBezTo>
                    <a:pt x="137" y="173"/>
                    <a:pt x="173" y="138"/>
                    <a:pt x="216" y="138"/>
                  </a:cubicBezTo>
                  <a:cubicBezTo>
                    <a:pt x="259" y="138"/>
                    <a:pt x="294" y="173"/>
                    <a:pt x="294" y="2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defTabSz="1219170"/>
              <a:endParaRPr lang="en-US" sz="1765" kern="0">
                <a:solidFill>
                  <a:sysClr val="windowText" lastClr="000000"/>
                </a:solidFill>
              </a:endParaRPr>
            </a:p>
          </p:txBody>
        </p:sp>
        <p:sp>
          <p:nvSpPr>
            <p:cNvPr id="110" name="Freeform 6">
              <a:extLst>
                <a:ext uri="{FF2B5EF4-FFF2-40B4-BE49-F238E27FC236}">
                  <a16:creationId xmlns:a16="http://schemas.microsoft.com/office/drawing/2014/main" id="{94EDB8D2-A0C4-44B0-945C-DF84CCC61508}"/>
                </a:ext>
              </a:extLst>
            </p:cNvPr>
            <p:cNvSpPr>
              <a:spLocks noEditPoints="1"/>
            </p:cNvSpPr>
            <p:nvPr/>
          </p:nvSpPr>
          <p:spPr bwMode="auto">
            <a:xfrm>
              <a:off x="5359" y="588"/>
              <a:ext cx="214" cy="213"/>
            </a:xfrm>
            <a:custGeom>
              <a:avLst/>
              <a:gdLst>
                <a:gd name="T0" fmla="*/ 432 w 432"/>
                <a:gd name="T1" fmla="*/ 190 h 432"/>
                <a:gd name="T2" fmla="*/ 425 w 432"/>
                <a:gd name="T3" fmla="*/ 188 h 432"/>
                <a:gd name="T4" fmla="*/ 372 w 432"/>
                <a:gd name="T5" fmla="*/ 171 h 432"/>
                <a:gd name="T6" fmla="*/ 358 w 432"/>
                <a:gd name="T7" fmla="*/ 137 h 432"/>
                <a:gd name="T8" fmla="*/ 385 w 432"/>
                <a:gd name="T9" fmla="*/ 80 h 432"/>
                <a:gd name="T10" fmla="*/ 350 w 432"/>
                <a:gd name="T11" fmla="*/ 45 h 432"/>
                <a:gd name="T12" fmla="*/ 344 w 432"/>
                <a:gd name="T13" fmla="*/ 48 h 432"/>
                <a:gd name="T14" fmla="*/ 295 w 432"/>
                <a:gd name="T15" fmla="*/ 73 h 432"/>
                <a:gd name="T16" fmla="*/ 261 w 432"/>
                <a:gd name="T17" fmla="*/ 59 h 432"/>
                <a:gd name="T18" fmla="*/ 240 w 432"/>
                <a:gd name="T19" fmla="*/ 0 h 432"/>
                <a:gd name="T20" fmla="*/ 191 w 432"/>
                <a:gd name="T21" fmla="*/ 0 h 432"/>
                <a:gd name="T22" fmla="*/ 188 w 432"/>
                <a:gd name="T23" fmla="*/ 7 h 432"/>
                <a:gd name="T24" fmla="*/ 171 w 432"/>
                <a:gd name="T25" fmla="*/ 59 h 432"/>
                <a:gd name="T26" fmla="*/ 137 w 432"/>
                <a:gd name="T27" fmla="*/ 73 h 432"/>
                <a:gd name="T28" fmla="*/ 80 w 432"/>
                <a:gd name="T29" fmla="*/ 46 h 432"/>
                <a:gd name="T30" fmla="*/ 45 w 432"/>
                <a:gd name="T31" fmla="*/ 81 h 432"/>
                <a:gd name="T32" fmla="*/ 49 w 432"/>
                <a:gd name="T33" fmla="*/ 88 h 432"/>
                <a:gd name="T34" fmla="*/ 74 w 432"/>
                <a:gd name="T35" fmla="*/ 137 h 432"/>
                <a:gd name="T36" fmla="*/ 59 w 432"/>
                <a:gd name="T37" fmla="*/ 171 h 432"/>
                <a:gd name="T38" fmla="*/ 0 w 432"/>
                <a:gd name="T39" fmla="*/ 192 h 432"/>
                <a:gd name="T40" fmla="*/ 0 w 432"/>
                <a:gd name="T41" fmla="*/ 241 h 432"/>
                <a:gd name="T42" fmla="*/ 7 w 432"/>
                <a:gd name="T43" fmla="*/ 244 h 432"/>
                <a:gd name="T44" fmla="*/ 60 w 432"/>
                <a:gd name="T45" fmla="*/ 261 h 432"/>
                <a:gd name="T46" fmla="*/ 74 w 432"/>
                <a:gd name="T47" fmla="*/ 295 h 432"/>
                <a:gd name="T48" fmla="*/ 47 w 432"/>
                <a:gd name="T49" fmla="*/ 352 h 432"/>
                <a:gd name="T50" fmla="*/ 81 w 432"/>
                <a:gd name="T51" fmla="*/ 386 h 432"/>
                <a:gd name="T52" fmla="*/ 88 w 432"/>
                <a:gd name="T53" fmla="*/ 383 h 432"/>
                <a:gd name="T54" fmla="*/ 137 w 432"/>
                <a:gd name="T55" fmla="*/ 358 h 432"/>
                <a:gd name="T56" fmla="*/ 171 w 432"/>
                <a:gd name="T57" fmla="*/ 372 h 432"/>
                <a:gd name="T58" fmla="*/ 193 w 432"/>
                <a:gd name="T59" fmla="*/ 432 h 432"/>
                <a:gd name="T60" fmla="*/ 241 w 432"/>
                <a:gd name="T61" fmla="*/ 432 h 432"/>
                <a:gd name="T62" fmla="*/ 244 w 432"/>
                <a:gd name="T63" fmla="*/ 425 h 432"/>
                <a:gd name="T64" fmla="*/ 261 w 432"/>
                <a:gd name="T65" fmla="*/ 372 h 432"/>
                <a:gd name="T66" fmla="*/ 295 w 432"/>
                <a:gd name="T67" fmla="*/ 358 h 432"/>
                <a:gd name="T68" fmla="*/ 352 w 432"/>
                <a:gd name="T69" fmla="*/ 385 h 432"/>
                <a:gd name="T70" fmla="*/ 387 w 432"/>
                <a:gd name="T71" fmla="*/ 350 h 432"/>
                <a:gd name="T72" fmla="*/ 383 w 432"/>
                <a:gd name="T73" fmla="*/ 344 h 432"/>
                <a:gd name="T74" fmla="*/ 358 w 432"/>
                <a:gd name="T75" fmla="*/ 295 h 432"/>
                <a:gd name="T76" fmla="*/ 372 w 432"/>
                <a:gd name="T77" fmla="*/ 260 h 432"/>
                <a:gd name="T78" fmla="*/ 432 w 432"/>
                <a:gd name="T79" fmla="*/ 239 h 432"/>
                <a:gd name="T80" fmla="*/ 432 w 432"/>
                <a:gd name="T81" fmla="*/ 190 h 432"/>
                <a:gd name="T82" fmla="*/ 290 w 432"/>
                <a:gd name="T83" fmla="*/ 216 h 432"/>
                <a:gd name="T84" fmla="*/ 216 w 432"/>
                <a:gd name="T85" fmla="*/ 290 h 432"/>
                <a:gd name="T86" fmla="*/ 141 w 432"/>
                <a:gd name="T87" fmla="*/ 216 h 432"/>
                <a:gd name="T88" fmla="*/ 216 w 432"/>
                <a:gd name="T89" fmla="*/ 141 h 432"/>
                <a:gd name="T90" fmla="*/ 290 w 432"/>
                <a:gd name="T91" fmla="*/ 216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32" h="432">
                  <a:moveTo>
                    <a:pt x="432" y="190"/>
                  </a:moveTo>
                  <a:cubicBezTo>
                    <a:pt x="425" y="188"/>
                    <a:pt x="425" y="188"/>
                    <a:pt x="425" y="188"/>
                  </a:cubicBezTo>
                  <a:cubicBezTo>
                    <a:pt x="372" y="171"/>
                    <a:pt x="372" y="171"/>
                    <a:pt x="372" y="171"/>
                  </a:cubicBezTo>
                  <a:cubicBezTo>
                    <a:pt x="358" y="137"/>
                    <a:pt x="358" y="137"/>
                    <a:pt x="358" y="137"/>
                  </a:cubicBezTo>
                  <a:cubicBezTo>
                    <a:pt x="385" y="80"/>
                    <a:pt x="385" y="80"/>
                    <a:pt x="385" y="80"/>
                  </a:cubicBezTo>
                  <a:cubicBezTo>
                    <a:pt x="350" y="45"/>
                    <a:pt x="350" y="45"/>
                    <a:pt x="350" y="45"/>
                  </a:cubicBezTo>
                  <a:cubicBezTo>
                    <a:pt x="344" y="48"/>
                    <a:pt x="344" y="48"/>
                    <a:pt x="344" y="48"/>
                  </a:cubicBezTo>
                  <a:cubicBezTo>
                    <a:pt x="295" y="73"/>
                    <a:pt x="295" y="73"/>
                    <a:pt x="295" y="73"/>
                  </a:cubicBezTo>
                  <a:cubicBezTo>
                    <a:pt x="261" y="59"/>
                    <a:pt x="261" y="59"/>
                    <a:pt x="261" y="59"/>
                  </a:cubicBezTo>
                  <a:cubicBezTo>
                    <a:pt x="240" y="0"/>
                    <a:pt x="240" y="0"/>
                    <a:pt x="240" y="0"/>
                  </a:cubicBezTo>
                  <a:cubicBezTo>
                    <a:pt x="191" y="0"/>
                    <a:pt x="191" y="0"/>
                    <a:pt x="191" y="0"/>
                  </a:cubicBezTo>
                  <a:cubicBezTo>
                    <a:pt x="188" y="7"/>
                    <a:pt x="188" y="7"/>
                    <a:pt x="188" y="7"/>
                  </a:cubicBezTo>
                  <a:cubicBezTo>
                    <a:pt x="171" y="59"/>
                    <a:pt x="171" y="59"/>
                    <a:pt x="171" y="59"/>
                  </a:cubicBezTo>
                  <a:cubicBezTo>
                    <a:pt x="137" y="73"/>
                    <a:pt x="137" y="73"/>
                    <a:pt x="137" y="73"/>
                  </a:cubicBezTo>
                  <a:cubicBezTo>
                    <a:pt x="80" y="46"/>
                    <a:pt x="80" y="46"/>
                    <a:pt x="80" y="46"/>
                  </a:cubicBezTo>
                  <a:cubicBezTo>
                    <a:pt x="45" y="81"/>
                    <a:pt x="45" y="81"/>
                    <a:pt x="45" y="81"/>
                  </a:cubicBezTo>
                  <a:cubicBezTo>
                    <a:pt x="49" y="88"/>
                    <a:pt x="49" y="88"/>
                    <a:pt x="49" y="88"/>
                  </a:cubicBezTo>
                  <a:cubicBezTo>
                    <a:pt x="74" y="137"/>
                    <a:pt x="74" y="137"/>
                    <a:pt x="74" y="137"/>
                  </a:cubicBezTo>
                  <a:cubicBezTo>
                    <a:pt x="59" y="171"/>
                    <a:pt x="59" y="171"/>
                    <a:pt x="59" y="171"/>
                  </a:cubicBezTo>
                  <a:cubicBezTo>
                    <a:pt x="0" y="192"/>
                    <a:pt x="0" y="192"/>
                    <a:pt x="0" y="192"/>
                  </a:cubicBezTo>
                  <a:cubicBezTo>
                    <a:pt x="0" y="241"/>
                    <a:pt x="0" y="241"/>
                    <a:pt x="0" y="241"/>
                  </a:cubicBezTo>
                  <a:cubicBezTo>
                    <a:pt x="7" y="244"/>
                    <a:pt x="7" y="244"/>
                    <a:pt x="7" y="244"/>
                  </a:cubicBezTo>
                  <a:cubicBezTo>
                    <a:pt x="60" y="261"/>
                    <a:pt x="60" y="261"/>
                    <a:pt x="60" y="261"/>
                  </a:cubicBezTo>
                  <a:cubicBezTo>
                    <a:pt x="74" y="295"/>
                    <a:pt x="74" y="295"/>
                    <a:pt x="74" y="295"/>
                  </a:cubicBezTo>
                  <a:cubicBezTo>
                    <a:pt x="47" y="352"/>
                    <a:pt x="47" y="352"/>
                    <a:pt x="47" y="352"/>
                  </a:cubicBezTo>
                  <a:cubicBezTo>
                    <a:pt x="81" y="386"/>
                    <a:pt x="81" y="386"/>
                    <a:pt x="81" y="386"/>
                  </a:cubicBezTo>
                  <a:cubicBezTo>
                    <a:pt x="88" y="383"/>
                    <a:pt x="88" y="383"/>
                    <a:pt x="88" y="383"/>
                  </a:cubicBezTo>
                  <a:cubicBezTo>
                    <a:pt x="137" y="358"/>
                    <a:pt x="137" y="358"/>
                    <a:pt x="137" y="358"/>
                  </a:cubicBezTo>
                  <a:cubicBezTo>
                    <a:pt x="171" y="372"/>
                    <a:pt x="171" y="372"/>
                    <a:pt x="171" y="372"/>
                  </a:cubicBezTo>
                  <a:cubicBezTo>
                    <a:pt x="193" y="432"/>
                    <a:pt x="193" y="432"/>
                    <a:pt x="193" y="432"/>
                  </a:cubicBezTo>
                  <a:cubicBezTo>
                    <a:pt x="241" y="432"/>
                    <a:pt x="241" y="432"/>
                    <a:pt x="241" y="432"/>
                  </a:cubicBezTo>
                  <a:cubicBezTo>
                    <a:pt x="244" y="425"/>
                    <a:pt x="244" y="425"/>
                    <a:pt x="244" y="425"/>
                  </a:cubicBezTo>
                  <a:cubicBezTo>
                    <a:pt x="261" y="372"/>
                    <a:pt x="261" y="372"/>
                    <a:pt x="261" y="372"/>
                  </a:cubicBezTo>
                  <a:cubicBezTo>
                    <a:pt x="295" y="358"/>
                    <a:pt x="295" y="358"/>
                    <a:pt x="295" y="358"/>
                  </a:cubicBezTo>
                  <a:cubicBezTo>
                    <a:pt x="352" y="385"/>
                    <a:pt x="352" y="385"/>
                    <a:pt x="352" y="385"/>
                  </a:cubicBezTo>
                  <a:cubicBezTo>
                    <a:pt x="387" y="350"/>
                    <a:pt x="387" y="350"/>
                    <a:pt x="387" y="350"/>
                  </a:cubicBezTo>
                  <a:cubicBezTo>
                    <a:pt x="383" y="344"/>
                    <a:pt x="383" y="344"/>
                    <a:pt x="383" y="344"/>
                  </a:cubicBezTo>
                  <a:cubicBezTo>
                    <a:pt x="358" y="295"/>
                    <a:pt x="358" y="295"/>
                    <a:pt x="358" y="295"/>
                  </a:cubicBezTo>
                  <a:cubicBezTo>
                    <a:pt x="372" y="260"/>
                    <a:pt x="372" y="260"/>
                    <a:pt x="372" y="260"/>
                  </a:cubicBezTo>
                  <a:cubicBezTo>
                    <a:pt x="432" y="239"/>
                    <a:pt x="432" y="239"/>
                    <a:pt x="432" y="239"/>
                  </a:cubicBezTo>
                  <a:cubicBezTo>
                    <a:pt x="432" y="190"/>
                    <a:pt x="432" y="190"/>
                    <a:pt x="432" y="190"/>
                  </a:cubicBezTo>
                  <a:close/>
                  <a:moveTo>
                    <a:pt x="290" y="216"/>
                  </a:moveTo>
                  <a:cubicBezTo>
                    <a:pt x="290" y="257"/>
                    <a:pt x="257" y="290"/>
                    <a:pt x="216" y="290"/>
                  </a:cubicBezTo>
                  <a:cubicBezTo>
                    <a:pt x="175" y="290"/>
                    <a:pt x="141" y="257"/>
                    <a:pt x="141" y="216"/>
                  </a:cubicBezTo>
                  <a:cubicBezTo>
                    <a:pt x="141" y="174"/>
                    <a:pt x="175" y="141"/>
                    <a:pt x="216" y="141"/>
                  </a:cubicBezTo>
                  <a:cubicBezTo>
                    <a:pt x="257" y="141"/>
                    <a:pt x="290" y="174"/>
                    <a:pt x="290" y="2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defTabSz="1219170"/>
              <a:endParaRPr lang="en-US" sz="1765" kern="0">
                <a:solidFill>
                  <a:sysClr val="windowText" lastClr="000000"/>
                </a:solidFill>
              </a:endParaRPr>
            </a:p>
          </p:txBody>
        </p:sp>
        <p:sp>
          <p:nvSpPr>
            <p:cNvPr id="111" name="Freeform 7">
              <a:extLst>
                <a:ext uri="{FF2B5EF4-FFF2-40B4-BE49-F238E27FC236}">
                  <a16:creationId xmlns:a16="http://schemas.microsoft.com/office/drawing/2014/main" id="{2F84402B-1EC4-40DB-8DC1-509E58F45D03}"/>
                </a:ext>
              </a:extLst>
            </p:cNvPr>
            <p:cNvSpPr>
              <a:spLocks noEditPoints="1"/>
            </p:cNvSpPr>
            <p:nvPr/>
          </p:nvSpPr>
          <p:spPr bwMode="auto">
            <a:xfrm>
              <a:off x="5006" y="652"/>
              <a:ext cx="262" cy="262"/>
            </a:xfrm>
            <a:custGeom>
              <a:avLst/>
              <a:gdLst>
                <a:gd name="T0" fmla="*/ 529 w 529"/>
                <a:gd name="T1" fmla="*/ 234 h 530"/>
                <a:gd name="T2" fmla="*/ 520 w 529"/>
                <a:gd name="T3" fmla="*/ 231 h 530"/>
                <a:gd name="T4" fmla="*/ 456 w 529"/>
                <a:gd name="T5" fmla="*/ 210 h 530"/>
                <a:gd name="T6" fmla="*/ 439 w 529"/>
                <a:gd name="T7" fmla="*/ 169 h 530"/>
                <a:gd name="T8" fmla="*/ 472 w 529"/>
                <a:gd name="T9" fmla="*/ 99 h 530"/>
                <a:gd name="T10" fmla="*/ 429 w 529"/>
                <a:gd name="T11" fmla="*/ 56 h 530"/>
                <a:gd name="T12" fmla="*/ 421 w 529"/>
                <a:gd name="T13" fmla="*/ 60 h 530"/>
                <a:gd name="T14" fmla="*/ 361 w 529"/>
                <a:gd name="T15" fmla="*/ 91 h 530"/>
                <a:gd name="T16" fmla="*/ 319 w 529"/>
                <a:gd name="T17" fmla="*/ 74 h 530"/>
                <a:gd name="T18" fmla="*/ 293 w 529"/>
                <a:gd name="T19" fmla="*/ 0 h 530"/>
                <a:gd name="T20" fmla="*/ 233 w 529"/>
                <a:gd name="T21" fmla="*/ 0 h 530"/>
                <a:gd name="T22" fmla="*/ 230 w 529"/>
                <a:gd name="T23" fmla="*/ 9 h 530"/>
                <a:gd name="T24" fmla="*/ 209 w 529"/>
                <a:gd name="T25" fmla="*/ 74 h 530"/>
                <a:gd name="T26" fmla="*/ 168 w 529"/>
                <a:gd name="T27" fmla="*/ 91 h 530"/>
                <a:gd name="T28" fmla="*/ 98 w 529"/>
                <a:gd name="T29" fmla="*/ 58 h 530"/>
                <a:gd name="T30" fmla="*/ 55 w 529"/>
                <a:gd name="T31" fmla="*/ 100 h 530"/>
                <a:gd name="T32" fmla="*/ 59 w 529"/>
                <a:gd name="T33" fmla="*/ 108 h 530"/>
                <a:gd name="T34" fmla="*/ 90 w 529"/>
                <a:gd name="T35" fmla="*/ 169 h 530"/>
                <a:gd name="T36" fmla="*/ 72 w 529"/>
                <a:gd name="T37" fmla="*/ 210 h 530"/>
                <a:gd name="T38" fmla="*/ 0 w 529"/>
                <a:gd name="T39" fmla="*/ 236 h 530"/>
                <a:gd name="T40" fmla="*/ 0 w 529"/>
                <a:gd name="T41" fmla="*/ 297 h 530"/>
                <a:gd name="T42" fmla="*/ 8 w 529"/>
                <a:gd name="T43" fmla="*/ 300 h 530"/>
                <a:gd name="T44" fmla="*/ 73 w 529"/>
                <a:gd name="T45" fmla="*/ 321 h 530"/>
                <a:gd name="T46" fmla="*/ 90 w 529"/>
                <a:gd name="T47" fmla="*/ 362 h 530"/>
                <a:gd name="T48" fmla="*/ 57 w 529"/>
                <a:gd name="T49" fmla="*/ 432 h 530"/>
                <a:gd name="T50" fmla="*/ 99 w 529"/>
                <a:gd name="T51" fmla="*/ 474 h 530"/>
                <a:gd name="T52" fmla="*/ 107 w 529"/>
                <a:gd name="T53" fmla="*/ 471 h 530"/>
                <a:gd name="T54" fmla="*/ 168 w 529"/>
                <a:gd name="T55" fmla="*/ 440 h 530"/>
                <a:gd name="T56" fmla="*/ 209 w 529"/>
                <a:gd name="T57" fmla="*/ 457 h 530"/>
                <a:gd name="T58" fmla="*/ 236 w 529"/>
                <a:gd name="T59" fmla="*/ 530 h 530"/>
                <a:gd name="T60" fmla="*/ 296 w 529"/>
                <a:gd name="T61" fmla="*/ 530 h 530"/>
                <a:gd name="T62" fmla="*/ 298 w 529"/>
                <a:gd name="T63" fmla="*/ 522 h 530"/>
                <a:gd name="T64" fmla="*/ 319 w 529"/>
                <a:gd name="T65" fmla="*/ 457 h 530"/>
                <a:gd name="T66" fmla="*/ 361 w 529"/>
                <a:gd name="T67" fmla="*/ 440 h 530"/>
                <a:gd name="T68" fmla="*/ 431 w 529"/>
                <a:gd name="T69" fmla="*/ 472 h 530"/>
                <a:gd name="T70" fmla="*/ 474 w 529"/>
                <a:gd name="T71" fmla="*/ 430 h 530"/>
                <a:gd name="T72" fmla="*/ 469 w 529"/>
                <a:gd name="T73" fmla="*/ 422 h 530"/>
                <a:gd name="T74" fmla="*/ 439 w 529"/>
                <a:gd name="T75" fmla="*/ 362 h 530"/>
                <a:gd name="T76" fmla="*/ 456 w 529"/>
                <a:gd name="T77" fmla="*/ 320 h 530"/>
                <a:gd name="T78" fmla="*/ 529 w 529"/>
                <a:gd name="T79" fmla="*/ 294 h 530"/>
                <a:gd name="T80" fmla="*/ 529 w 529"/>
                <a:gd name="T81" fmla="*/ 234 h 530"/>
                <a:gd name="T82" fmla="*/ 529 w 529"/>
                <a:gd name="T83" fmla="*/ 234 h 530"/>
                <a:gd name="T84" fmla="*/ 349 w 529"/>
                <a:gd name="T85" fmla="*/ 265 h 530"/>
                <a:gd name="T86" fmla="*/ 264 w 529"/>
                <a:gd name="T87" fmla="*/ 350 h 530"/>
                <a:gd name="T88" fmla="*/ 180 w 529"/>
                <a:gd name="T89" fmla="*/ 265 h 530"/>
                <a:gd name="T90" fmla="*/ 264 w 529"/>
                <a:gd name="T91" fmla="*/ 181 h 530"/>
                <a:gd name="T92" fmla="*/ 349 w 529"/>
                <a:gd name="T93" fmla="*/ 265 h 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9" h="530">
                  <a:moveTo>
                    <a:pt x="529" y="234"/>
                  </a:moveTo>
                  <a:cubicBezTo>
                    <a:pt x="520" y="231"/>
                    <a:pt x="520" y="231"/>
                    <a:pt x="520" y="231"/>
                  </a:cubicBezTo>
                  <a:cubicBezTo>
                    <a:pt x="456" y="210"/>
                    <a:pt x="456" y="210"/>
                    <a:pt x="456" y="210"/>
                  </a:cubicBezTo>
                  <a:cubicBezTo>
                    <a:pt x="439" y="169"/>
                    <a:pt x="439" y="169"/>
                    <a:pt x="439" y="169"/>
                  </a:cubicBezTo>
                  <a:cubicBezTo>
                    <a:pt x="472" y="99"/>
                    <a:pt x="472" y="99"/>
                    <a:pt x="472" y="99"/>
                  </a:cubicBezTo>
                  <a:cubicBezTo>
                    <a:pt x="429" y="56"/>
                    <a:pt x="429" y="56"/>
                    <a:pt x="429" y="56"/>
                  </a:cubicBezTo>
                  <a:cubicBezTo>
                    <a:pt x="421" y="60"/>
                    <a:pt x="421" y="60"/>
                    <a:pt x="421" y="60"/>
                  </a:cubicBezTo>
                  <a:cubicBezTo>
                    <a:pt x="361" y="91"/>
                    <a:pt x="361" y="91"/>
                    <a:pt x="361" y="91"/>
                  </a:cubicBezTo>
                  <a:cubicBezTo>
                    <a:pt x="319" y="74"/>
                    <a:pt x="319" y="74"/>
                    <a:pt x="319" y="74"/>
                  </a:cubicBezTo>
                  <a:cubicBezTo>
                    <a:pt x="293" y="0"/>
                    <a:pt x="293" y="0"/>
                    <a:pt x="293" y="0"/>
                  </a:cubicBezTo>
                  <a:cubicBezTo>
                    <a:pt x="233" y="0"/>
                    <a:pt x="233" y="0"/>
                    <a:pt x="233" y="0"/>
                  </a:cubicBezTo>
                  <a:cubicBezTo>
                    <a:pt x="230" y="9"/>
                    <a:pt x="230" y="9"/>
                    <a:pt x="230" y="9"/>
                  </a:cubicBezTo>
                  <a:cubicBezTo>
                    <a:pt x="209" y="74"/>
                    <a:pt x="209" y="74"/>
                    <a:pt x="209" y="74"/>
                  </a:cubicBezTo>
                  <a:cubicBezTo>
                    <a:pt x="168" y="91"/>
                    <a:pt x="168" y="91"/>
                    <a:pt x="168" y="91"/>
                  </a:cubicBezTo>
                  <a:cubicBezTo>
                    <a:pt x="98" y="58"/>
                    <a:pt x="98" y="58"/>
                    <a:pt x="98" y="58"/>
                  </a:cubicBezTo>
                  <a:cubicBezTo>
                    <a:pt x="55" y="100"/>
                    <a:pt x="55" y="100"/>
                    <a:pt x="55" y="100"/>
                  </a:cubicBezTo>
                  <a:cubicBezTo>
                    <a:pt x="59" y="108"/>
                    <a:pt x="59" y="108"/>
                    <a:pt x="59" y="108"/>
                  </a:cubicBezTo>
                  <a:cubicBezTo>
                    <a:pt x="90" y="169"/>
                    <a:pt x="90" y="169"/>
                    <a:pt x="90" y="169"/>
                  </a:cubicBezTo>
                  <a:cubicBezTo>
                    <a:pt x="72" y="210"/>
                    <a:pt x="72" y="210"/>
                    <a:pt x="72" y="210"/>
                  </a:cubicBezTo>
                  <a:cubicBezTo>
                    <a:pt x="0" y="236"/>
                    <a:pt x="0" y="236"/>
                    <a:pt x="0" y="236"/>
                  </a:cubicBezTo>
                  <a:cubicBezTo>
                    <a:pt x="0" y="297"/>
                    <a:pt x="0" y="297"/>
                    <a:pt x="0" y="297"/>
                  </a:cubicBezTo>
                  <a:cubicBezTo>
                    <a:pt x="8" y="300"/>
                    <a:pt x="8" y="300"/>
                    <a:pt x="8" y="300"/>
                  </a:cubicBezTo>
                  <a:cubicBezTo>
                    <a:pt x="73" y="321"/>
                    <a:pt x="73" y="321"/>
                    <a:pt x="73" y="321"/>
                  </a:cubicBezTo>
                  <a:cubicBezTo>
                    <a:pt x="90" y="362"/>
                    <a:pt x="90" y="362"/>
                    <a:pt x="90" y="362"/>
                  </a:cubicBezTo>
                  <a:cubicBezTo>
                    <a:pt x="57" y="432"/>
                    <a:pt x="57" y="432"/>
                    <a:pt x="57" y="432"/>
                  </a:cubicBezTo>
                  <a:cubicBezTo>
                    <a:pt x="99" y="474"/>
                    <a:pt x="99" y="474"/>
                    <a:pt x="99" y="474"/>
                  </a:cubicBezTo>
                  <a:cubicBezTo>
                    <a:pt x="107" y="471"/>
                    <a:pt x="107" y="471"/>
                    <a:pt x="107" y="471"/>
                  </a:cubicBezTo>
                  <a:cubicBezTo>
                    <a:pt x="168" y="440"/>
                    <a:pt x="168" y="440"/>
                    <a:pt x="168" y="440"/>
                  </a:cubicBezTo>
                  <a:cubicBezTo>
                    <a:pt x="209" y="457"/>
                    <a:pt x="209" y="457"/>
                    <a:pt x="209" y="457"/>
                  </a:cubicBezTo>
                  <a:cubicBezTo>
                    <a:pt x="236" y="530"/>
                    <a:pt x="236" y="530"/>
                    <a:pt x="236" y="530"/>
                  </a:cubicBezTo>
                  <a:cubicBezTo>
                    <a:pt x="296" y="530"/>
                    <a:pt x="296" y="530"/>
                    <a:pt x="296" y="530"/>
                  </a:cubicBezTo>
                  <a:cubicBezTo>
                    <a:pt x="298" y="522"/>
                    <a:pt x="298" y="522"/>
                    <a:pt x="298" y="522"/>
                  </a:cubicBezTo>
                  <a:cubicBezTo>
                    <a:pt x="319" y="457"/>
                    <a:pt x="319" y="457"/>
                    <a:pt x="319" y="457"/>
                  </a:cubicBezTo>
                  <a:cubicBezTo>
                    <a:pt x="361" y="440"/>
                    <a:pt x="361" y="440"/>
                    <a:pt x="361" y="440"/>
                  </a:cubicBezTo>
                  <a:cubicBezTo>
                    <a:pt x="431" y="472"/>
                    <a:pt x="431" y="472"/>
                    <a:pt x="431" y="472"/>
                  </a:cubicBezTo>
                  <a:cubicBezTo>
                    <a:pt x="474" y="430"/>
                    <a:pt x="474" y="430"/>
                    <a:pt x="474" y="430"/>
                  </a:cubicBezTo>
                  <a:cubicBezTo>
                    <a:pt x="469" y="422"/>
                    <a:pt x="469" y="422"/>
                    <a:pt x="469" y="422"/>
                  </a:cubicBezTo>
                  <a:cubicBezTo>
                    <a:pt x="439" y="362"/>
                    <a:pt x="439" y="362"/>
                    <a:pt x="439" y="362"/>
                  </a:cubicBezTo>
                  <a:cubicBezTo>
                    <a:pt x="456" y="320"/>
                    <a:pt x="456" y="320"/>
                    <a:pt x="456" y="320"/>
                  </a:cubicBezTo>
                  <a:cubicBezTo>
                    <a:pt x="529" y="294"/>
                    <a:pt x="529" y="294"/>
                    <a:pt x="529" y="294"/>
                  </a:cubicBezTo>
                  <a:cubicBezTo>
                    <a:pt x="529" y="234"/>
                    <a:pt x="529" y="234"/>
                    <a:pt x="529" y="234"/>
                  </a:cubicBezTo>
                  <a:cubicBezTo>
                    <a:pt x="529" y="234"/>
                    <a:pt x="529" y="234"/>
                    <a:pt x="529" y="234"/>
                  </a:cubicBezTo>
                  <a:close/>
                  <a:moveTo>
                    <a:pt x="349" y="265"/>
                  </a:moveTo>
                  <a:cubicBezTo>
                    <a:pt x="349" y="312"/>
                    <a:pt x="311" y="350"/>
                    <a:pt x="264" y="350"/>
                  </a:cubicBezTo>
                  <a:cubicBezTo>
                    <a:pt x="218" y="350"/>
                    <a:pt x="180" y="312"/>
                    <a:pt x="180" y="265"/>
                  </a:cubicBezTo>
                  <a:cubicBezTo>
                    <a:pt x="180" y="219"/>
                    <a:pt x="218" y="181"/>
                    <a:pt x="264" y="181"/>
                  </a:cubicBezTo>
                  <a:cubicBezTo>
                    <a:pt x="311" y="181"/>
                    <a:pt x="349" y="219"/>
                    <a:pt x="349" y="26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defTabSz="1219170"/>
              <a:endParaRPr lang="en-US" sz="1765" kern="0">
                <a:solidFill>
                  <a:sysClr val="windowText" lastClr="000000"/>
                </a:solidFill>
              </a:endParaRPr>
            </a:p>
          </p:txBody>
        </p:sp>
      </p:grpSp>
      <p:grpSp>
        <p:nvGrpSpPr>
          <p:cNvPr id="135" name="Group 134">
            <a:extLst>
              <a:ext uri="{FF2B5EF4-FFF2-40B4-BE49-F238E27FC236}">
                <a16:creationId xmlns:a16="http://schemas.microsoft.com/office/drawing/2014/main" id="{67CBBD39-6F30-4A70-8208-4F9A28EB7703}"/>
              </a:ext>
            </a:extLst>
          </p:cNvPr>
          <p:cNvGrpSpPr>
            <a:grpSpLocks noChangeAspect="1"/>
          </p:cNvGrpSpPr>
          <p:nvPr/>
        </p:nvGrpSpPr>
        <p:grpSpPr>
          <a:xfrm>
            <a:off x="8944217" y="716060"/>
            <a:ext cx="740496" cy="682802"/>
            <a:chOff x="9010657" y="654050"/>
            <a:chExt cx="855656" cy="788990"/>
          </a:xfrm>
        </p:grpSpPr>
        <p:grpSp>
          <p:nvGrpSpPr>
            <p:cNvPr id="114" name="Group 19">
              <a:extLst>
                <a:ext uri="{FF2B5EF4-FFF2-40B4-BE49-F238E27FC236}">
                  <a16:creationId xmlns:a16="http://schemas.microsoft.com/office/drawing/2014/main" id="{53AB5F70-041B-4532-BCE6-43699AA89BAA}"/>
                </a:ext>
              </a:extLst>
            </p:cNvPr>
            <p:cNvGrpSpPr>
              <a:grpSpLocks noChangeAspect="1"/>
            </p:cNvGrpSpPr>
            <p:nvPr/>
          </p:nvGrpSpPr>
          <p:grpSpPr bwMode="auto">
            <a:xfrm>
              <a:off x="9390063" y="654050"/>
              <a:ext cx="476250" cy="393700"/>
              <a:chOff x="5915" y="412"/>
              <a:chExt cx="300" cy="248"/>
            </a:xfrm>
          </p:grpSpPr>
          <p:sp>
            <p:nvSpPr>
              <p:cNvPr id="122" name="AutoShape 18">
                <a:extLst>
                  <a:ext uri="{FF2B5EF4-FFF2-40B4-BE49-F238E27FC236}">
                    <a16:creationId xmlns:a16="http://schemas.microsoft.com/office/drawing/2014/main" id="{D65F5414-C3AB-4D1B-8C5B-16A605484F4E}"/>
                  </a:ext>
                </a:extLst>
              </p:cNvPr>
              <p:cNvSpPr>
                <a:spLocks noChangeAspect="1" noChangeArrowheads="1" noTextEdit="1"/>
              </p:cNvSpPr>
              <p:nvPr/>
            </p:nvSpPr>
            <p:spPr bwMode="auto">
              <a:xfrm>
                <a:off x="5932" y="412"/>
                <a:ext cx="266" cy="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defTabSz="1219170"/>
                <a:endParaRPr lang="en-US" sz="1765" kern="0">
                  <a:solidFill>
                    <a:sysClr val="windowText" lastClr="000000"/>
                  </a:solidFill>
                </a:endParaRPr>
              </a:p>
            </p:txBody>
          </p:sp>
          <p:sp>
            <p:nvSpPr>
              <p:cNvPr id="123" name="Freeform 20">
                <a:extLst>
                  <a:ext uri="{FF2B5EF4-FFF2-40B4-BE49-F238E27FC236}">
                    <a16:creationId xmlns:a16="http://schemas.microsoft.com/office/drawing/2014/main" id="{E40EC63F-2AE7-442A-93E3-6AD371396309}"/>
                  </a:ext>
                </a:extLst>
              </p:cNvPr>
              <p:cNvSpPr>
                <a:spLocks/>
              </p:cNvSpPr>
              <p:nvPr/>
            </p:nvSpPr>
            <p:spPr bwMode="auto">
              <a:xfrm>
                <a:off x="5915" y="412"/>
                <a:ext cx="300" cy="248"/>
              </a:xfrm>
              <a:custGeom>
                <a:avLst/>
                <a:gdLst>
                  <a:gd name="T0" fmla="*/ 682 w 887"/>
                  <a:gd name="T1" fmla="*/ 704 h 785"/>
                  <a:gd name="T2" fmla="*/ 444 w 887"/>
                  <a:gd name="T3" fmla="*/ 785 h 785"/>
                  <a:gd name="T4" fmla="*/ 132 w 887"/>
                  <a:gd name="T5" fmla="*/ 631 h 785"/>
                  <a:gd name="T6" fmla="*/ 205 w 887"/>
                  <a:gd name="T7" fmla="*/ 81 h 785"/>
                  <a:gd name="T8" fmla="*/ 443 w 887"/>
                  <a:gd name="T9" fmla="*/ 0 h 785"/>
                  <a:gd name="T10" fmla="*/ 755 w 887"/>
                  <a:gd name="T11" fmla="*/ 154 h 785"/>
                  <a:gd name="T12" fmla="*/ 682 w 887"/>
                  <a:gd name="T13" fmla="*/ 704 h 785"/>
                </a:gdLst>
                <a:ahLst/>
                <a:cxnLst>
                  <a:cxn ang="0">
                    <a:pos x="T0" y="T1"/>
                  </a:cxn>
                  <a:cxn ang="0">
                    <a:pos x="T2" y="T3"/>
                  </a:cxn>
                  <a:cxn ang="0">
                    <a:pos x="T4" y="T5"/>
                  </a:cxn>
                  <a:cxn ang="0">
                    <a:pos x="T6" y="T7"/>
                  </a:cxn>
                  <a:cxn ang="0">
                    <a:pos x="T8" y="T9"/>
                  </a:cxn>
                  <a:cxn ang="0">
                    <a:pos x="T10" y="T11"/>
                  </a:cxn>
                  <a:cxn ang="0">
                    <a:pos x="T12" y="T13"/>
                  </a:cxn>
                </a:cxnLst>
                <a:rect l="0" t="0" r="r" b="b"/>
                <a:pathLst>
                  <a:path w="887" h="785">
                    <a:moveTo>
                      <a:pt x="682" y="704"/>
                    </a:moveTo>
                    <a:cubicBezTo>
                      <a:pt x="611" y="758"/>
                      <a:pt x="527" y="785"/>
                      <a:pt x="444" y="785"/>
                    </a:cubicBezTo>
                    <a:cubicBezTo>
                      <a:pt x="326" y="785"/>
                      <a:pt x="209" y="732"/>
                      <a:pt x="132" y="631"/>
                    </a:cubicBezTo>
                    <a:cubicBezTo>
                      <a:pt x="0" y="459"/>
                      <a:pt x="33" y="213"/>
                      <a:pt x="205" y="81"/>
                    </a:cubicBezTo>
                    <a:cubicBezTo>
                      <a:pt x="276" y="26"/>
                      <a:pt x="360" y="0"/>
                      <a:pt x="443" y="0"/>
                    </a:cubicBezTo>
                    <a:cubicBezTo>
                      <a:pt x="561" y="0"/>
                      <a:pt x="678" y="53"/>
                      <a:pt x="755" y="154"/>
                    </a:cubicBezTo>
                    <a:cubicBezTo>
                      <a:pt x="887" y="326"/>
                      <a:pt x="854" y="572"/>
                      <a:pt x="682" y="704"/>
                    </a:cubicBez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defTabSz="1219170"/>
                <a:endParaRPr lang="en-US" sz="1765" kern="0">
                  <a:solidFill>
                    <a:sysClr val="windowText" lastClr="000000"/>
                  </a:solidFill>
                </a:endParaRPr>
              </a:p>
            </p:txBody>
          </p:sp>
          <p:sp>
            <p:nvSpPr>
              <p:cNvPr id="124" name="Freeform 21">
                <a:extLst>
                  <a:ext uri="{FF2B5EF4-FFF2-40B4-BE49-F238E27FC236}">
                    <a16:creationId xmlns:a16="http://schemas.microsoft.com/office/drawing/2014/main" id="{314637E1-7451-46A7-B48C-4B7C52E8C14F}"/>
                  </a:ext>
                </a:extLst>
              </p:cNvPr>
              <p:cNvSpPr>
                <a:spLocks/>
              </p:cNvSpPr>
              <p:nvPr/>
            </p:nvSpPr>
            <p:spPr bwMode="auto">
              <a:xfrm>
                <a:off x="5915" y="412"/>
                <a:ext cx="300" cy="248"/>
              </a:xfrm>
              <a:custGeom>
                <a:avLst/>
                <a:gdLst>
                  <a:gd name="T0" fmla="*/ 682 w 887"/>
                  <a:gd name="T1" fmla="*/ 704 h 785"/>
                  <a:gd name="T2" fmla="*/ 444 w 887"/>
                  <a:gd name="T3" fmla="*/ 785 h 785"/>
                  <a:gd name="T4" fmla="*/ 132 w 887"/>
                  <a:gd name="T5" fmla="*/ 631 h 785"/>
                  <a:gd name="T6" fmla="*/ 205 w 887"/>
                  <a:gd name="T7" fmla="*/ 81 h 785"/>
                  <a:gd name="T8" fmla="*/ 443 w 887"/>
                  <a:gd name="T9" fmla="*/ 0 h 785"/>
                  <a:gd name="T10" fmla="*/ 755 w 887"/>
                  <a:gd name="T11" fmla="*/ 154 h 785"/>
                  <a:gd name="T12" fmla="*/ 682 w 887"/>
                  <a:gd name="T13" fmla="*/ 704 h 785"/>
                </a:gdLst>
                <a:ahLst/>
                <a:cxnLst>
                  <a:cxn ang="0">
                    <a:pos x="T0" y="T1"/>
                  </a:cxn>
                  <a:cxn ang="0">
                    <a:pos x="T2" y="T3"/>
                  </a:cxn>
                  <a:cxn ang="0">
                    <a:pos x="T4" y="T5"/>
                  </a:cxn>
                  <a:cxn ang="0">
                    <a:pos x="T6" y="T7"/>
                  </a:cxn>
                  <a:cxn ang="0">
                    <a:pos x="T8" y="T9"/>
                  </a:cxn>
                  <a:cxn ang="0">
                    <a:pos x="T10" y="T11"/>
                  </a:cxn>
                  <a:cxn ang="0">
                    <a:pos x="T12" y="T13"/>
                  </a:cxn>
                </a:cxnLst>
                <a:rect l="0" t="0" r="r" b="b"/>
                <a:pathLst>
                  <a:path w="887" h="785">
                    <a:moveTo>
                      <a:pt x="682" y="704"/>
                    </a:moveTo>
                    <a:cubicBezTo>
                      <a:pt x="611" y="758"/>
                      <a:pt x="527" y="785"/>
                      <a:pt x="444" y="785"/>
                    </a:cubicBezTo>
                    <a:cubicBezTo>
                      <a:pt x="326" y="785"/>
                      <a:pt x="209" y="732"/>
                      <a:pt x="132" y="631"/>
                    </a:cubicBezTo>
                    <a:cubicBezTo>
                      <a:pt x="0" y="459"/>
                      <a:pt x="33" y="213"/>
                      <a:pt x="205" y="81"/>
                    </a:cubicBezTo>
                    <a:cubicBezTo>
                      <a:pt x="276" y="26"/>
                      <a:pt x="360" y="0"/>
                      <a:pt x="443" y="0"/>
                    </a:cubicBezTo>
                    <a:cubicBezTo>
                      <a:pt x="561" y="0"/>
                      <a:pt x="678" y="53"/>
                      <a:pt x="755" y="154"/>
                    </a:cubicBezTo>
                    <a:cubicBezTo>
                      <a:pt x="887" y="326"/>
                      <a:pt x="854" y="572"/>
                      <a:pt x="682" y="70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defTabSz="1219170"/>
                <a:endParaRPr lang="en-US" sz="1765" kern="0">
                  <a:solidFill>
                    <a:sysClr val="windowText" lastClr="000000"/>
                  </a:solidFill>
                </a:endParaRPr>
              </a:p>
            </p:txBody>
          </p:sp>
          <p:sp>
            <p:nvSpPr>
              <p:cNvPr id="125" name="Freeform 22">
                <a:extLst>
                  <a:ext uri="{FF2B5EF4-FFF2-40B4-BE49-F238E27FC236}">
                    <a16:creationId xmlns:a16="http://schemas.microsoft.com/office/drawing/2014/main" id="{66F82291-0CB2-4F38-94BD-018E6FCC08CA}"/>
                  </a:ext>
                </a:extLst>
              </p:cNvPr>
              <p:cNvSpPr>
                <a:spLocks/>
              </p:cNvSpPr>
              <p:nvPr/>
            </p:nvSpPr>
            <p:spPr bwMode="auto">
              <a:xfrm>
                <a:off x="5951" y="449"/>
                <a:ext cx="37" cy="89"/>
              </a:xfrm>
              <a:custGeom>
                <a:avLst/>
                <a:gdLst>
                  <a:gd name="T0" fmla="*/ 69 w 108"/>
                  <a:gd name="T1" fmla="*/ 282 h 282"/>
                  <a:gd name="T2" fmla="*/ 108 w 108"/>
                  <a:gd name="T3" fmla="*/ 217 h 282"/>
                  <a:gd name="T4" fmla="*/ 55 w 108"/>
                  <a:gd name="T5" fmla="*/ 0 h 282"/>
                  <a:gd name="T6" fmla="*/ 13 w 108"/>
                  <a:gd name="T7" fmla="*/ 52 h 282"/>
                  <a:gd name="T8" fmla="*/ 69 w 108"/>
                  <a:gd name="T9" fmla="*/ 282 h 282"/>
                </a:gdLst>
                <a:ahLst/>
                <a:cxnLst>
                  <a:cxn ang="0">
                    <a:pos x="T0" y="T1"/>
                  </a:cxn>
                  <a:cxn ang="0">
                    <a:pos x="T2" y="T3"/>
                  </a:cxn>
                  <a:cxn ang="0">
                    <a:pos x="T4" y="T5"/>
                  </a:cxn>
                  <a:cxn ang="0">
                    <a:pos x="T6" y="T7"/>
                  </a:cxn>
                  <a:cxn ang="0">
                    <a:pos x="T8" y="T9"/>
                  </a:cxn>
                </a:cxnLst>
                <a:rect l="0" t="0" r="r" b="b"/>
                <a:pathLst>
                  <a:path w="108" h="282">
                    <a:moveTo>
                      <a:pt x="69" y="282"/>
                    </a:moveTo>
                    <a:cubicBezTo>
                      <a:pt x="80" y="261"/>
                      <a:pt x="93" y="239"/>
                      <a:pt x="108" y="217"/>
                    </a:cubicBezTo>
                    <a:cubicBezTo>
                      <a:pt x="46" y="119"/>
                      <a:pt x="49" y="38"/>
                      <a:pt x="55" y="0"/>
                    </a:cubicBezTo>
                    <a:cubicBezTo>
                      <a:pt x="40" y="17"/>
                      <a:pt x="26" y="34"/>
                      <a:pt x="13" y="52"/>
                    </a:cubicBezTo>
                    <a:cubicBezTo>
                      <a:pt x="1" y="103"/>
                      <a:pt x="0" y="184"/>
                      <a:pt x="69" y="282"/>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defTabSz="1219170"/>
                <a:endParaRPr lang="en-US" sz="1765" kern="0">
                  <a:solidFill>
                    <a:sysClr val="windowText" lastClr="000000"/>
                  </a:solidFill>
                </a:endParaRPr>
              </a:p>
            </p:txBody>
          </p:sp>
          <p:sp>
            <p:nvSpPr>
              <p:cNvPr id="126" name="Freeform 23">
                <a:extLst>
                  <a:ext uri="{FF2B5EF4-FFF2-40B4-BE49-F238E27FC236}">
                    <a16:creationId xmlns:a16="http://schemas.microsoft.com/office/drawing/2014/main" id="{9B6424F9-E40E-4A7B-8493-00F9E423840F}"/>
                  </a:ext>
                </a:extLst>
              </p:cNvPr>
              <p:cNvSpPr>
                <a:spLocks/>
              </p:cNvSpPr>
              <p:nvPr/>
            </p:nvSpPr>
            <p:spPr bwMode="auto">
              <a:xfrm>
                <a:off x="5996" y="542"/>
                <a:ext cx="179" cy="83"/>
              </a:xfrm>
              <a:custGeom>
                <a:avLst/>
                <a:gdLst>
                  <a:gd name="T0" fmla="*/ 112 w 529"/>
                  <a:gd name="T1" fmla="*/ 68 h 262"/>
                  <a:gd name="T2" fmla="*/ 38 w 529"/>
                  <a:gd name="T3" fmla="*/ 0 h 262"/>
                  <a:gd name="T4" fmla="*/ 0 w 529"/>
                  <a:gd name="T5" fmla="*/ 62 h 262"/>
                  <a:gd name="T6" fmla="*/ 69 w 529"/>
                  <a:gd name="T7" fmla="*/ 123 h 262"/>
                  <a:gd name="T8" fmla="*/ 479 w 529"/>
                  <a:gd name="T9" fmla="*/ 262 h 262"/>
                  <a:gd name="T10" fmla="*/ 529 w 529"/>
                  <a:gd name="T11" fmla="*/ 201 h 262"/>
                  <a:gd name="T12" fmla="*/ 112 w 529"/>
                  <a:gd name="T13" fmla="*/ 68 h 262"/>
                </a:gdLst>
                <a:ahLst/>
                <a:cxnLst>
                  <a:cxn ang="0">
                    <a:pos x="T0" y="T1"/>
                  </a:cxn>
                  <a:cxn ang="0">
                    <a:pos x="T2" y="T3"/>
                  </a:cxn>
                  <a:cxn ang="0">
                    <a:pos x="T4" y="T5"/>
                  </a:cxn>
                  <a:cxn ang="0">
                    <a:pos x="T6" y="T7"/>
                  </a:cxn>
                  <a:cxn ang="0">
                    <a:pos x="T8" y="T9"/>
                  </a:cxn>
                  <a:cxn ang="0">
                    <a:pos x="T10" y="T11"/>
                  </a:cxn>
                  <a:cxn ang="0">
                    <a:pos x="T12" y="T13"/>
                  </a:cxn>
                </a:cxnLst>
                <a:rect l="0" t="0" r="r" b="b"/>
                <a:pathLst>
                  <a:path w="529" h="262">
                    <a:moveTo>
                      <a:pt x="112" y="68"/>
                    </a:moveTo>
                    <a:cubicBezTo>
                      <a:pt x="83" y="45"/>
                      <a:pt x="59" y="22"/>
                      <a:pt x="38" y="0"/>
                    </a:cubicBezTo>
                    <a:cubicBezTo>
                      <a:pt x="23" y="21"/>
                      <a:pt x="11" y="42"/>
                      <a:pt x="0" y="62"/>
                    </a:cubicBezTo>
                    <a:cubicBezTo>
                      <a:pt x="20" y="82"/>
                      <a:pt x="43" y="102"/>
                      <a:pt x="69" y="123"/>
                    </a:cubicBezTo>
                    <a:cubicBezTo>
                      <a:pt x="229" y="250"/>
                      <a:pt x="390" y="262"/>
                      <a:pt x="479" y="262"/>
                    </a:cubicBezTo>
                    <a:cubicBezTo>
                      <a:pt x="485" y="262"/>
                      <a:pt x="513" y="224"/>
                      <a:pt x="529" y="201"/>
                    </a:cubicBezTo>
                    <a:cubicBezTo>
                      <a:pt x="489" y="209"/>
                      <a:pt x="318" y="231"/>
                      <a:pt x="112" y="68"/>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defTabSz="1219170"/>
                <a:endParaRPr lang="en-US" sz="1765" kern="0">
                  <a:solidFill>
                    <a:sysClr val="windowText" lastClr="000000"/>
                  </a:solidFill>
                </a:endParaRPr>
              </a:p>
            </p:txBody>
          </p:sp>
          <p:sp>
            <p:nvSpPr>
              <p:cNvPr id="127" name="Freeform 24">
                <a:extLst>
                  <a:ext uri="{FF2B5EF4-FFF2-40B4-BE49-F238E27FC236}">
                    <a16:creationId xmlns:a16="http://schemas.microsoft.com/office/drawing/2014/main" id="{0515070A-4F0F-45FB-99E1-34A34ED75BD8}"/>
                  </a:ext>
                </a:extLst>
              </p:cNvPr>
              <p:cNvSpPr>
                <a:spLocks/>
              </p:cNvSpPr>
              <p:nvPr/>
            </p:nvSpPr>
            <p:spPr bwMode="auto">
              <a:xfrm>
                <a:off x="6067" y="480"/>
                <a:ext cx="127" cy="99"/>
              </a:xfrm>
              <a:custGeom>
                <a:avLst/>
                <a:gdLst>
                  <a:gd name="T0" fmla="*/ 0 w 375"/>
                  <a:gd name="T1" fmla="*/ 34 h 315"/>
                  <a:gd name="T2" fmla="*/ 364 w 375"/>
                  <a:gd name="T3" fmla="*/ 315 h 315"/>
                  <a:gd name="T4" fmla="*/ 375 w 375"/>
                  <a:gd name="T5" fmla="*/ 281 h 315"/>
                  <a:gd name="T6" fmla="*/ 54 w 375"/>
                  <a:gd name="T7" fmla="*/ 0 h 315"/>
                  <a:gd name="T8" fmla="*/ 0 w 375"/>
                  <a:gd name="T9" fmla="*/ 34 h 315"/>
                </a:gdLst>
                <a:ahLst/>
                <a:cxnLst>
                  <a:cxn ang="0">
                    <a:pos x="T0" y="T1"/>
                  </a:cxn>
                  <a:cxn ang="0">
                    <a:pos x="T2" y="T3"/>
                  </a:cxn>
                  <a:cxn ang="0">
                    <a:pos x="T4" y="T5"/>
                  </a:cxn>
                  <a:cxn ang="0">
                    <a:pos x="T6" y="T7"/>
                  </a:cxn>
                  <a:cxn ang="0">
                    <a:pos x="T8" y="T9"/>
                  </a:cxn>
                </a:cxnLst>
                <a:rect l="0" t="0" r="r" b="b"/>
                <a:pathLst>
                  <a:path w="375" h="315">
                    <a:moveTo>
                      <a:pt x="0" y="34"/>
                    </a:moveTo>
                    <a:cubicBezTo>
                      <a:pt x="146" y="169"/>
                      <a:pt x="320" y="284"/>
                      <a:pt x="364" y="315"/>
                    </a:cubicBezTo>
                    <a:cubicBezTo>
                      <a:pt x="369" y="303"/>
                      <a:pt x="372" y="292"/>
                      <a:pt x="375" y="281"/>
                    </a:cubicBezTo>
                    <a:cubicBezTo>
                      <a:pt x="328" y="246"/>
                      <a:pt x="203" y="149"/>
                      <a:pt x="54" y="0"/>
                    </a:cubicBezTo>
                    <a:cubicBezTo>
                      <a:pt x="37" y="10"/>
                      <a:pt x="19" y="21"/>
                      <a:pt x="0" y="34"/>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defTabSz="1219170"/>
                <a:endParaRPr lang="en-US" sz="1765" kern="0">
                  <a:solidFill>
                    <a:sysClr val="windowText" lastClr="000000"/>
                  </a:solidFill>
                </a:endParaRPr>
              </a:p>
            </p:txBody>
          </p:sp>
          <p:sp>
            <p:nvSpPr>
              <p:cNvPr id="128" name="Freeform 25">
                <a:extLst>
                  <a:ext uri="{FF2B5EF4-FFF2-40B4-BE49-F238E27FC236}">
                    <a16:creationId xmlns:a16="http://schemas.microsoft.com/office/drawing/2014/main" id="{2EF77DF6-7D0F-4E1D-AE5C-112441B22DB1}"/>
                  </a:ext>
                </a:extLst>
              </p:cNvPr>
              <p:cNvSpPr>
                <a:spLocks/>
              </p:cNvSpPr>
              <p:nvPr/>
            </p:nvSpPr>
            <p:spPr bwMode="auto">
              <a:xfrm>
                <a:off x="6006" y="418"/>
                <a:ext cx="55" cy="49"/>
              </a:xfrm>
              <a:custGeom>
                <a:avLst/>
                <a:gdLst>
                  <a:gd name="T0" fmla="*/ 162 w 162"/>
                  <a:gd name="T1" fmla="*/ 121 h 156"/>
                  <a:gd name="T2" fmla="*/ 52 w 162"/>
                  <a:gd name="T3" fmla="*/ 0 h 156"/>
                  <a:gd name="T4" fmla="*/ 0 w 162"/>
                  <a:gd name="T5" fmla="*/ 21 h 156"/>
                  <a:gd name="T6" fmla="*/ 106 w 162"/>
                  <a:gd name="T7" fmla="*/ 156 h 156"/>
                  <a:gd name="T8" fmla="*/ 162 w 162"/>
                  <a:gd name="T9" fmla="*/ 121 h 156"/>
                </a:gdLst>
                <a:ahLst/>
                <a:cxnLst>
                  <a:cxn ang="0">
                    <a:pos x="T0" y="T1"/>
                  </a:cxn>
                  <a:cxn ang="0">
                    <a:pos x="T2" y="T3"/>
                  </a:cxn>
                  <a:cxn ang="0">
                    <a:pos x="T4" y="T5"/>
                  </a:cxn>
                  <a:cxn ang="0">
                    <a:pos x="T6" y="T7"/>
                  </a:cxn>
                  <a:cxn ang="0">
                    <a:pos x="T8" y="T9"/>
                  </a:cxn>
                </a:cxnLst>
                <a:rect l="0" t="0" r="r" b="b"/>
                <a:pathLst>
                  <a:path w="162" h="156">
                    <a:moveTo>
                      <a:pt x="162" y="121"/>
                    </a:moveTo>
                    <a:cubicBezTo>
                      <a:pt x="126" y="84"/>
                      <a:pt x="89" y="43"/>
                      <a:pt x="52" y="0"/>
                    </a:cubicBezTo>
                    <a:cubicBezTo>
                      <a:pt x="34" y="6"/>
                      <a:pt x="17" y="13"/>
                      <a:pt x="0" y="21"/>
                    </a:cubicBezTo>
                    <a:cubicBezTo>
                      <a:pt x="28" y="66"/>
                      <a:pt x="64" y="111"/>
                      <a:pt x="106" y="156"/>
                    </a:cubicBezTo>
                    <a:cubicBezTo>
                      <a:pt x="125" y="142"/>
                      <a:pt x="143" y="131"/>
                      <a:pt x="162" y="121"/>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defTabSz="1219170"/>
                <a:endParaRPr lang="en-US" sz="1765" kern="0">
                  <a:solidFill>
                    <a:sysClr val="windowText" lastClr="000000"/>
                  </a:solidFill>
                </a:endParaRPr>
              </a:p>
            </p:txBody>
          </p:sp>
          <p:sp>
            <p:nvSpPr>
              <p:cNvPr id="129" name="Freeform 26">
                <a:extLst>
                  <a:ext uri="{FF2B5EF4-FFF2-40B4-BE49-F238E27FC236}">
                    <a16:creationId xmlns:a16="http://schemas.microsoft.com/office/drawing/2014/main" id="{8D3AF363-49A5-40DA-9452-E47C2B42999C}"/>
                  </a:ext>
                </a:extLst>
              </p:cNvPr>
              <p:cNvSpPr>
                <a:spLocks/>
              </p:cNvSpPr>
              <p:nvPr/>
            </p:nvSpPr>
            <p:spPr bwMode="auto">
              <a:xfrm>
                <a:off x="5956" y="539"/>
                <a:ext cx="40" cy="94"/>
              </a:xfrm>
              <a:custGeom>
                <a:avLst/>
                <a:gdLst>
                  <a:gd name="T0" fmla="*/ 55 w 119"/>
                  <a:gd name="T1" fmla="*/ 0 h 298"/>
                  <a:gd name="T2" fmla="*/ 0 w 119"/>
                  <a:gd name="T3" fmla="*/ 219 h 298"/>
                  <a:gd name="T4" fmla="*/ 8 w 119"/>
                  <a:gd name="T5" fmla="*/ 233 h 298"/>
                  <a:gd name="T6" fmla="*/ 73 w 119"/>
                  <a:gd name="T7" fmla="*/ 298 h 298"/>
                  <a:gd name="T8" fmla="*/ 119 w 119"/>
                  <a:gd name="T9" fmla="*/ 74 h 298"/>
                  <a:gd name="T10" fmla="*/ 55 w 119"/>
                  <a:gd name="T11" fmla="*/ 0 h 298"/>
                </a:gdLst>
                <a:ahLst/>
                <a:cxnLst>
                  <a:cxn ang="0">
                    <a:pos x="T0" y="T1"/>
                  </a:cxn>
                  <a:cxn ang="0">
                    <a:pos x="T2" y="T3"/>
                  </a:cxn>
                  <a:cxn ang="0">
                    <a:pos x="T4" y="T5"/>
                  </a:cxn>
                  <a:cxn ang="0">
                    <a:pos x="T6" y="T7"/>
                  </a:cxn>
                  <a:cxn ang="0">
                    <a:pos x="T8" y="T9"/>
                  </a:cxn>
                  <a:cxn ang="0">
                    <a:pos x="T10" y="T11"/>
                  </a:cxn>
                </a:cxnLst>
                <a:rect l="0" t="0" r="r" b="b"/>
                <a:pathLst>
                  <a:path w="119" h="298">
                    <a:moveTo>
                      <a:pt x="55" y="0"/>
                    </a:moveTo>
                    <a:cubicBezTo>
                      <a:pt x="17" y="76"/>
                      <a:pt x="3" y="155"/>
                      <a:pt x="0" y="219"/>
                    </a:cubicBezTo>
                    <a:cubicBezTo>
                      <a:pt x="4" y="224"/>
                      <a:pt x="4" y="228"/>
                      <a:pt x="8" y="233"/>
                    </a:cubicBezTo>
                    <a:cubicBezTo>
                      <a:pt x="27" y="257"/>
                      <a:pt x="50" y="280"/>
                      <a:pt x="73" y="298"/>
                    </a:cubicBezTo>
                    <a:cubicBezTo>
                      <a:pt x="70" y="246"/>
                      <a:pt x="75" y="162"/>
                      <a:pt x="119" y="74"/>
                    </a:cubicBezTo>
                    <a:cubicBezTo>
                      <a:pt x="92" y="48"/>
                      <a:pt x="72" y="24"/>
                      <a:pt x="55" y="0"/>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defTabSz="1219170"/>
                <a:endParaRPr lang="en-US" sz="1765" kern="0">
                  <a:solidFill>
                    <a:sysClr val="windowText" lastClr="000000"/>
                  </a:solidFill>
                </a:endParaRPr>
              </a:p>
            </p:txBody>
          </p:sp>
          <p:sp>
            <p:nvSpPr>
              <p:cNvPr id="130" name="Freeform 27">
                <a:extLst>
                  <a:ext uri="{FF2B5EF4-FFF2-40B4-BE49-F238E27FC236}">
                    <a16:creationId xmlns:a16="http://schemas.microsoft.com/office/drawing/2014/main" id="{2A8A11FA-E866-4808-BBEF-F3F0E9FD4A3F}"/>
                  </a:ext>
                </a:extLst>
              </p:cNvPr>
              <p:cNvSpPr>
                <a:spLocks/>
              </p:cNvSpPr>
              <p:nvPr/>
            </p:nvSpPr>
            <p:spPr bwMode="auto">
              <a:xfrm>
                <a:off x="5974" y="467"/>
                <a:ext cx="93" cy="95"/>
              </a:xfrm>
              <a:custGeom>
                <a:avLst/>
                <a:gdLst>
                  <a:gd name="T0" fmla="*/ 200 w 275"/>
                  <a:gd name="T1" fmla="*/ 0 h 300"/>
                  <a:gd name="T2" fmla="*/ 91 w 275"/>
                  <a:gd name="T3" fmla="*/ 94 h 300"/>
                  <a:gd name="T4" fmla="*/ 39 w 275"/>
                  <a:gd name="T5" fmla="*/ 160 h 300"/>
                  <a:gd name="T6" fmla="*/ 39 w 275"/>
                  <a:gd name="T7" fmla="*/ 160 h 300"/>
                  <a:gd name="T8" fmla="*/ 0 w 275"/>
                  <a:gd name="T9" fmla="*/ 225 h 300"/>
                  <a:gd name="T10" fmla="*/ 64 w 275"/>
                  <a:gd name="T11" fmla="*/ 300 h 300"/>
                  <a:gd name="T12" fmla="*/ 101 w 275"/>
                  <a:gd name="T13" fmla="*/ 238 h 300"/>
                  <a:gd name="T14" fmla="*/ 101 w 275"/>
                  <a:gd name="T15" fmla="*/ 238 h 300"/>
                  <a:gd name="T16" fmla="*/ 172 w 275"/>
                  <a:gd name="T17" fmla="*/ 156 h 300"/>
                  <a:gd name="T18" fmla="*/ 275 w 275"/>
                  <a:gd name="T19" fmla="*/ 74 h 300"/>
                  <a:gd name="T20" fmla="*/ 200 w 275"/>
                  <a:gd name="T21" fmla="*/ 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5" h="300">
                    <a:moveTo>
                      <a:pt x="200" y="0"/>
                    </a:moveTo>
                    <a:cubicBezTo>
                      <a:pt x="164" y="24"/>
                      <a:pt x="128" y="55"/>
                      <a:pt x="91" y="94"/>
                    </a:cubicBezTo>
                    <a:cubicBezTo>
                      <a:pt x="71" y="116"/>
                      <a:pt x="54" y="138"/>
                      <a:pt x="39" y="160"/>
                    </a:cubicBezTo>
                    <a:cubicBezTo>
                      <a:pt x="39" y="160"/>
                      <a:pt x="39" y="160"/>
                      <a:pt x="39" y="160"/>
                    </a:cubicBezTo>
                    <a:cubicBezTo>
                      <a:pt x="24" y="182"/>
                      <a:pt x="11" y="204"/>
                      <a:pt x="0" y="225"/>
                    </a:cubicBezTo>
                    <a:cubicBezTo>
                      <a:pt x="17" y="250"/>
                      <a:pt x="37" y="274"/>
                      <a:pt x="64" y="300"/>
                    </a:cubicBezTo>
                    <a:cubicBezTo>
                      <a:pt x="74" y="280"/>
                      <a:pt x="86" y="259"/>
                      <a:pt x="101" y="238"/>
                    </a:cubicBezTo>
                    <a:cubicBezTo>
                      <a:pt x="101" y="238"/>
                      <a:pt x="101" y="238"/>
                      <a:pt x="101" y="238"/>
                    </a:cubicBezTo>
                    <a:cubicBezTo>
                      <a:pt x="120" y="211"/>
                      <a:pt x="144" y="183"/>
                      <a:pt x="172" y="156"/>
                    </a:cubicBezTo>
                    <a:cubicBezTo>
                      <a:pt x="209" y="123"/>
                      <a:pt x="243" y="95"/>
                      <a:pt x="275" y="74"/>
                    </a:cubicBezTo>
                    <a:cubicBezTo>
                      <a:pt x="249" y="49"/>
                      <a:pt x="223" y="25"/>
                      <a:pt x="200" y="0"/>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defTabSz="1219170"/>
                <a:endParaRPr lang="en-US" sz="1765" kern="0">
                  <a:solidFill>
                    <a:sysClr val="windowText" lastClr="000000"/>
                  </a:solidFill>
                </a:endParaRPr>
              </a:p>
            </p:txBody>
          </p:sp>
          <p:sp>
            <p:nvSpPr>
              <p:cNvPr id="131" name="Freeform 28">
                <a:extLst>
                  <a:ext uri="{FF2B5EF4-FFF2-40B4-BE49-F238E27FC236}">
                    <a16:creationId xmlns:a16="http://schemas.microsoft.com/office/drawing/2014/main" id="{D4A1959D-DC15-4C6E-BF6E-2B2C638DDC04}"/>
                  </a:ext>
                </a:extLst>
              </p:cNvPr>
              <p:cNvSpPr>
                <a:spLocks/>
              </p:cNvSpPr>
              <p:nvPr/>
            </p:nvSpPr>
            <p:spPr bwMode="auto">
              <a:xfrm>
                <a:off x="6042" y="438"/>
                <a:ext cx="127" cy="53"/>
              </a:xfrm>
              <a:custGeom>
                <a:avLst/>
                <a:gdLst>
                  <a:gd name="T0" fmla="*/ 318 w 375"/>
                  <a:gd name="T1" fmla="*/ 9 h 167"/>
                  <a:gd name="T2" fmla="*/ 56 w 375"/>
                  <a:gd name="T3" fmla="*/ 58 h 167"/>
                  <a:gd name="T4" fmla="*/ 56 w 375"/>
                  <a:gd name="T5" fmla="*/ 58 h 167"/>
                  <a:gd name="T6" fmla="*/ 0 w 375"/>
                  <a:gd name="T7" fmla="*/ 93 h 167"/>
                  <a:gd name="T8" fmla="*/ 75 w 375"/>
                  <a:gd name="T9" fmla="*/ 167 h 167"/>
                  <a:gd name="T10" fmla="*/ 129 w 375"/>
                  <a:gd name="T11" fmla="*/ 133 h 167"/>
                  <a:gd name="T12" fmla="*/ 129 w 375"/>
                  <a:gd name="T13" fmla="*/ 133 h 167"/>
                  <a:gd name="T14" fmla="*/ 375 w 375"/>
                  <a:gd name="T15" fmla="*/ 67 h 167"/>
                  <a:gd name="T16" fmla="*/ 318 w 375"/>
                  <a:gd name="T17" fmla="*/ 9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5" h="167">
                    <a:moveTo>
                      <a:pt x="318" y="9"/>
                    </a:moveTo>
                    <a:cubicBezTo>
                      <a:pt x="258" y="0"/>
                      <a:pt x="163" y="1"/>
                      <a:pt x="56" y="58"/>
                    </a:cubicBezTo>
                    <a:cubicBezTo>
                      <a:pt x="56" y="58"/>
                      <a:pt x="56" y="58"/>
                      <a:pt x="56" y="58"/>
                    </a:cubicBezTo>
                    <a:cubicBezTo>
                      <a:pt x="37" y="68"/>
                      <a:pt x="19" y="79"/>
                      <a:pt x="0" y="93"/>
                    </a:cubicBezTo>
                    <a:cubicBezTo>
                      <a:pt x="24" y="118"/>
                      <a:pt x="49" y="142"/>
                      <a:pt x="75" y="167"/>
                    </a:cubicBezTo>
                    <a:cubicBezTo>
                      <a:pt x="94" y="154"/>
                      <a:pt x="112" y="143"/>
                      <a:pt x="129" y="133"/>
                    </a:cubicBezTo>
                    <a:cubicBezTo>
                      <a:pt x="129" y="133"/>
                      <a:pt x="129" y="133"/>
                      <a:pt x="129" y="133"/>
                    </a:cubicBezTo>
                    <a:cubicBezTo>
                      <a:pt x="273" y="56"/>
                      <a:pt x="375" y="67"/>
                      <a:pt x="375" y="67"/>
                    </a:cubicBezTo>
                    <a:cubicBezTo>
                      <a:pt x="358" y="46"/>
                      <a:pt x="339" y="26"/>
                      <a:pt x="318" y="9"/>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defTabSz="1219170"/>
                <a:endParaRPr lang="en-US" sz="1765" kern="0">
                  <a:solidFill>
                    <a:sysClr val="windowText" lastClr="000000"/>
                  </a:solidFill>
                </a:endParaRPr>
              </a:p>
            </p:txBody>
          </p:sp>
          <p:sp>
            <p:nvSpPr>
              <p:cNvPr id="132" name="Freeform 29">
                <a:extLst>
                  <a:ext uri="{FF2B5EF4-FFF2-40B4-BE49-F238E27FC236}">
                    <a16:creationId xmlns:a16="http://schemas.microsoft.com/office/drawing/2014/main" id="{3DD14CE1-7B29-48A3-A531-80EEDA8C6B20}"/>
                  </a:ext>
                </a:extLst>
              </p:cNvPr>
              <p:cNvSpPr>
                <a:spLocks/>
              </p:cNvSpPr>
              <p:nvPr/>
            </p:nvSpPr>
            <p:spPr bwMode="auto">
              <a:xfrm>
                <a:off x="6112" y="512"/>
                <a:ext cx="64" cy="60"/>
              </a:xfrm>
              <a:custGeom>
                <a:avLst/>
                <a:gdLst>
                  <a:gd name="T0" fmla="*/ 44 w 190"/>
                  <a:gd name="T1" fmla="*/ 28 h 190"/>
                  <a:gd name="T2" fmla="*/ 28 w 190"/>
                  <a:gd name="T3" fmla="*/ 146 h 190"/>
                  <a:gd name="T4" fmla="*/ 146 w 190"/>
                  <a:gd name="T5" fmla="*/ 162 h 190"/>
                  <a:gd name="T6" fmla="*/ 162 w 190"/>
                  <a:gd name="T7" fmla="*/ 44 h 190"/>
                  <a:gd name="T8" fmla="*/ 44 w 190"/>
                  <a:gd name="T9" fmla="*/ 28 h 190"/>
                </a:gdLst>
                <a:ahLst/>
                <a:cxnLst>
                  <a:cxn ang="0">
                    <a:pos x="T0" y="T1"/>
                  </a:cxn>
                  <a:cxn ang="0">
                    <a:pos x="T2" y="T3"/>
                  </a:cxn>
                  <a:cxn ang="0">
                    <a:pos x="T4" y="T5"/>
                  </a:cxn>
                  <a:cxn ang="0">
                    <a:pos x="T6" y="T7"/>
                  </a:cxn>
                  <a:cxn ang="0">
                    <a:pos x="T8" y="T9"/>
                  </a:cxn>
                </a:cxnLst>
                <a:rect l="0" t="0" r="r" b="b"/>
                <a:pathLst>
                  <a:path w="190" h="190">
                    <a:moveTo>
                      <a:pt x="44" y="28"/>
                    </a:moveTo>
                    <a:cubicBezTo>
                      <a:pt x="7" y="56"/>
                      <a:pt x="0" y="109"/>
                      <a:pt x="28" y="146"/>
                    </a:cubicBezTo>
                    <a:cubicBezTo>
                      <a:pt x="56" y="183"/>
                      <a:pt x="109" y="190"/>
                      <a:pt x="146" y="162"/>
                    </a:cubicBezTo>
                    <a:cubicBezTo>
                      <a:pt x="183" y="134"/>
                      <a:pt x="190" y="81"/>
                      <a:pt x="162" y="44"/>
                    </a:cubicBezTo>
                    <a:cubicBezTo>
                      <a:pt x="133" y="7"/>
                      <a:pt x="81" y="0"/>
                      <a:pt x="44" y="28"/>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defTabSz="1219170"/>
                <a:endParaRPr lang="en-US" sz="1765" kern="0">
                  <a:solidFill>
                    <a:sysClr val="windowText" lastClr="000000"/>
                  </a:solidFill>
                </a:endParaRPr>
              </a:p>
            </p:txBody>
          </p:sp>
          <p:sp>
            <p:nvSpPr>
              <p:cNvPr id="133" name="Freeform 30">
                <a:extLst>
                  <a:ext uri="{FF2B5EF4-FFF2-40B4-BE49-F238E27FC236}">
                    <a16:creationId xmlns:a16="http://schemas.microsoft.com/office/drawing/2014/main" id="{C0AB70D4-26DA-40FB-BD44-C773737676D0}"/>
                  </a:ext>
                </a:extLst>
              </p:cNvPr>
              <p:cNvSpPr>
                <a:spLocks/>
              </p:cNvSpPr>
              <p:nvPr/>
            </p:nvSpPr>
            <p:spPr bwMode="auto">
              <a:xfrm>
                <a:off x="6054" y="579"/>
                <a:ext cx="59" cy="56"/>
              </a:xfrm>
              <a:custGeom>
                <a:avLst/>
                <a:gdLst>
                  <a:gd name="T0" fmla="*/ 41 w 176"/>
                  <a:gd name="T1" fmla="*/ 26 h 176"/>
                  <a:gd name="T2" fmla="*/ 26 w 176"/>
                  <a:gd name="T3" fmla="*/ 135 h 176"/>
                  <a:gd name="T4" fmla="*/ 136 w 176"/>
                  <a:gd name="T5" fmla="*/ 150 h 176"/>
                  <a:gd name="T6" fmla="*/ 150 w 176"/>
                  <a:gd name="T7" fmla="*/ 40 h 176"/>
                  <a:gd name="T8" fmla="*/ 41 w 176"/>
                  <a:gd name="T9" fmla="*/ 26 h 176"/>
                </a:gdLst>
                <a:ahLst/>
                <a:cxnLst>
                  <a:cxn ang="0">
                    <a:pos x="T0" y="T1"/>
                  </a:cxn>
                  <a:cxn ang="0">
                    <a:pos x="T2" y="T3"/>
                  </a:cxn>
                  <a:cxn ang="0">
                    <a:pos x="T4" y="T5"/>
                  </a:cxn>
                  <a:cxn ang="0">
                    <a:pos x="T6" y="T7"/>
                  </a:cxn>
                  <a:cxn ang="0">
                    <a:pos x="T8" y="T9"/>
                  </a:cxn>
                </a:cxnLst>
                <a:rect l="0" t="0" r="r" b="b"/>
                <a:pathLst>
                  <a:path w="176" h="176">
                    <a:moveTo>
                      <a:pt x="41" y="26"/>
                    </a:moveTo>
                    <a:cubicBezTo>
                      <a:pt x="7" y="52"/>
                      <a:pt x="0" y="101"/>
                      <a:pt x="26" y="135"/>
                    </a:cubicBezTo>
                    <a:cubicBezTo>
                      <a:pt x="53" y="169"/>
                      <a:pt x="102" y="176"/>
                      <a:pt x="136" y="150"/>
                    </a:cubicBezTo>
                    <a:cubicBezTo>
                      <a:pt x="170" y="123"/>
                      <a:pt x="176" y="74"/>
                      <a:pt x="150" y="40"/>
                    </a:cubicBezTo>
                    <a:cubicBezTo>
                      <a:pt x="124" y="6"/>
                      <a:pt x="75" y="0"/>
                      <a:pt x="41" y="26"/>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defTabSz="1219170"/>
                <a:endParaRPr lang="en-US" sz="1765" kern="0">
                  <a:solidFill>
                    <a:sysClr val="windowText" lastClr="000000"/>
                  </a:solidFill>
                </a:endParaRPr>
              </a:p>
            </p:txBody>
          </p:sp>
          <p:sp>
            <p:nvSpPr>
              <p:cNvPr id="134" name="Freeform 31">
                <a:extLst>
                  <a:ext uri="{FF2B5EF4-FFF2-40B4-BE49-F238E27FC236}">
                    <a16:creationId xmlns:a16="http://schemas.microsoft.com/office/drawing/2014/main" id="{FE9CD1D0-E2D7-4DB3-A3E4-7D65FA685417}"/>
                  </a:ext>
                </a:extLst>
              </p:cNvPr>
              <p:cNvSpPr>
                <a:spLocks/>
              </p:cNvSpPr>
              <p:nvPr/>
            </p:nvSpPr>
            <p:spPr bwMode="auto">
              <a:xfrm>
                <a:off x="5947" y="496"/>
                <a:ext cx="91" cy="85"/>
              </a:xfrm>
              <a:custGeom>
                <a:avLst/>
                <a:gdLst>
                  <a:gd name="T0" fmla="*/ 62 w 268"/>
                  <a:gd name="T1" fmla="*/ 40 h 268"/>
                  <a:gd name="T2" fmla="*/ 40 w 268"/>
                  <a:gd name="T3" fmla="*/ 206 h 268"/>
                  <a:gd name="T4" fmla="*/ 206 w 268"/>
                  <a:gd name="T5" fmla="*/ 228 h 268"/>
                  <a:gd name="T6" fmla="*/ 228 w 268"/>
                  <a:gd name="T7" fmla="*/ 62 h 268"/>
                  <a:gd name="T8" fmla="*/ 62 w 268"/>
                  <a:gd name="T9" fmla="*/ 40 h 268"/>
                </a:gdLst>
                <a:ahLst/>
                <a:cxnLst>
                  <a:cxn ang="0">
                    <a:pos x="T0" y="T1"/>
                  </a:cxn>
                  <a:cxn ang="0">
                    <a:pos x="T2" y="T3"/>
                  </a:cxn>
                  <a:cxn ang="0">
                    <a:pos x="T4" y="T5"/>
                  </a:cxn>
                  <a:cxn ang="0">
                    <a:pos x="T6" y="T7"/>
                  </a:cxn>
                  <a:cxn ang="0">
                    <a:pos x="T8" y="T9"/>
                  </a:cxn>
                </a:cxnLst>
                <a:rect l="0" t="0" r="r" b="b"/>
                <a:pathLst>
                  <a:path w="268" h="268">
                    <a:moveTo>
                      <a:pt x="62" y="40"/>
                    </a:moveTo>
                    <a:cubicBezTo>
                      <a:pt x="10" y="80"/>
                      <a:pt x="0" y="154"/>
                      <a:pt x="40" y="206"/>
                    </a:cubicBezTo>
                    <a:cubicBezTo>
                      <a:pt x="79" y="258"/>
                      <a:pt x="154" y="268"/>
                      <a:pt x="206" y="228"/>
                    </a:cubicBezTo>
                    <a:cubicBezTo>
                      <a:pt x="258" y="188"/>
                      <a:pt x="268" y="114"/>
                      <a:pt x="228" y="62"/>
                    </a:cubicBezTo>
                    <a:cubicBezTo>
                      <a:pt x="188" y="10"/>
                      <a:pt x="114" y="0"/>
                      <a:pt x="62" y="40"/>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defTabSz="1219170"/>
                <a:endParaRPr lang="en-US" sz="1765" kern="0">
                  <a:solidFill>
                    <a:sysClr val="windowText" lastClr="000000"/>
                  </a:solidFill>
                </a:endParaRPr>
              </a:p>
            </p:txBody>
          </p:sp>
        </p:grpSp>
        <p:grpSp>
          <p:nvGrpSpPr>
            <p:cNvPr id="115" name="Group 10">
              <a:extLst>
                <a:ext uri="{FF2B5EF4-FFF2-40B4-BE49-F238E27FC236}">
                  <a16:creationId xmlns:a16="http://schemas.microsoft.com/office/drawing/2014/main" id="{A1074E10-D909-4557-A30D-ECAD678D18EF}"/>
                </a:ext>
              </a:extLst>
            </p:cNvPr>
            <p:cNvGrpSpPr>
              <a:grpSpLocks noChangeAspect="1"/>
            </p:cNvGrpSpPr>
            <p:nvPr/>
          </p:nvGrpSpPr>
          <p:grpSpPr bwMode="auto">
            <a:xfrm>
              <a:off x="9010657" y="801689"/>
              <a:ext cx="646113" cy="641351"/>
              <a:chOff x="5676" y="505"/>
              <a:chExt cx="407" cy="404"/>
            </a:xfrm>
          </p:grpSpPr>
          <p:sp>
            <p:nvSpPr>
              <p:cNvPr id="116" name="Freeform 11">
                <a:extLst>
                  <a:ext uri="{FF2B5EF4-FFF2-40B4-BE49-F238E27FC236}">
                    <a16:creationId xmlns:a16="http://schemas.microsoft.com/office/drawing/2014/main" id="{3F15079E-726B-4490-815B-694EFB4975F6}"/>
                  </a:ext>
                </a:extLst>
              </p:cNvPr>
              <p:cNvSpPr>
                <a:spLocks/>
              </p:cNvSpPr>
              <p:nvPr/>
            </p:nvSpPr>
            <p:spPr bwMode="auto">
              <a:xfrm>
                <a:off x="5676" y="768"/>
                <a:ext cx="407" cy="141"/>
              </a:xfrm>
              <a:custGeom>
                <a:avLst/>
                <a:gdLst>
                  <a:gd name="T0" fmla="*/ 99 w 113"/>
                  <a:gd name="T1" fmla="*/ 42 h 42"/>
                  <a:gd name="T2" fmla="*/ 14 w 113"/>
                  <a:gd name="T3" fmla="*/ 42 h 42"/>
                  <a:gd name="T4" fmla="*/ 0 w 113"/>
                  <a:gd name="T5" fmla="*/ 28 h 42"/>
                  <a:gd name="T6" fmla="*/ 0 w 113"/>
                  <a:gd name="T7" fmla="*/ 4 h 42"/>
                  <a:gd name="T8" fmla="*/ 3 w 113"/>
                  <a:gd name="T9" fmla="*/ 0 h 42"/>
                  <a:gd name="T10" fmla="*/ 7 w 113"/>
                  <a:gd name="T11" fmla="*/ 4 h 42"/>
                  <a:gd name="T12" fmla="*/ 7 w 113"/>
                  <a:gd name="T13" fmla="*/ 28 h 42"/>
                  <a:gd name="T14" fmla="*/ 14 w 113"/>
                  <a:gd name="T15" fmla="*/ 34 h 42"/>
                  <a:gd name="T16" fmla="*/ 99 w 113"/>
                  <a:gd name="T17" fmla="*/ 34 h 42"/>
                  <a:gd name="T18" fmla="*/ 106 w 113"/>
                  <a:gd name="T19" fmla="*/ 28 h 42"/>
                  <a:gd name="T20" fmla="*/ 106 w 113"/>
                  <a:gd name="T21" fmla="*/ 4 h 42"/>
                  <a:gd name="T22" fmla="*/ 110 w 113"/>
                  <a:gd name="T23" fmla="*/ 0 h 42"/>
                  <a:gd name="T24" fmla="*/ 113 w 113"/>
                  <a:gd name="T25" fmla="*/ 4 h 42"/>
                  <a:gd name="T26" fmla="*/ 113 w 113"/>
                  <a:gd name="T27" fmla="*/ 28 h 42"/>
                  <a:gd name="T28" fmla="*/ 99 w 113"/>
                  <a:gd name="T2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3" h="42">
                    <a:moveTo>
                      <a:pt x="99" y="42"/>
                    </a:moveTo>
                    <a:cubicBezTo>
                      <a:pt x="14" y="42"/>
                      <a:pt x="14" y="42"/>
                      <a:pt x="14" y="42"/>
                    </a:cubicBezTo>
                    <a:cubicBezTo>
                      <a:pt x="6" y="42"/>
                      <a:pt x="0" y="36"/>
                      <a:pt x="0" y="28"/>
                    </a:cubicBezTo>
                    <a:cubicBezTo>
                      <a:pt x="0" y="4"/>
                      <a:pt x="0" y="4"/>
                      <a:pt x="0" y="4"/>
                    </a:cubicBezTo>
                    <a:cubicBezTo>
                      <a:pt x="0" y="2"/>
                      <a:pt x="1" y="0"/>
                      <a:pt x="3" y="0"/>
                    </a:cubicBezTo>
                    <a:cubicBezTo>
                      <a:pt x="6" y="0"/>
                      <a:pt x="7" y="2"/>
                      <a:pt x="7" y="4"/>
                    </a:cubicBezTo>
                    <a:cubicBezTo>
                      <a:pt x="7" y="28"/>
                      <a:pt x="7" y="28"/>
                      <a:pt x="7" y="28"/>
                    </a:cubicBezTo>
                    <a:cubicBezTo>
                      <a:pt x="7" y="31"/>
                      <a:pt x="10" y="34"/>
                      <a:pt x="14" y="34"/>
                    </a:cubicBezTo>
                    <a:cubicBezTo>
                      <a:pt x="99" y="34"/>
                      <a:pt x="99" y="34"/>
                      <a:pt x="99" y="34"/>
                    </a:cubicBezTo>
                    <a:cubicBezTo>
                      <a:pt x="103" y="34"/>
                      <a:pt x="106" y="31"/>
                      <a:pt x="106" y="28"/>
                    </a:cubicBezTo>
                    <a:cubicBezTo>
                      <a:pt x="106" y="4"/>
                      <a:pt x="106" y="4"/>
                      <a:pt x="106" y="4"/>
                    </a:cubicBezTo>
                    <a:cubicBezTo>
                      <a:pt x="106" y="2"/>
                      <a:pt x="108" y="0"/>
                      <a:pt x="110" y="0"/>
                    </a:cubicBezTo>
                    <a:cubicBezTo>
                      <a:pt x="112" y="0"/>
                      <a:pt x="113" y="2"/>
                      <a:pt x="113" y="4"/>
                    </a:cubicBezTo>
                    <a:cubicBezTo>
                      <a:pt x="113" y="28"/>
                      <a:pt x="113" y="28"/>
                      <a:pt x="113" y="28"/>
                    </a:cubicBezTo>
                    <a:cubicBezTo>
                      <a:pt x="113" y="36"/>
                      <a:pt x="107" y="42"/>
                      <a:pt x="99" y="4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defTabSz="1219170"/>
                <a:endParaRPr lang="en-US" sz="1765" kern="0">
                  <a:solidFill>
                    <a:sysClr val="windowText" lastClr="000000"/>
                  </a:solidFill>
                </a:endParaRPr>
              </a:p>
            </p:txBody>
          </p:sp>
          <p:sp>
            <p:nvSpPr>
              <p:cNvPr id="117" name="Rectangle 12">
                <a:extLst>
                  <a:ext uri="{FF2B5EF4-FFF2-40B4-BE49-F238E27FC236}">
                    <a16:creationId xmlns:a16="http://schemas.microsoft.com/office/drawing/2014/main" id="{EFD517A7-D77A-4688-8544-70B49C997979}"/>
                  </a:ext>
                </a:extLst>
              </p:cNvPr>
              <p:cNvSpPr>
                <a:spLocks noChangeArrowheads="1"/>
              </p:cNvSpPr>
              <p:nvPr/>
            </p:nvSpPr>
            <p:spPr bwMode="auto">
              <a:xfrm>
                <a:off x="5723" y="640"/>
                <a:ext cx="87" cy="22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defTabSz="1219170"/>
                <a:endParaRPr lang="en-US" sz="1765" kern="0">
                  <a:solidFill>
                    <a:sysClr val="windowText" lastClr="000000"/>
                  </a:solidFill>
                </a:endParaRPr>
              </a:p>
            </p:txBody>
          </p:sp>
          <p:sp>
            <p:nvSpPr>
              <p:cNvPr id="118" name="Rectangle 13">
                <a:extLst>
                  <a:ext uri="{FF2B5EF4-FFF2-40B4-BE49-F238E27FC236}">
                    <a16:creationId xmlns:a16="http://schemas.microsoft.com/office/drawing/2014/main" id="{2C6D7D38-9084-4540-833A-84B8BE86E8A0}"/>
                  </a:ext>
                </a:extLst>
              </p:cNvPr>
              <p:cNvSpPr>
                <a:spLocks noChangeArrowheads="1"/>
              </p:cNvSpPr>
              <p:nvPr/>
            </p:nvSpPr>
            <p:spPr bwMode="auto">
              <a:xfrm>
                <a:off x="5838" y="640"/>
                <a:ext cx="83" cy="22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defTabSz="1219170"/>
                <a:endParaRPr lang="en-US" sz="1765" kern="0">
                  <a:solidFill>
                    <a:sysClr val="windowText" lastClr="000000"/>
                  </a:solidFill>
                </a:endParaRPr>
              </a:p>
            </p:txBody>
          </p:sp>
          <p:sp>
            <p:nvSpPr>
              <p:cNvPr id="119" name="Rectangle 14">
                <a:extLst>
                  <a:ext uri="{FF2B5EF4-FFF2-40B4-BE49-F238E27FC236}">
                    <a16:creationId xmlns:a16="http://schemas.microsoft.com/office/drawing/2014/main" id="{A060EA34-EC1A-4C65-BD35-2BBE8E66B40B}"/>
                  </a:ext>
                </a:extLst>
              </p:cNvPr>
              <p:cNvSpPr>
                <a:spLocks noChangeArrowheads="1"/>
              </p:cNvSpPr>
              <p:nvPr/>
            </p:nvSpPr>
            <p:spPr bwMode="auto">
              <a:xfrm>
                <a:off x="5950" y="640"/>
                <a:ext cx="86" cy="22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defTabSz="1219170"/>
                <a:endParaRPr lang="en-US" sz="1765" kern="0">
                  <a:solidFill>
                    <a:sysClr val="windowText" lastClr="000000"/>
                  </a:solidFill>
                </a:endParaRPr>
              </a:p>
            </p:txBody>
          </p:sp>
          <p:sp>
            <p:nvSpPr>
              <p:cNvPr id="120" name="Freeform 15">
                <a:extLst>
                  <a:ext uri="{FF2B5EF4-FFF2-40B4-BE49-F238E27FC236}">
                    <a16:creationId xmlns:a16="http://schemas.microsoft.com/office/drawing/2014/main" id="{53E771CB-ACA4-446F-8B70-DD09652E48A4}"/>
                  </a:ext>
                </a:extLst>
              </p:cNvPr>
              <p:cNvSpPr>
                <a:spLocks/>
              </p:cNvSpPr>
              <p:nvPr/>
            </p:nvSpPr>
            <p:spPr bwMode="auto">
              <a:xfrm>
                <a:off x="5810" y="505"/>
                <a:ext cx="197" cy="101"/>
              </a:xfrm>
              <a:custGeom>
                <a:avLst/>
                <a:gdLst>
                  <a:gd name="T0" fmla="*/ 0 w 55"/>
                  <a:gd name="T1" fmla="*/ 27 h 30"/>
                  <a:gd name="T2" fmla="*/ 28 w 55"/>
                  <a:gd name="T3" fmla="*/ 0 h 30"/>
                  <a:gd name="T4" fmla="*/ 55 w 55"/>
                  <a:gd name="T5" fmla="*/ 27 h 30"/>
                  <a:gd name="T6" fmla="*/ 52 w 55"/>
                  <a:gd name="T7" fmla="*/ 30 h 30"/>
                  <a:gd name="T8" fmla="*/ 48 w 55"/>
                  <a:gd name="T9" fmla="*/ 27 h 30"/>
                  <a:gd name="T10" fmla="*/ 28 w 55"/>
                  <a:gd name="T11" fmla="*/ 7 h 30"/>
                  <a:gd name="T12" fmla="*/ 8 w 55"/>
                  <a:gd name="T13" fmla="*/ 27 h 30"/>
                  <a:gd name="T14" fmla="*/ 0 w 55"/>
                  <a:gd name="T15" fmla="*/ 27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30">
                    <a:moveTo>
                      <a:pt x="0" y="27"/>
                    </a:moveTo>
                    <a:cubicBezTo>
                      <a:pt x="0" y="12"/>
                      <a:pt x="12" y="0"/>
                      <a:pt x="28" y="0"/>
                    </a:cubicBezTo>
                    <a:cubicBezTo>
                      <a:pt x="43" y="0"/>
                      <a:pt x="55" y="11"/>
                      <a:pt x="55" y="27"/>
                    </a:cubicBezTo>
                    <a:cubicBezTo>
                      <a:pt x="55" y="29"/>
                      <a:pt x="54" y="30"/>
                      <a:pt x="52" y="30"/>
                    </a:cubicBezTo>
                    <a:cubicBezTo>
                      <a:pt x="49" y="30"/>
                      <a:pt x="48" y="29"/>
                      <a:pt x="48" y="27"/>
                    </a:cubicBezTo>
                    <a:cubicBezTo>
                      <a:pt x="48" y="16"/>
                      <a:pt x="39" y="7"/>
                      <a:pt x="28" y="7"/>
                    </a:cubicBezTo>
                    <a:cubicBezTo>
                      <a:pt x="17" y="7"/>
                      <a:pt x="8" y="16"/>
                      <a:pt x="8" y="27"/>
                    </a:cubicBezTo>
                    <a:lnTo>
                      <a:pt x="0" y="2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defTabSz="1219170"/>
                <a:endParaRPr lang="en-US" sz="1765" kern="0">
                  <a:solidFill>
                    <a:sysClr val="windowText" lastClr="000000"/>
                  </a:solidFill>
                </a:endParaRPr>
              </a:p>
            </p:txBody>
          </p:sp>
          <p:sp>
            <p:nvSpPr>
              <p:cNvPr id="121" name="Freeform 16">
                <a:extLst>
                  <a:ext uri="{FF2B5EF4-FFF2-40B4-BE49-F238E27FC236}">
                    <a16:creationId xmlns:a16="http://schemas.microsoft.com/office/drawing/2014/main" id="{DE9E29A3-2D06-4365-9DDF-A5520AD86AE4}"/>
                  </a:ext>
                </a:extLst>
              </p:cNvPr>
              <p:cNvSpPr>
                <a:spLocks/>
              </p:cNvSpPr>
              <p:nvPr/>
            </p:nvSpPr>
            <p:spPr bwMode="auto">
              <a:xfrm>
                <a:off x="5939" y="576"/>
                <a:ext cx="108" cy="50"/>
              </a:xfrm>
              <a:custGeom>
                <a:avLst/>
                <a:gdLst>
                  <a:gd name="T0" fmla="*/ 108 w 108"/>
                  <a:gd name="T1" fmla="*/ 0 h 50"/>
                  <a:gd name="T2" fmla="*/ 54 w 108"/>
                  <a:gd name="T3" fmla="*/ 50 h 50"/>
                  <a:gd name="T4" fmla="*/ 0 w 108"/>
                  <a:gd name="T5" fmla="*/ 0 h 50"/>
                  <a:gd name="T6" fmla="*/ 108 w 108"/>
                  <a:gd name="T7" fmla="*/ 0 h 50"/>
                </a:gdLst>
                <a:ahLst/>
                <a:cxnLst>
                  <a:cxn ang="0">
                    <a:pos x="T0" y="T1"/>
                  </a:cxn>
                  <a:cxn ang="0">
                    <a:pos x="T2" y="T3"/>
                  </a:cxn>
                  <a:cxn ang="0">
                    <a:pos x="T4" y="T5"/>
                  </a:cxn>
                  <a:cxn ang="0">
                    <a:pos x="T6" y="T7"/>
                  </a:cxn>
                </a:cxnLst>
                <a:rect l="0" t="0" r="r" b="b"/>
                <a:pathLst>
                  <a:path w="108" h="50">
                    <a:moveTo>
                      <a:pt x="108" y="0"/>
                    </a:moveTo>
                    <a:lnTo>
                      <a:pt x="54" y="50"/>
                    </a:lnTo>
                    <a:lnTo>
                      <a:pt x="0" y="0"/>
                    </a:lnTo>
                    <a:lnTo>
                      <a:pt x="10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defTabSz="1219170"/>
                <a:endParaRPr lang="en-US" sz="1765" kern="0">
                  <a:solidFill>
                    <a:sysClr val="windowText" lastClr="000000"/>
                  </a:solidFill>
                </a:endParaRPr>
              </a:p>
            </p:txBody>
          </p:sp>
        </p:grpSp>
      </p:grpSp>
      <p:grpSp>
        <p:nvGrpSpPr>
          <p:cNvPr id="141" name="Group 140">
            <a:extLst>
              <a:ext uri="{FF2B5EF4-FFF2-40B4-BE49-F238E27FC236}">
                <a16:creationId xmlns:a16="http://schemas.microsoft.com/office/drawing/2014/main" id="{CBA67F34-E0B1-4670-A25D-93558D34D1D5}"/>
              </a:ext>
            </a:extLst>
          </p:cNvPr>
          <p:cNvGrpSpPr>
            <a:grpSpLocks noChangeAspect="1"/>
          </p:cNvGrpSpPr>
          <p:nvPr/>
        </p:nvGrpSpPr>
        <p:grpSpPr>
          <a:xfrm>
            <a:off x="10897305" y="791995"/>
            <a:ext cx="627497" cy="570806"/>
            <a:chOff x="4048125" y="3987800"/>
            <a:chExt cx="773113" cy="703263"/>
          </a:xfrm>
          <a:solidFill>
            <a:srgbClr val="FFFFFF"/>
          </a:solidFill>
        </p:grpSpPr>
        <p:sp>
          <p:nvSpPr>
            <p:cNvPr id="137" name="Freeform 20">
              <a:extLst>
                <a:ext uri="{FF2B5EF4-FFF2-40B4-BE49-F238E27FC236}">
                  <a16:creationId xmlns:a16="http://schemas.microsoft.com/office/drawing/2014/main" id="{6AEB6171-C903-4EE5-B7B7-92612267D0CF}"/>
                </a:ext>
              </a:extLst>
            </p:cNvPr>
            <p:cNvSpPr>
              <a:spLocks/>
            </p:cNvSpPr>
            <p:nvPr/>
          </p:nvSpPr>
          <p:spPr bwMode="auto">
            <a:xfrm>
              <a:off x="4278313" y="4595813"/>
              <a:ext cx="311150" cy="69850"/>
            </a:xfrm>
            <a:custGeom>
              <a:avLst/>
              <a:gdLst>
                <a:gd name="T0" fmla="*/ 0 w 152"/>
                <a:gd name="T1" fmla="*/ 34 h 34"/>
                <a:gd name="T2" fmla="*/ 152 w 152"/>
                <a:gd name="T3" fmla="*/ 34 h 34"/>
                <a:gd name="T4" fmla="*/ 131 w 152"/>
                <a:gd name="T5" fmla="*/ 0 h 34"/>
                <a:gd name="T6" fmla="*/ 21 w 152"/>
                <a:gd name="T7" fmla="*/ 0 h 34"/>
                <a:gd name="T8" fmla="*/ 0 w 152"/>
                <a:gd name="T9" fmla="*/ 34 h 34"/>
              </a:gdLst>
              <a:ahLst/>
              <a:cxnLst>
                <a:cxn ang="0">
                  <a:pos x="T0" y="T1"/>
                </a:cxn>
                <a:cxn ang="0">
                  <a:pos x="T2" y="T3"/>
                </a:cxn>
                <a:cxn ang="0">
                  <a:pos x="T4" y="T5"/>
                </a:cxn>
                <a:cxn ang="0">
                  <a:pos x="T6" y="T7"/>
                </a:cxn>
                <a:cxn ang="0">
                  <a:pos x="T8" y="T9"/>
                </a:cxn>
              </a:cxnLst>
              <a:rect l="0" t="0" r="r" b="b"/>
              <a:pathLst>
                <a:path w="152" h="34">
                  <a:moveTo>
                    <a:pt x="0" y="34"/>
                  </a:moveTo>
                  <a:cubicBezTo>
                    <a:pt x="152" y="34"/>
                    <a:pt x="152" y="34"/>
                    <a:pt x="152" y="34"/>
                  </a:cubicBezTo>
                  <a:cubicBezTo>
                    <a:pt x="128" y="27"/>
                    <a:pt x="122" y="10"/>
                    <a:pt x="131" y="0"/>
                  </a:cubicBezTo>
                  <a:cubicBezTo>
                    <a:pt x="21" y="0"/>
                    <a:pt x="21" y="0"/>
                    <a:pt x="21" y="0"/>
                  </a:cubicBezTo>
                  <a:cubicBezTo>
                    <a:pt x="30" y="10"/>
                    <a:pt x="24" y="27"/>
                    <a:pt x="0"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defTabSz="1219170"/>
              <a:endParaRPr lang="en-US" sz="1765" kern="0">
                <a:solidFill>
                  <a:sysClr val="windowText" lastClr="000000"/>
                </a:solidFill>
              </a:endParaRPr>
            </a:p>
          </p:txBody>
        </p:sp>
        <p:sp>
          <p:nvSpPr>
            <p:cNvPr id="138" name="Freeform 21">
              <a:extLst>
                <a:ext uri="{FF2B5EF4-FFF2-40B4-BE49-F238E27FC236}">
                  <a16:creationId xmlns:a16="http://schemas.microsoft.com/office/drawing/2014/main" id="{348D1F3A-C84B-41A9-8A47-97921975FC61}"/>
                </a:ext>
              </a:extLst>
            </p:cNvPr>
            <p:cNvSpPr>
              <a:spLocks noEditPoints="1"/>
            </p:cNvSpPr>
            <p:nvPr/>
          </p:nvSpPr>
          <p:spPr bwMode="auto">
            <a:xfrm>
              <a:off x="4048125" y="3987800"/>
              <a:ext cx="773113" cy="584200"/>
            </a:xfrm>
            <a:custGeom>
              <a:avLst/>
              <a:gdLst>
                <a:gd name="T0" fmla="*/ 358 w 378"/>
                <a:gd name="T1" fmla="*/ 0 h 285"/>
                <a:gd name="T2" fmla="*/ 20 w 378"/>
                <a:gd name="T3" fmla="*/ 0 h 285"/>
                <a:gd name="T4" fmla="*/ 0 w 378"/>
                <a:gd name="T5" fmla="*/ 20 h 285"/>
                <a:gd name="T6" fmla="*/ 0 w 378"/>
                <a:gd name="T7" fmla="*/ 265 h 285"/>
                <a:gd name="T8" fmla="*/ 20 w 378"/>
                <a:gd name="T9" fmla="*/ 285 h 285"/>
                <a:gd name="T10" fmla="*/ 358 w 378"/>
                <a:gd name="T11" fmla="*/ 285 h 285"/>
                <a:gd name="T12" fmla="*/ 378 w 378"/>
                <a:gd name="T13" fmla="*/ 265 h 285"/>
                <a:gd name="T14" fmla="*/ 378 w 378"/>
                <a:gd name="T15" fmla="*/ 20 h 285"/>
                <a:gd name="T16" fmla="*/ 358 w 378"/>
                <a:gd name="T17" fmla="*/ 0 h 285"/>
                <a:gd name="T18" fmla="*/ 189 w 378"/>
                <a:gd name="T19" fmla="*/ 273 h 285"/>
                <a:gd name="T20" fmla="*/ 177 w 378"/>
                <a:gd name="T21" fmla="*/ 261 h 285"/>
                <a:gd name="T22" fmla="*/ 189 w 378"/>
                <a:gd name="T23" fmla="*/ 249 h 285"/>
                <a:gd name="T24" fmla="*/ 201 w 378"/>
                <a:gd name="T25" fmla="*/ 261 h 285"/>
                <a:gd name="T26" fmla="*/ 189 w 378"/>
                <a:gd name="T27" fmla="*/ 273 h 285"/>
                <a:gd name="T28" fmla="*/ 348 w 378"/>
                <a:gd name="T29" fmla="*/ 234 h 285"/>
                <a:gd name="T30" fmla="*/ 344 w 378"/>
                <a:gd name="T31" fmla="*/ 238 h 285"/>
                <a:gd name="T32" fmla="*/ 34 w 378"/>
                <a:gd name="T33" fmla="*/ 238 h 285"/>
                <a:gd name="T34" fmla="*/ 30 w 378"/>
                <a:gd name="T35" fmla="*/ 234 h 285"/>
                <a:gd name="T36" fmla="*/ 30 w 378"/>
                <a:gd name="T37" fmla="*/ 33 h 285"/>
                <a:gd name="T38" fmla="*/ 34 w 378"/>
                <a:gd name="T39" fmla="*/ 29 h 285"/>
                <a:gd name="T40" fmla="*/ 344 w 378"/>
                <a:gd name="T41" fmla="*/ 29 h 285"/>
                <a:gd name="T42" fmla="*/ 348 w 378"/>
                <a:gd name="T43" fmla="*/ 33 h 285"/>
                <a:gd name="T44" fmla="*/ 348 w 378"/>
                <a:gd name="T45" fmla="*/ 234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78" h="285">
                  <a:moveTo>
                    <a:pt x="358" y="0"/>
                  </a:moveTo>
                  <a:cubicBezTo>
                    <a:pt x="20" y="0"/>
                    <a:pt x="20" y="0"/>
                    <a:pt x="20" y="0"/>
                  </a:cubicBezTo>
                  <a:cubicBezTo>
                    <a:pt x="9" y="0"/>
                    <a:pt x="0" y="9"/>
                    <a:pt x="0" y="20"/>
                  </a:cubicBezTo>
                  <a:cubicBezTo>
                    <a:pt x="0" y="265"/>
                    <a:pt x="0" y="265"/>
                    <a:pt x="0" y="265"/>
                  </a:cubicBezTo>
                  <a:cubicBezTo>
                    <a:pt x="0" y="276"/>
                    <a:pt x="9" y="285"/>
                    <a:pt x="20" y="285"/>
                  </a:cubicBezTo>
                  <a:cubicBezTo>
                    <a:pt x="358" y="285"/>
                    <a:pt x="358" y="285"/>
                    <a:pt x="358" y="285"/>
                  </a:cubicBezTo>
                  <a:cubicBezTo>
                    <a:pt x="369" y="285"/>
                    <a:pt x="378" y="276"/>
                    <a:pt x="378" y="265"/>
                  </a:cubicBezTo>
                  <a:cubicBezTo>
                    <a:pt x="378" y="20"/>
                    <a:pt x="378" y="20"/>
                    <a:pt x="378" y="20"/>
                  </a:cubicBezTo>
                  <a:cubicBezTo>
                    <a:pt x="378" y="9"/>
                    <a:pt x="369" y="0"/>
                    <a:pt x="358" y="0"/>
                  </a:cubicBezTo>
                  <a:close/>
                  <a:moveTo>
                    <a:pt x="189" y="273"/>
                  </a:moveTo>
                  <a:cubicBezTo>
                    <a:pt x="182" y="273"/>
                    <a:pt x="177" y="268"/>
                    <a:pt x="177" y="261"/>
                  </a:cubicBezTo>
                  <a:cubicBezTo>
                    <a:pt x="177" y="254"/>
                    <a:pt x="182" y="249"/>
                    <a:pt x="189" y="249"/>
                  </a:cubicBezTo>
                  <a:cubicBezTo>
                    <a:pt x="196" y="249"/>
                    <a:pt x="201" y="254"/>
                    <a:pt x="201" y="261"/>
                  </a:cubicBezTo>
                  <a:cubicBezTo>
                    <a:pt x="201" y="268"/>
                    <a:pt x="196" y="273"/>
                    <a:pt x="189" y="273"/>
                  </a:cubicBezTo>
                  <a:close/>
                  <a:moveTo>
                    <a:pt x="348" y="234"/>
                  </a:moveTo>
                  <a:cubicBezTo>
                    <a:pt x="348" y="236"/>
                    <a:pt x="346" y="238"/>
                    <a:pt x="344" y="238"/>
                  </a:cubicBezTo>
                  <a:cubicBezTo>
                    <a:pt x="34" y="238"/>
                    <a:pt x="34" y="238"/>
                    <a:pt x="34" y="238"/>
                  </a:cubicBezTo>
                  <a:cubicBezTo>
                    <a:pt x="32" y="238"/>
                    <a:pt x="30" y="236"/>
                    <a:pt x="30" y="234"/>
                  </a:cubicBezTo>
                  <a:cubicBezTo>
                    <a:pt x="30" y="33"/>
                    <a:pt x="30" y="33"/>
                    <a:pt x="30" y="33"/>
                  </a:cubicBezTo>
                  <a:cubicBezTo>
                    <a:pt x="30" y="31"/>
                    <a:pt x="32" y="29"/>
                    <a:pt x="34" y="29"/>
                  </a:cubicBezTo>
                  <a:cubicBezTo>
                    <a:pt x="344" y="29"/>
                    <a:pt x="344" y="29"/>
                    <a:pt x="344" y="29"/>
                  </a:cubicBezTo>
                  <a:cubicBezTo>
                    <a:pt x="346" y="29"/>
                    <a:pt x="348" y="31"/>
                    <a:pt x="348" y="33"/>
                  </a:cubicBezTo>
                  <a:lnTo>
                    <a:pt x="348" y="2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defTabSz="1219170"/>
              <a:endParaRPr lang="en-US" sz="1765" kern="0">
                <a:solidFill>
                  <a:sysClr val="windowText" lastClr="000000"/>
                </a:solidFill>
              </a:endParaRPr>
            </a:p>
          </p:txBody>
        </p:sp>
        <p:sp>
          <p:nvSpPr>
            <p:cNvPr id="139" name="Freeform 22">
              <a:extLst>
                <a:ext uri="{FF2B5EF4-FFF2-40B4-BE49-F238E27FC236}">
                  <a16:creationId xmlns:a16="http://schemas.microsoft.com/office/drawing/2014/main" id="{D64F97C0-1238-4ECD-BFE7-F617CEEB7DF7}"/>
                </a:ext>
              </a:extLst>
            </p:cNvPr>
            <p:cNvSpPr>
              <a:spLocks/>
            </p:cNvSpPr>
            <p:nvPr/>
          </p:nvSpPr>
          <p:spPr bwMode="auto">
            <a:xfrm>
              <a:off x="4167188" y="4140200"/>
              <a:ext cx="533400" cy="258762"/>
            </a:xfrm>
            <a:custGeom>
              <a:avLst/>
              <a:gdLst>
                <a:gd name="T0" fmla="*/ 257 w 261"/>
                <a:gd name="T1" fmla="*/ 3 h 127"/>
                <a:gd name="T2" fmla="*/ 246 w 261"/>
                <a:gd name="T3" fmla="*/ 4 h 127"/>
                <a:gd name="T4" fmla="*/ 193 w 261"/>
                <a:gd name="T5" fmla="*/ 71 h 127"/>
                <a:gd name="T6" fmla="*/ 141 w 261"/>
                <a:gd name="T7" fmla="*/ 30 h 127"/>
                <a:gd name="T8" fmla="*/ 135 w 261"/>
                <a:gd name="T9" fmla="*/ 29 h 127"/>
                <a:gd name="T10" fmla="*/ 129 w 261"/>
                <a:gd name="T11" fmla="*/ 32 h 127"/>
                <a:gd name="T12" fmla="*/ 90 w 261"/>
                <a:gd name="T13" fmla="*/ 82 h 127"/>
                <a:gd name="T14" fmla="*/ 63 w 261"/>
                <a:gd name="T15" fmla="*/ 58 h 127"/>
                <a:gd name="T16" fmla="*/ 57 w 261"/>
                <a:gd name="T17" fmla="*/ 56 h 127"/>
                <a:gd name="T18" fmla="*/ 52 w 261"/>
                <a:gd name="T19" fmla="*/ 58 h 127"/>
                <a:gd name="T20" fmla="*/ 3 w 261"/>
                <a:gd name="T21" fmla="*/ 114 h 127"/>
                <a:gd name="T22" fmla="*/ 3 w 261"/>
                <a:gd name="T23" fmla="*/ 125 h 127"/>
                <a:gd name="T24" fmla="*/ 9 w 261"/>
                <a:gd name="T25" fmla="*/ 127 h 127"/>
                <a:gd name="T26" fmla="*/ 15 w 261"/>
                <a:gd name="T27" fmla="*/ 125 h 127"/>
                <a:gd name="T28" fmla="*/ 58 w 261"/>
                <a:gd name="T29" fmla="*/ 75 h 127"/>
                <a:gd name="T30" fmla="*/ 86 w 261"/>
                <a:gd name="T31" fmla="*/ 100 h 127"/>
                <a:gd name="T32" fmla="*/ 92 w 261"/>
                <a:gd name="T33" fmla="*/ 102 h 127"/>
                <a:gd name="T34" fmla="*/ 98 w 261"/>
                <a:gd name="T35" fmla="*/ 99 h 127"/>
                <a:gd name="T36" fmla="*/ 137 w 261"/>
                <a:gd name="T37" fmla="*/ 48 h 127"/>
                <a:gd name="T38" fmla="*/ 189 w 261"/>
                <a:gd name="T39" fmla="*/ 88 h 127"/>
                <a:gd name="T40" fmla="*/ 200 w 261"/>
                <a:gd name="T41" fmla="*/ 87 h 127"/>
                <a:gd name="T42" fmla="*/ 258 w 261"/>
                <a:gd name="T43" fmla="*/ 14 h 127"/>
                <a:gd name="T44" fmla="*/ 257 w 261"/>
                <a:gd name="T45" fmla="*/ 3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1" h="127">
                  <a:moveTo>
                    <a:pt x="257" y="3"/>
                  </a:moveTo>
                  <a:cubicBezTo>
                    <a:pt x="254" y="0"/>
                    <a:pt x="249" y="1"/>
                    <a:pt x="246" y="4"/>
                  </a:cubicBezTo>
                  <a:cubicBezTo>
                    <a:pt x="193" y="71"/>
                    <a:pt x="193" y="71"/>
                    <a:pt x="193" y="71"/>
                  </a:cubicBezTo>
                  <a:cubicBezTo>
                    <a:pt x="141" y="30"/>
                    <a:pt x="141" y="30"/>
                    <a:pt x="141" y="30"/>
                  </a:cubicBezTo>
                  <a:cubicBezTo>
                    <a:pt x="139" y="29"/>
                    <a:pt x="137" y="28"/>
                    <a:pt x="135" y="29"/>
                  </a:cubicBezTo>
                  <a:cubicBezTo>
                    <a:pt x="133" y="29"/>
                    <a:pt x="131" y="30"/>
                    <a:pt x="129" y="32"/>
                  </a:cubicBezTo>
                  <a:cubicBezTo>
                    <a:pt x="90" y="82"/>
                    <a:pt x="90" y="82"/>
                    <a:pt x="90" y="82"/>
                  </a:cubicBezTo>
                  <a:cubicBezTo>
                    <a:pt x="63" y="58"/>
                    <a:pt x="63" y="58"/>
                    <a:pt x="63" y="58"/>
                  </a:cubicBezTo>
                  <a:cubicBezTo>
                    <a:pt x="61" y="56"/>
                    <a:pt x="59" y="55"/>
                    <a:pt x="57" y="56"/>
                  </a:cubicBezTo>
                  <a:cubicBezTo>
                    <a:pt x="55" y="56"/>
                    <a:pt x="53" y="57"/>
                    <a:pt x="52" y="58"/>
                  </a:cubicBezTo>
                  <a:cubicBezTo>
                    <a:pt x="3" y="114"/>
                    <a:pt x="3" y="114"/>
                    <a:pt x="3" y="114"/>
                  </a:cubicBezTo>
                  <a:cubicBezTo>
                    <a:pt x="0" y="117"/>
                    <a:pt x="0" y="123"/>
                    <a:pt x="3" y="125"/>
                  </a:cubicBezTo>
                  <a:cubicBezTo>
                    <a:pt x="5" y="127"/>
                    <a:pt x="7" y="127"/>
                    <a:pt x="9" y="127"/>
                  </a:cubicBezTo>
                  <a:cubicBezTo>
                    <a:pt x="11" y="127"/>
                    <a:pt x="13" y="127"/>
                    <a:pt x="15" y="125"/>
                  </a:cubicBezTo>
                  <a:cubicBezTo>
                    <a:pt x="58" y="75"/>
                    <a:pt x="58" y="75"/>
                    <a:pt x="58" y="75"/>
                  </a:cubicBezTo>
                  <a:cubicBezTo>
                    <a:pt x="86" y="100"/>
                    <a:pt x="86" y="100"/>
                    <a:pt x="86" y="100"/>
                  </a:cubicBezTo>
                  <a:cubicBezTo>
                    <a:pt x="88" y="101"/>
                    <a:pt x="90" y="102"/>
                    <a:pt x="92" y="102"/>
                  </a:cubicBezTo>
                  <a:cubicBezTo>
                    <a:pt x="94" y="101"/>
                    <a:pt x="96" y="100"/>
                    <a:pt x="98" y="99"/>
                  </a:cubicBezTo>
                  <a:cubicBezTo>
                    <a:pt x="137" y="48"/>
                    <a:pt x="137" y="48"/>
                    <a:pt x="137" y="48"/>
                  </a:cubicBezTo>
                  <a:cubicBezTo>
                    <a:pt x="189" y="88"/>
                    <a:pt x="189" y="88"/>
                    <a:pt x="189" y="88"/>
                  </a:cubicBezTo>
                  <a:cubicBezTo>
                    <a:pt x="192" y="91"/>
                    <a:pt x="197" y="90"/>
                    <a:pt x="200" y="87"/>
                  </a:cubicBezTo>
                  <a:cubicBezTo>
                    <a:pt x="258" y="14"/>
                    <a:pt x="258" y="14"/>
                    <a:pt x="258" y="14"/>
                  </a:cubicBezTo>
                  <a:cubicBezTo>
                    <a:pt x="261" y="11"/>
                    <a:pt x="261" y="6"/>
                    <a:pt x="257"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defTabSz="1219170"/>
              <a:endParaRPr lang="en-US" sz="1765" kern="0">
                <a:solidFill>
                  <a:sysClr val="windowText" lastClr="000000"/>
                </a:solidFill>
              </a:endParaRPr>
            </a:p>
          </p:txBody>
        </p:sp>
        <p:sp>
          <p:nvSpPr>
            <p:cNvPr id="140" name="Rectangle 23">
              <a:extLst>
                <a:ext uri="{FF2B5EF4-FFF2-40B4-BE49-F238E27FC236}">
                  <a16:creationId xmlns:a16="http://schemas.microsoft.com/office/drawing/2014/main" id="{21CDE596-470B-46FC-A9A3-AE6158AB2BFE}"/>
                </a:ext>
              </a:extLst>
            </p:cNvPr>
            <p:cNvSpPr>
              <a:spLocks noChangeArrowheads="1"/>
            </p:cNvSpPr>
            <p:nvPr/>
          </p:nvSpPr>
          <p:spPr bwMode="auto">
            <a:xfrm>
              <a:off x="4278313" y="4665663"/>
              <a:ext cx="311150" cy="254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defTabSz="1219170"/>
              <a:endParaRPr lang="en-US" sz="1765" kern="0">
                <a:solidFill>
                  <a:sysClr val="windowText" lastClr="000000"/>
                </a:solidFill>
              </a:endParaRPr>
            </a:p>
          </p:txBody>
        </p:sp>
      </p:grpSp>
      <p:grpSp>
        <p:nvGrpSpPr>
          <p:cNvPr id="145" name="Group 144">
            <a:extLst>
              <a:ext uri="{FF2B5EF4-FFF2-40B4-BE49-F238E27FC236}">
                <a16:creationId xmlns:a16="http://schemas.microsoft.com/office/drawing/2014/main" id="{C640EA5A-33C4-46D7-8DCA-392BE94909CE}"/>
              </a:ext>
            </a:extLst>
          </p:cNvPr>
          <p:cNvGrpSpPr/>
          <p:nvPr/>
        </p:nvGrpSpPr>
        <p:grpSpPr>
          <a:xfrm>
            <a:off x="9115641" y="5543902"/>
            <a:ext cx="442443" cy="512613"/>
            <a:chOff x="5394326" y="4936834"/>
            <a:chExt cx="720725" cy="835025"/>
          </a:xfrm>
          <a:solidFill>
            <a:srgbClr val="FFFFFF"/>
          </a:solidFill>
        </p:grpSpPr>
        <p:sp>
          <p:nvSpPr>
            <p:cNvPr id="143" name="Freeform 17">
              <a:extLst>
                <a:ext uri="{FF2B5EF4-FFF2-40B4-BE49-F238E27FC236}">
                  <a16:creationId xmlns:a16="http://schemas.microsoft.com/office/drawing/2014/main" id="{76E860CA-BE99-459A-979D-BD4E663E1A80}"/>
                </a:ext>
              </a:extLst>
            </p:cNvPr>
            <p:cNvSpPr>
              <a:spLocks noEditPoints="1"/>
            </p:cNvSpPr>
            <p:nvPr/>
          </p:nvSpPr>
          <p:spPr bwMode="auto">
            <a:xfrm>
              <a:off x="5394326" y="4936834"/>
              <a:ext cx="460375" cy="835025"/>
            </a:xfrm>
            <a:custGeom>
              <a:avLst/>
              <a:gdLst>
                <a:gd name="T0" fmla="*/ 196 w 440"/>
                <a:gd name="T1" fmla="*/ 576 h 796"/>
                <a:gd name="T2" fmla="*/ 178 w 440"/>
                <a:gd name="T3" fmla="*/ 490 h 796"/>
                <a:gd name="T4" fmla="*/ 206 w 440"/>
                <a:gd name="T5" fmla="*/ 472 h 796"/>
                <a:gd name="T6" fmla="*/ 207 w 440"/>
                <a:gd name="T7" fmla="*/ 423 h 796"/>
                <a:gd name="T8" fmla="*/ 178 w 440"/>
                <a:gd name="T9" fmla="*/ 405 h 796"/>
                <a:gd name="T10" fmla="*/ 196 w 440"/>
                <a:gd name="T11" fmla="*/ 320 h 796"/>
                <a:gd name="T12" fmla="*/ 262 w 440"/>
                <a:gd name="T13" fmla="*/ 337 h 796"/>
                <a:gd name="T14" fmla="*/ 312 w 440"/>
                <a:gd name="T15" fmla="*/ 379 h 796"/>
                <a:gd name="T16" fmla="*/ 330 w 440"/>
                <a:gd name="T17" fmla="*/ 320 h 796"/>
                <a:gd name="T18" fmla="*/ 395 w 440"/>
                <a:gd name="T19" fmla="*/ 337 h 796"/>
                <a:gd name="T20" fmla="*/ 440 w 440"/>
                <a:gd name="T21" fmla="*/ 379 h 796"/>
                <a:gd name="T22" fmla="*/ 422 w 440"/>
                <a:gd name="T23" fmla="*/ 0 h 796"/>
                <a:gd name="T24" fmla="*/ 0 w 440"/>
                <a:gd name="T25" fmla="*/ 18 h 796"/>
                <a:gd name="T26" fmla="*/ 0 w 440"/>
                <a:gd name="T27" fmla="*/ 623 h 796"/>
                <a:gd name="T28" fmla="*/ 0 w 440"/>
                <a:gd name="T29" fmla="*/ 778 h 796"/>
                <a:gd name="T30" fmla="*/ 206 w 440"/>
                <a:gd name="T31" fmla="*/ 796 h 796"/>
                <a:gd name="T32" fmla="*/ 312 w 440"/>
                <a:gd name="T33" fmla="*/ 63 h 796"/>
                <a:gd name="T34" fmla="*/ 378 w 440"/>
                <a:gd name="T35" fmla="*/ 45 h 796"/>
                <a:gd name="T36" fmla="*/ 395 w 440"/>
                <a:gd name="T37" fmla="*/ 130 h 796"/>
                <a:gd name="T38" fmla="*/ 330 w 440"/>
                <a:gd name="T39" fmla="*/ 148 h 796"/>
                <a:gd name="T40" fmla="*/ 312 w 440"/>
                <a:gd name="T41" fmla="*/ 63 h 796"/>
                <a:gd name="T42" fmla="*/ 330 w 440"/>
                <a:gd name="T43" fmla="*/ 180 h 796"/>
                <a:gd name="T44" fmla="*/ 395 w 440"/>
                <a:gd name="T45" fmla="*/ 198 h 796"/>
                <a:gd name="T46" fmla="*/ 378 w 440"/>
                <a:gd name="T47" fmla="*/ 283 h 796"/>
                <a:gd name="T48" fmla="*/ 312 w 440"/>
                <a:gd name="T49" fmla="*/ 266 h 796"/>
                <a:gd name="T50" fmla="*/ 178 w 440"/>
                <a:gd name="T51" fmla="*/ 63 h 796"/>
                <a:gd name="T52" fmla="*/ 244 w 440"/>
                <a:gd name="T53" fmla="*/ 45 h 796"/>
                <a:gd name="T54" fmla="*/ 262 w 440"/>
                <a:gd name="T55" fmla="*/ 130 h 796"/>
                <a:gd name="T56" fmla="*/ 196 w 440"/>
                <a:gd name="T57" fmla="*/ 148 h 796"/>
                <a:gd name="T58" fmla="*/ 178 w 440"/>
                <a:gd name="T59" fmla="*/ 63 h 796"/>
                <a:gd name="T60" fmla="*/ 196 w 440"/>
                <a:gd name="T61" fmla="*/ 180 h 796"/>
                <a:gd name="T62" fmla="*/ 262 w 440"/>
                <a:gd name="T63" fmla="*/ 198 h 796"/>
                <a:gd name="T64" fmla="*/ 244 w 440"/>
                <a:gd name="T65" fmla="*/ 283 h 796"/>
                <a:gd name="T66" fmla="*/ 178 w 440"/>
                <a:gd name="T67" fmla="*/ 266 h 796"/>
                <a:gd name="T68" fmla="*/ 131 w 440"/>
                <a:gd name="T69" fmla="*/ 558 h 796"/>
                <a:gd name="T70" fmla="*/ 65 w 440"/>
                <a:gd name="T71" fmla="*/ 576 h 796"/>
                <a:gd name="T72" fmla="*/ 47 w 440"/>
                <a:gd name="T73" fmla="*/ 490 h 796"/>
                <a:gd name="T74" fmla="*/ 113 w 440"/>
                <a:gd name="T75" fmla="*/ 472 h 796"/>
                <a:gd name="T76" fmla="*/ 131 w 440"/>
                <a:gd name="T77" fmla="*/ 558 h 796"/>
                <a:gd name="T78" fmla="*/ 113 w 440"/>
                <a:gd name="T79" fmla="*/ 423 h 796"/>
                <a:gd name="T80" fmla="*/ 47 w 440"/>
                <a:gd name="T81" fmla="*/ 405 h 796"/>
                <a:gd name="T82" fmla="*/ 65 w 440"/>
                <a:gd name="T83" fmla="*/ 320 h 796"/>
                <a:gd name="T84" fmla="*/ 131 w 440"/>
                <a:gd name="T85" fmla="*/ 337 h 796"/>
                <a:gd name="T86" fmla="*/ 131 w 440"/>
                <a:gd name="T87" fmla="*/ 266 h 796"/>
                <a:gd name="T88" fmla="*/ 65 w 440"/>
                <a:gd name="T89" fmla="*/ 283 h 796"/>
                <a:gd name="T90" fmla="*/ 47 w 440"/>
                <a:gd name="T91" fmla="*/ 198 h 796"/>
                <a:gd name="T92" fmla="*/ 113 w 440"/>
                <a:gd name="T93" fmla="*/ 180 h 796"/>
                <a:gd name="T94" fmla="*/ 131 w 440"/>
                <a:gd name="T95" fmla="*/ 266 h 796"/>
                <a:gd name="T96" fmla="*/ 113 w 440"/>
                <a:gd name="T97" fmla="*/ 148 h 796"/>
                <a:gd name="T98" fmla="*/ 47 w 440"/>
                <a:gd name="T99" fmla="*/ 130 h 796"/>
                <a:gd name="T100" fmla="*/ 65 w 440"/>
                <a:gd name="T101" fmla="*/ 45 h 796"/>
                <a:gd name="T102" fmla="*/ 131 w 440"/>
                <a:gd name="T103" fmla="*/ 63 h 7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40" h="796">
                  <a:moveTo>
                    <a:pt x="206" y="576"/>
                  </a:moveTo>
                  <a:cubicBezTo>
                    <a:pt x="196" y="576"/>
                    <a:pt x="196" y="576"/>
                    <a:pt x="196" y="576"/>
                  </a:cubicBezTo>
                  <a:cubicBezTo>
                    <a:pt x="186" y="576"/>
                    <a:pt x="178" y="568"/>
                    <a:pt x="178" y="558"/>
                  </a:cubicBezTo>
                  <a:cubicBezTo>
                    <a:pt x="178" y="490"/>
                    <a:pt x="178" y="490"/>
                    <a:pt x="178" y="490"/>
                  </a:cubicBezTo>
                  <a:cubicBezTo>
                    <a:pt x="178" y="480"/>
                    <a:pt x="186" y="472"/>
                    <a:pt x="196" y="472"/>
                  </a:cubicBezTo>
                  <a:cubicBezTo>
                    <a:pt x="206" y="472"/>
                    <a:pt x="206" y="472"/>
                    <a:pt x="206" y="472"/>
                  </a:cubicBezTo>
                  <a:cubicBezTo>
                    <a:pt x="206" y="432"/>
                    <a:pt x="206" y="432"/>
                    <a:pt x="206" y="432"/>
                  </a:cubicBezTo>
                  <a:cubicBezTo>
                    <a:pt x="206" y="429"/>
                    <a:pt x="206" y="426"/>
                    <a:pt x="207" y="423"/>
                  </a:cubicBezTo>
                  <a:cubicBezTo>
                    <a:pt x="196" y="423"/>
                    <a:pt x="196" y="423"/>
                    <a:pt x="196" y="423"/>
                  </a:cubicBezTo>
                  <a:cubicBezTo>
                    <a:pt x="186" y="423"/>
                    <a:pt x="178" y="415"/>
                    <a:pt x="178" y="405"/>
                  </a:cubicBezTo>
                  <a:cubicBezTo>
                    <a:pt x="178" y="337"/>
                    <a:pt x="178" y="337"/>
                    <a:pt x="178" y="337"/>
                  </a:cubicBezTo>
                  <a:cubicBezTo>
                    <a:pt x="178" y="328"/>
                    <a:pt x="186" y="320"/>
                    <a:pt x="196" y="320"/>
                  </a:cubicBezTo>
                  <a:cubicBezTo>
                    <a:pt x="244" y="320"/>
                    <a:pt x="244" y="320"/>
                    <a:pt x="244" y="320"/>
                  </a:cubicBezTo>
                  <a:cubicBezTo>
                    <a:pt x="254" y="320"/>
                    <a:pt x="262" y="328"/>
                    <a:pt x="262" y="337"/>
                  </a:cubicBezTo>
                  <a:cubicBezTo>
                    <a:pt x="262" y="379"/>
                    <a:pt x="262" y="379"/>
                    <a:pt x="262" y="379"/>
                  </a:cubicBezTo>
                  <a:cubicBezTo>
                    <a:pt x="312" y="379"/>
                    <a:pt x="312" y="379"/>
                    <a:pt x="312" y="379"/>
                  </a:cubicBezTo>
                  <a:cubicBezTo>
                    <a:pt x="312" y="337"/>
                    <a:pt x="312" y="337"/>
                    <a:pt x="312" y="337"/>
                  </a:cubicBezTo>
                  <a:cubicBezTo>
                    <a:pt x="312" y="328"/>
                    <a:pt x="320" y="320"/>
                    <a:pt x="330" y="320"/>
                  </a:cubicBezTo>
                  <a:cubicBezTo>
                    <a:pt x="378" y="320"/>
                    <a:pt x="378" y="320"/>
                    <a:pt x="378" y="320"/>
                  </a:cubicBezTo>
                  <a:cubicBezTo>
                    <a:pt x="387" y="320"/>
                    <a:pt x="395" y="328"/>
                    <a:pt x="395" y="337"/>
                  </a:cubicBezTo>
                  <a:cubicBezTo>
                    <a:pt x="395" y="379"/>
                    <a:pt x="395" y="379"/>
                    <a:pt x="395" y="379"/>
                  </a:cubicBezTo>
                  <a:cubicBezTo>
                    <a:pt x="440" y="379"/>
                    <a:pt x="440" y="379"/>
                    <a:pt x="440" y="379"/>
                  </a:cubicBezTo>
                  <a:cubicBezTo>
                    <a:pt x="440" y="18"/>
                    <a:pt x="440" y="18"/>
                    <a:pt x="440" y="18"/>
                  </a:cubicBezTo>
                  <a:cubicBezTo>
                    <a:pt x="440" y="8"/>
                    <a:pt x="432" y="0"/>
                    <a:pt x="422" y="0"/>
                  </a:cubicBezTo>
                  <a:cubicBezTo>
                    <a:pt x="18" y="0"/>
                    <a:pt x="18" y="0"/>
                    <a:pt x="18" y="0"/>
                  </a:cubicBezTo>
                  <a:cubicBezTo>
                    <a:pt x="8" y="0"/>
                    <a:pt x="0" y="8"/>
                    <a:pt x="0" y="18"/>
                  </a:cubicBezTo>
                  <a:cubicBezTo>
                    <a:pt x="0" y="590"/>
                    <a:pt x="0" y="590"/>
                    <a:pt x="0" y="590"/>
                  </a:cubicBezTo>
                  <a:cubicBezTo>
                    <a:pt x="0" y="599"/>
                    <a:pt x="0" y="614"/>
                    <a:pt x="0" y="623"/>
                  </a:cubicBezTo>
                  <a:cubicBezTo>
                    <a:pt x="0" y="631"/>
                    <a:pt x="0" y="646"/>
                    <a:pt x="0" y="656"/>
                  </a:cubicBezTo>
                  <a:cubicBezTo>
                    <a:pt x="0" y="778"/>
                    <a:pt x="0" y="778"/>
                    <a:pt x="0" y="778"/>
                  </a:cubicBezTo>
                  <a:cubicBezTo>
                    <a:pt x="0" y="788"/>
                    <a:pt x="8" y="796"/>
                    <a:pt x="18" y="796"/>
                  </a:cubicBezTo>
                  <a:cubicBezTo>
                    <a:pt x="206" y="796"/>
                    <a:pt x="206" y="796"/>
                    <a:pt x="206" y="796"/>
                  </a:cubicBezTo>
                  <a:lnTo>
                    <a:pt x="206" y="576"/>
                  </a:lnTo>
                  <a:close/>
                  <a:moveTo>
                    <a:pt x="312" y="63"/>
                  </a:moveTo>
                  <a:cubicBezTo>
                    <a:pt x="312" y="53"/>
                    <a:pt x="320" y="45"/>
                    <a:pt x="330" y="45"/>
                  </a:cubicBezTo>
                  <a:cubicBezTo>
                    <a:pt x="378" y="45"/>
                    <a:pt x="378" y="45"/>
                    <a:pt x="378" y="45"/>
                  </a:cubicBezTo>
                  <a:cubicBezTo>
                    <a:pt x="387" y="45"/>
                    <a:pt x="395" y="53"/>
                    <a:pt x="395" y="63"/>
                  </a:cubicBezTo>
                  <a:cubicBezTo>
                    <a:pt x="395" y="130"/>
                    <a:pt x="395" y="130"/>
                    <a:pt x="395" y="130"/>
                  </a:cubicBezTo>
                  <a:cubicBezTo>
                    <a:pt x="395" y="140"/>
                    <a:pt x="387" y="148"/>
                    <a:pt x="378" y="148"/>
                  </a:cubicBezTo>
                  <a:cubicBezTo>
                    <a:pt x="330" y="148"/>
                    <a:pt x="330" y="148"/>
                    <a:pt x="330" y="148"/>
                  </a:cubicBezTo>
                  <a:cubicBezTo>
                    <a:pt x="320" y="148"/>
                    <a:pt x="312" y="140"/>
                    <a:pt x="312" y="130"/>
                  </a:cubicBezTo>
                  <a:lnTo>
                    <a:pt x="312" y="63"/>
                  </a:lnTo>
                  <a:close/>
                  <a:moveTo>
                    <a:pt x="312" y="198"/>
                  </a:moveTo>
                  <a:cubicBezTo>
                    <a:pt x="312" y="188"/>
                    <a:pt x="320" y="180"/>
                    <a:pt x="330" y="180"/>
                  </a:cubicBezTo>
                  <a:cubicBezTo>
                    <a:pt x="378" y="180"/>
                    <a:pt x="378" y="180"/>
                    <a:pt x="378" y="180"/>
                  </a:cubicBezTo>
                  <a:cubicBezTo>
                    <a:pt x="387" y="180"/>
                    <a:pt x="395" y="188"/>
                    <a:pt x="395" y="198"/>
                  </a:cubicBezTo>
                  <a:cubicBezTo>
                    <a:pt x="395" y="266"/>
                    <a:pt x="395" y="266"/>
                    <a:pt x="395" y="266"/>
                  </a:cubicBezTo>
                  <a:cubicBezTo>
                    <a:pt x="395" y="275"/>
                    <a:pt x="387" y="283"/>
                    <a:pt x="378" y="283"/>
                  </a:cubicBezTo>
                  <a:cubicBezTo>
                    <a:pt x="330" y="283"/>
                    <a:pt x="330" y="283"/>
                    <a:pt x="330" y="283"/>
                  </a:cubicBezTo>
                  <a:cubicBezTo>
                    <a:pt x="320" y="283"/>
                    <a:pt x="312" y="275"/>
                    <a:pt x="312" y="266"/>
                  </a:cubicBezTo>
                  <a:lnTo>
                    <a:pt x="312" y="198"/>
                  </a:lnTo>
                  <a:close/>
                  <a:moveTo>
                    <a:pt x="178" y="63"/>
                  </a:moveTo>
                  <a:cubicBezTo>
                    <a:pt x="178" y="53"/>
                    <a:pt x="186" y="45"/>
                    <a:pt x="196" y="45"/>
                  </a:cubicBezTo>
                  <a:cubicBezTo>
                    <a:pt x="244" y="45"/>
                    <a:pt x="244" y="45"/>
                    <a:pt x="244" y="45"/>
                  </a:cubicBezTo>
                  <a:cubicBezTo>
                    <a:pt x="254" y="45"/>
                    <a:pt x="262" y="53"/>
                    <a:pt x="262" y="63"/>
                  </a:cubicBezTo>
                  <a:cubicBezTo>
                    <a:pt x="262" y="130"/>
                    <a:pt x="262" y="130"/>
                    <a:pt x="262" y="130"/>
                  </a:cubicBezTo>
                  <a:cubicBezTo>
                    <a:pt x="262" y="140"/>
                    <a:pt x="254" y="148"/>
                    <a:pt x="244" y="148"/>
                  </a:cubicBezTo>
                  <a:cubicBezTo>
                    <a:pt x="196" y="148"/>
                    <a:pt x="196" y="148"/>
                    <a:pt x="196" y="148"/>
                  </a:cubicBezTo>
                  <a:cubicBezTo>
                    <a:pt x="186" y="148"/>
                    <a:pt x="178" y="140"/>
                    <a:pt x="178" y="130"/>
                  </a:cubicBezTo>
                  <a:lnTo>
                    <a:pt x="178" y="63"/>
                  </a:lnTo>
                  <a:close/>
                  <a:moveTo>
                    <a:pt x="178" y="198"/>
                  </a:moveTo>
                  <a:cubicBezTo>
                    <a:pt x="178" y="188"/>
                    <a:pt x="186" y="180"/>
                    <a:pt x="196" y="180"/>
                  </a:cubicBezTo>
                  <a:cubicBezTo>
                    <a:pt x="244" y="180"/>
                    <a:pt x="244" y="180"/>
                    <a:pt x="244" y="180"/>
                  </a:cubicBezTo>
                  <a:cubicBezTo>
                    <a:pt x="254" y="180"/>
                    <a:pt x="262" y="188"/>
                    <a:pt x="262" y="198"/>
                  </a:cubicBezTo>
                  <a:cubicBezTo>
                    <a:pt x="262" y="266"/>
                    <a:pt x="262" y="266"/>
                    <a:pt x="262" y="266"/>
                  </a:cubicBezTo>
                  <a:cubicBezTo>
                    <a:pt x="262" y="275"/>
                    <a:pt x="254" y="283"/>
                    <a:pt x="244" y="283"/>
                  </a:cubicBezTo>
                  <a:cubicBezTo>
                    <a:pt x="196" y="283"/>
                    <a:pt x="196" y="283"/>
                    <a:pt x="196" y="283"/>
                  </a:cubicBezTo>
                  <a:cubicBezTo>
                    <a:pt x="186" y="283"/>
                    <a:pt x="178" y="275"/>
                    <a:pt x="178" y="266"/>
                  </a:cubicBezTo>
                  <a:lnTo>
                    <a:pt x="178" y="198"/>
                  </a:lnTo>
                  <a:close/>
                  <a:moveTo>
                    <a:pt x="131" y="558"/>
                  </a:moveTo>
                  <a:cubicBezTo>
                    <a:pt x="131" y="568"/>
                    <a:pt x="123" y="576"/>
                    <a:pt x="113" y="576"/>
                  </a:cubicBezTo>
                  <a:cubicBezTo>
                    <a:pt x="65" y="576"/>
                    <a:pt x="65" y="576"/>
                    <a:pt x="65" y="576"/>
                  </a:cubicBezTo>
                  <a:cubicBezTo>
                    <a:pt x="55" y="576"/>
                    <a:pt x="47" y="568"/>
                    <a:pt x="47" y="558"/>
                  </a:cubicBezTo>
                  <a:cubicBezTo>
                    <a:pt x="47" y="490"/>
                    <a:pt x="47" y="490"/>
                    <a:pt x="47" y="490"/>
                  </a:cubicBezTo>
                  <a:cubicBezTo>
                    <a:pt x="47" y="480"/>
                    <a:pt x="55" y="472"/>
                    <a:pt x="65" y="472"/>
                  </a:cubicBezTo>
                  <a:cubicBezTo>
                    <a:pt x="113" y="472"/>
                    <a:pt x="113" y="472"/>
                    <a:pt x="113" y="472"/>
                  </a:cubicBezTo>
                  <a:cubicBezTo>
                    <a:pt x="123" y="472"/>
                    <a:pt x="131" y="480"/>
                    <a:pt x="131" y="490"/>
                  </a:cubicBezTo>
                  <a:lnTo>
                    <a:pt x="131" y="558"/>
                  </a:lnTo>
                  <a:close/>
                  <a:moveTo>
                    <a:pt x="131" y="405"/>
                  </a:moveTo>
                  <a:cubicBezTo>
                    <a:pt x="131" y="415"/>
                    <a:pt x="123" y="423"/>
                    <a:pt x="113" y="423"/>
                  </a:cubicBezTo>
                  <a:cubicBezTo>
                    <a:pt x="65" y="423"/>
                    <a:pt x="65" y="423"/>
                    <a:pt x="65" y="423"/>
                  </a:cubicBezTo>
                  <a:cubicBezTo>
                    <a:pt x="55" y="423"/>
                    <a:pt x="47" y="415"/>
                    <a:pt x="47" y="405"/>
                  </a:cubicBezTo>
                  <a:cubicBezTo>
                    <a:pt x="47" y="337"/>
                    <a:pt x="47" y="337"/>
                    <a:pt x="47" y="337"/>
                  </a:cubicBezTo>
                  <a:cubicBezTo>
                    <a:pt x="47" y="328"/>
                    <a:pt x="55" y="320"/>
                    <a:pt x="65" y="320"/>
                  </a:cubicBezTo>
                  <a:cubicBezTo>
                    <a:pt x="113" y="320"/>
                    <a:pt x="113" y="320"/>
                    <a:pt x="113" y="320"/>
                  </a:cubicBezTo>
                  <a:cubicBezTo>
                    <a:pt x="123" y="320"/>
                    <a:pt x="131" y="328"/>
                    <a:pt x="131" y="337"/>
                  </a:cubicBezTo>
                  <a:lnTo>
                    <a:pt x="131" y="405"/>
                  </a:lnTo>
                  <a:close/>
                  <a:moveTo>
                    <a:pt x="131" y="266"/>
                  </a:moveTo>
                  <a:cubicBezTo>
                    <a:pt x="131" y="275"/>
                    <a:pt x="123" y="283"/>
                    <a:pt x="113" y="283"/>
                  </a:cubicBezTo>
                  <a:cubicBezTo>
                    <a:pt x="65" y="283"/>
                    <a:pt x="65" y="283"/>
                    <a:pt x="65" y="283"/>
                  </a:cubicBezTo>
                  <a:cubicBezTo>
                    <a:pt x="55" y="283"/>
                    <a:pt x="47" y="275"/>
                    <a:pt x="47" y="266"/>
                  </a:cubicBezTo>
                  <a:cubicBezTo>
                    <a:pt x="47" y="198"/>
                    <a:pt x="47" y="198"/>
                    <a:pt x="47" y="198"/>
                  </a:cubicBezTo>
                  <a:cubicBezTo>
                    <a:pt x="47" y="188"/>
                    <a:pt x="55" y="180"/>
                    <a:pt x="65" y="180"/>
                  </a:cubicBezTo>
                  <a:cubicBezTo>
                    <a:pt x="113" y="180"/>
                    <a:pt x="113" y="180"/>
                    <a:pt x="113" y="180"/>
                  </a:cubicBezTo>
                  <a:cubicBezTo>
                    <a:pt x="123" y="180"/>
                    <a:pt x="131" y="188"/>
                    <a:pt x="131" y="198"/>
                  </a:cubicBezTo>
                  <a:lnTo>
                    <a:pt x="131" y="266"/>
                  </a:lnTo>
                  <a:close/>
                  <a:moveTo>
                    <a:pt x="131" y="130"/>
                  </a:moveTo>
                  <a:cubicBezTo>
                    <a:pt x="131" y="140"/>
                    <a:pt x="123" y="148"/>
                    <a:pt x="113" y="148"/>
                  </a:cubicBezTo>
                  <a:cubicBezTo>
                    <a:pt x="65" y="148"/>
                    <a:pt x="65" y="148"/>
                    <a:pt x="65" y="148"/>
                  </a:cubicBezTo>
                  <a:cubicBezTo>
                    <a:pt x="55" y="148"/>
                    <a:pt x="47" y="140"/>
                    <a:pt x="47" y="130"/>
                  </a:cubicBezTo>
                  <a:cubicBezTo>
                    <a:pt x="47" y="63"/>
                    <a:pt x="47" y="63"/>
                    <a:pt x="47" y="63"/>
                  </a:cubicBezTo>
                  <a:cubicBezTo>
                    <a:pt x="47" y="53"/>
                    <a:pt x="55" y="45"/>
                    <a:pt x="65" y="45"/>
                  </a:cubicBezTo>
                  <a:cubicBezTo>
                    <a:pt x="113" y="45"/>
                    <a:pt x="113" y="45"/>
                    <a:pt x="113" y="45"/>
                  </a:cubicBezTo>
                  <a:cubicBezTo>
                    <a:pt x="123" y="45"/>
                    <a:pt x="131" y="53"/>
                    <a:pt x="131" y="63"/>
                  </a:cubicBezTo>
                  <a:lnTo>
                    <a:pt x="131" y="130"/>
                  </a:lnTo>
                  <a:close/>
                </a:path>
              </a:pathLst>
            </a:custGeom>
            <a:grpFill/>
            <a:ln>
              <a:noFill/>
            </a:ln>
          </p:spPr>
          <p:txBody>
            <a:bodyPr vert="horz" wrap="square" lIns="89643" tIns="44821" rIns="89643" bIns="44821" numCol="1" anchor="t" anchorCtr="0" compatLnSpc="1">
              <a:prstTxWarp prst="textNoShape">
                <a:avLst/>
              </a:prstTxWarp>
            </a:bodyPr>
            <a:lstStyle/>
            <a:p>
              <a:pPr defTabSz="1219170"/>
              <a:endParaRPr lang="en-US" sz="1765" kern="0">
                <a:solidFill>
                  <a:sysClr val="windowText" lastClr="000000"/>
                </a:solidFill>
              </a:endParaRPr>
            </a:p>
          </p:txBody>
        </p:sp>
        <p:sp>
          <p:nvSpPr>
            <p:cNvPr id="144" name="Freeform 18">
              <a:extLst>
                <a:ext uri="{FF2B5EF4-FFF2-40B4-BE49-F238E27FC236}">
                  <a16:creationId xmlns:a16="http://schemas.microsoft.com/office/drawing/2014/main" id="{7DB06840-0B44-45DF-B5A6-754BA4D54313}"/>
                </a:ext>
              </a:extLst>
            </p:cNvPr>
            <p:cNvSpPr>
              <a:spLocks noEditPoints="1"/>
            </p:cNvSpPr>
            <p:nvPr/>
          </p:nvSpPr>
          <p:spPr bwMode="auto">
            <a:xfrm>
              <a:off x="5646738" y="5371809"/>
              <a:ext cx="468313" cy="400050"/>
            </a:xfrm>
            <a:custGeom>
              <a:avLst/>
              <a:gdLst>
                <a:gd name="T0" fmla="*/ 18 w 447"/>
                <a:gd name="T1" fmla="*/ 0 h 382"/>
                <a:gd name="T2" fmla="*/ 0 w 447"/>
                <a:gd name="T3" fmla="*/ 18 h 382"/>
                <a:gd name="T4" fmla="*/ 0 w 447"/>
                <a:gd name="T5" fmla="*/ 364 h 382"/>
                <a:gd name="T6" fmla="*/ 18 w 447"/>
                <a:gd name="T7" fmla="*/ 382 h 382"/>
                <a:gd name="T8" fmla="*/ 429 w 447"/>
                <a:gd name="T9" fmla="*/ 382 h 382"/>
                <a:gd name="T10" fmla="*/ 447 w 447"/>
                <a:gd name="T11" fmla="*/ 364 h 382"/>
                <a:gd name="T12" fmla="*/ 447 w 447"/>
                <a:gd name="T13" fmla="*/ 18 h 382"/>
                <a:gd name="T14" fmla="*/ 429 w 447"/>
                <a:gd name="T15" fmla="*/ 0 h 382"/>
                <a:gd name="T16" fmla="*/ 18 w 447"/>
                <a:gd name="T17" fmla="*/ 0 h 382"/>
                <a:gd name="T18" fmla="*/ 133 w 447"/>
                <a:gd name="T19" fmla="*/ 301 h 382"/>
                <a:gd name="T20" fmla="*/ 115 w 447"/>
                <a:gd name="T21" fmla="*/ 319 h 382"/>
                <a:gd name="T22" fmla="*/ 66 w 447"/>
                <a:gd name="T23" fmla="*/ 319 h 382"/>
                <a:gd name="T24" fmla="*/ 48 w 447"/>
                <a:gd name="T25" fmla="*/ 301 h 382"/>
                <a:gd name="T26" fmla="*/ 48 w 447"/>
                <a:gd name="T27" fmla="*/ 232 h 382"/>
                <a:gd name="T28" fmla="*/ 66 w 447"/>
                <a:gd name="T29" fmla="*/ 214 h 382"/>
                <a:gd name="T30" fmla="*/ 115 w 447"/>
                <a:gd name="T31" fmla="*/ 214 h 382"/>
                <a:gd name="T32" fmla="*/ 133 w 447"/>
                <a:gd name="T33" fmla="*/ 232 h 382"/>
                <a:gd name="T34" fmla="*/ 133 w 447"/>
                <a:gd name="T35" fmla="*/ 301 h 382"/>
                <a:gd name="T36" fmla="*/ 133 w 447"/>
                <a:gd name="T37" fmla="*/ 146 h 382"/>
                <a:gd name="T38" fmla="*/ 115 w 447"/>
                <a:gd name="T39" fmla="*/ 164 h 382"/>
                <a:gd name="T40" fmla="*/ 66 w 447"/>
                <a:gd name="T41" fmla="*/ 164 h 382"/>
                <a:gd name="T42" fmla="*/ 48 w 447"/>
                <a:gd name="T43" fmla="*/ 146 h 382"/>
                <a:gd name="T44" fmla="*/ 48 w 447"/>
                <a:gd name="T45" fmla="*/ 77 h 382"/>
                <a:gd name="T46" fmla="*/ 66 w 447"/>
                <a:gd name="T47" fmla="*/ 59 h 382"/>
                <a:gd name="T48" fmla="*/ 115 w 447"/>
                <a:gd name="T49" fmla="*/ 59 h 382"/>
                <a:gd name="T50" fmla="*/ 133 w 447"/>
                <a:gd name="T51" fmla="*/ 77 h 382"/>
                <a:gd name="T52" fmla="*/ 133 w 447"/>
                <a:gd name="T53" fmla="*/ 146 h 382"/>
                <a:gd name="T54" fmla="*/ 266 w 447"/>
                <a:gd name="T55" fmla="*/ 301 h 382"/>
                <a:gd name="T56" fmla="*/ 248 w 447"/>
                <a:gd name="T57" fmla="*/ 319 h 382"/>
                <a:gd name="T58" fmla="*/ 199 w 447"/>
                <a:gd name="T59" fmla="*/ 319 h 382"/>
                <a:gd name="T60" fmla="*/ 181 w 447"/>
                <a:gd name="T61" fmla="*/ 301 h 382"/>
                <a:gd name="T62" fmla="*/ 181 w 447"/>
                <a:gd name="T63" fmla="*/ 232 h 382"/>
                <a:gd name="T64" fmla="*/ 199 w 447"/>
                <a:gd name="T65" fmla="*/ 214 h 382"/>
                <a:gd name="T66" fmla="*/ 248 w 447"/>
                <a:gd name="T67" fmla="*/ 214 h 382"/>
                <a:gd name="T68" fmla="*/ 266 w 447"/>
                <a:gd name="T69" fmla="*/ 232 h 382"/>
                <a:gd name="T70" fmla="*/ 266 w 447"/>
                <a:gd name="T71" fmla="*/ 301 h 382"/>
                <a:gd name="T72" fmla="*/ 266 w 447"/>
                <a:gd name="T73" fmla="*/ 146 h 382"/>
                <a:gd name="T74" fmla="*/ 248 w 447"/>
                <a:gd name="T75" fmla="*/ 164 h 382"/>
                <a:gd name="T76" fmla="*/ 199 w 447"/>
                <a:gd name="T77" fmla="*/ 164 h 382"/>
                <a:gd name="T78" fmla="*/ 181 w 447"/>
                <a:gd name="T79" fmla="*/ 146 h 382"/>
                <a:gd name="T80" fmla="*/ 181 w 447"/>
                <a:gd name="T81" fmla="*/ 77 h 382"/>
                <a:gd name="T82" fmla="*/ 199 w 447"/>
                <a:gd name="T83" fmla="*/ 59 h 382"/>
                <a:gd name="T84" fmla="*/ 248 w 447"/>
                <a:gd name="T85" fmla="*/ 59 h 382"/>
                <a:gd name="T86" fmla="*/ 266 w 447"/>
                <a:gd name="T87" fmla="*/ 77 h 382"/>
                <a:gd name="T88" fmla="*/ 266 w 447"/>
                <a:gd name="T89" fmla="*/ 146 h 382"/>
                <a:gd name="T90" fmla="*/ 401 w 447"/>
                <a:gd name="T91" fmla="*/ 301 h 382"/>
                <a:gd name="T92" fmla="*/ 383 w 447"/>
                <a:gd name="T93" fmla="*/ 319 h 382"/>
                <a:gd name="T94" fmla="*/ 334 w 447"/>
                <a:gd name="T95" fmla="*/ 319 h 382"/>
                <a:gd name="T96" fmla="*/ 316 w 447"/>
                <a:gd name="T97" fmla="*/ 301 h 382"/>
                <a:gd name="T98" fmla="*/ 316 w 447"/>
                <a:gd name="T99" fmla="*/ 232 h 382"/>
                <a:gd name="T100" fmla="*/ 334 w 447"/>
                <a:gd name="T101" fmla="*/ 214 h 382"/>
                <a:gd name="T102" fmla="*/ 383 w 447"/>
                <a:gd name="T103" fmla="*/ 214 h 382"/>
                <a:gd name="T104" fmla="*/ 401 w 447"/>
                <a:gd name="T105" fmla="*/ 232 h 382"/>
                <a:gd name="T106" fmla="*/ 401 w 447"/>
                <a:gd name="T107" fmla="*/ 301 h 382"/>
                <a:gd name="T108" fmla="*/ 401 w 447"/>
                <a:gd name="T109" fmla="*/ 146 h 382"/>
                <a:gd name="T110" fmla="*/ 383 w 447"/>
                <a:gd name="T111" fmla="*/ 164 h 382"/>
                <a:gd name="T112" fmla="*/ 334 w 447"/>
                <a:gd name="T113" fmla="*/ 164 h 382"/>
                <a:gd name="T114" fmla="*/ 316 w 447"/>
                <a:gd name="T115" fmla="*/ 146 h 382"/>
                <a:gd name="T116" fmla="*/ 316 w 447"/>
                <a:gd name="T117" fmla="*/ 77 h 382"/>
                <a:gd name="T118" fmla="*/ 334 w 447"/>
                <a:gd name="T119" fmla="*/ 59 h 382"/>
                <a:gd name="T120" fmla="*/ 383 w 447"/>
                <a:gd name="T121" fmla="*/ 59 h 382"/>
                <a:gd name="T122" fmla="*/ 401 w 447"/>
                <a:gd name="T123" fmla="*/ 77 h 382"/>
                <a:gd name="T124" fmla="*/ 401 w 447"/>
                <a:gd name="T125" fmla="*/ 146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7" h="382">
                  <a:moveTo>
                    <a:pt x="18" y="0"/>
                  </a:moveTo>
                  <a:cubicBezTo>
                    <a:pt x="8" y="0"/>
                    <a:pt x="0" y="8"/>
                    <a:pt x="0" y="18"/>
                  </a:cubicBezTo>
                  <a:cubicBezTo>
                    <a:pt x="0" y="364"/>
                    <a:pt x="0" y="364"/>
                    <a:pt x="0" y="364"/>
                  </a:cubicBezTo>
                  <a:cubicBezTo>
                    <a:pt x="0" y="374"/>
                    <a:pt x="8" y="382"/>
                    <a:pt x="18" y="382"/>
                  </a:cubicBezTo>
                  <a:cubicBezTo>
                    <a:pt x="429" y="382"/>
                    <a:pt x="429" y="382"/>
                    <a:pt x="429" y="382"/>
                  </a:cubicBezTo>
                  <a:cubicBezTo>
                    <a:pt x="439" y="382"/>
                    <a:pt x="447" y="374"/>
                    <a:pt x="447" y="364"/>
                  </a:cubicBezTo>
                  <a:cubicBezTo>
                    <a:pt x="447" y="18"/>
                    <a:pt x="447" y="18"/>
                    <a:pt x="447" y="18"/>
                  </a:cubicBezTo>
                  <a:cubicBezTo>
                    <a:pt x="447" y="8"/>
                    <a:pt x="439" y="0"/>
                    <a:pt x="429" y="0"/>
                  </a:cubicBezTo>
                  <a:lnTo>
                    <a:pt x="18" y="0"/>
                  </a:lnTo>
                  <a:close/>
                  <a:moveTo>
                    <a:pt x="133" y="301"/>
                  </a:moveTo>
                  <a:cubicBezTo>
                    <a:pt x="133" y="311"/>
                    <a:pt x="125" y="319"/>
                    <a:pt x="115" y="319"/>
                  </a:cubicBezTo>
                  <a:cubicBezTo>
                    <a:pt x="66" y="319"/>
                    <a:pt x="66" y="319"/>
                    <a:pt x="66" y="319"/>
                  </a:cubicBezTo>
                  <a:cubicBezTo>
                    <a:pt x="56" y="319"/>
                    <a:pt x="48" y="311"/>
                    <a:pt x="48" y="301"/>
                  </a:cubicBezTo>
                  <a:cubicBezTo>
                    <a:pt x="48" y="232"/>
                    <a:pt x="48" y="232"/>
                    <a:pt x="48" y="232"/>
                  </a:cubicBezTo>
                  <a:cubicBezTo>
                    <a:pt x="48" y="222"/>
                    <a:pt x="56" y="214"/>
                    <a:pt x="66" y="214"/>
                  </a:cubicBezTo>
                  <a:cubicBezTo>
                    <a:pt x="115" y="214"/>
                    <a:pt x="115" y="214"/>
                    <a:pt x="115" y="214"/>
                  </a:cubicBezTo>
                  <a:cubicBezTo>
                    <a:pt x="125" y="214"/>
                    <a:pt x="133" y="222"/>
                    <a:pt x="133" y="232"/>
                  </a:cubicBezTo>
                  <a:lnTo>
                    <a:pt x="133" y="301"/>
                  </a:lnTo>
                  <a:close/>
                  <a:moveTo>
                    <a:pt x="133" y="146"/>
                  </a:moveTo>
                  <a:cubicBezTo>
                    <a:pt x="133" y="156"/>
                    <a:pt x="125" y="164"/>
                    <a:pt x="115" y="164"/>
                  </a:cubicBezTo>
                  <a:cubicBezTo>
                    <a:pt x="66" y="164"/>
                    <a:pt x="66" y="164"/>
                    <a:pt x="66" y="164"/>
                  </a:cubicBezTo>
                  <a:cubicBezTo>
                    <a:pt x="56" y="164"/>
                    <a:pt x="48" y="156"/>
                    <a:pt x="48" y="146"/>
                  </a:cubicBezTo>
                  <a:cubicBezTo>
                    <a:pt x="48" y="77"/>
                    <a:pt x="48" y="77"/>
                    <a:pt x="48" y="77"/>
                  </a:cubicBezTo>
                  <a:cubicBezTo>
                    <a:pt x="48" y="67"/>
                    <a:pt x="56" y="59"/>
                    <a:pt x="66" y="59"/>
                  </a:cubicBezTo>
                  <a:cubicBezTo>
                    <a:pt x="115" y="59"/>
                    <a:pt x="115" y="59"/>
                    <a:pt x="115" y="59"/>
                  </a:cubicBezTo>
                  <a:cubicBezTo>
                    <a:pt x="125" y="59"/>
                    <a:pt x="133" y="67"/>
                    <a:pt x="133" y="77"/>
                  </a:cubicBezTo>
                  <a:lnTo>
                    <a:pt x="133" y="146"/>
                  </a:lnTo>
                  <a:close/>
                  <a:moveTo>
                    <a:pt x="266" y="301"/>
                  </a:moveTo>
                  <a:cubicBezTo>
                    <a:pt x="266" y="311"/>
                    <a:pt x="258" y="319"/>
                    <a:pt x="248" y="319"/>
                  </a:cubicBezTo>
                  <a:cubicBezTo>
                    <a:pt x="199" y="319"/>
                    <a:pt x="199" y="319"/>
                    <a:pt x="199" y="319"/>
                  </a:cubicBezTo>
                  <a:cubicBezTo>
                    <a:pt x="189" y="319"/>
                    <a:pt x="181" y="311"/>
                    <a:pt x="181" y="301"/>
                  </a:cubicBezTo>
                  <a:cubicBezTo>
                    <a:pt x="181" y="232"/>
                    <a:pt x="181" y="232"/>
                    <a:pt x="181" y="232"/>
                  </a:cubicBezTo>
                  <a:cubicBezTo>
                    <a:pt x="181" y="222"/>
                    <a:pt x="189" y="214"/>
                    <a:pt x="199" y="214"/>
                  </a:cubicBezTo>
                  <a:cubicBezTo>
                    <a:pt x="248" y="214"/>
                    <a:pt x="248" y="214"/>
                    <a:pt x="248" y="214"/>
                  </a:cubicBezTo>
                  <a:cubicBezTo>
                    <a:pt x="258" y="214"/>
                    <a:pt x="266" y="222"/>
                    <a:pt x="266" y="232"/>
                  </a:cubicBezTo>
                  <a:lnTo>
                    <a:pt x="266" y="301"/>
                  </a:lnTo>
                  <a:close/>
                  <a:moveTo>
                    <a:pt x="266" y="146"/>
                  </a:moveTo>
                  <a:cubicBezTo>
                    <a:pt x="266" y="156"/>
                    <a:pt x="258" y="164"/>
                    <a:pt x="248" y="164"/>
                  </a:cubicBezTo>
                  <a:cubicBezTo>
                    <a:pt x="199" y="164"/>
                    <a:pt x="199" y="164"/>
                    <a:pt x="199" y="164"/>
                  </a:cubicBezTo>
                  <a:cubicBezTo>
                    <a:pt x="189" y="164"/>
                    <a:pt x="181" y="156"/>
                    <a:pt x="181" y="146"/>
                  </a:cubicBezTo>
                  <a:cubicBezTo>
                    <a:pt x="181" y="77"/>
                    <a:pt x="181" y="77"/>
                    <a:pt x="181" y="77"/>
                  </a:cubicBezTo>
                  <a:cubicBezTo>
                    <a:pt x="181" y="67"/>
                    <a:pt x="189" y="59"/>
                    <a:pt x="199" y="59"/>
                  </a:cubicBezTo>
                  <a:cubicBezTo>
                    <a:pt x="248" y="59"/>
                    <a:pt x="248" y="59"/>
                    <a:pt x="248" y="59"/>
                  </a:cubicBezTo>
                  <a:cubicBezTo>
                    <a:pt x="258" y="59"/>
                    <a:pt x="266" y="67"/>
                    <a:pt x="266" y="77"/>
                  </a:cubicBezTo>
                  <a:lnTo>
                    <a:pt x="266" y="146"/>
                  </a:lnTo>
                  <a:close/>
                  <a:moveTo>
                    <a:pt x="401" y="301"/>
                  </a:moveTo>
                  <a:cubicBezTo>
                    <a:pt x="401" y="311"/>
                    <a:pt x="393" y="319"/>
                    <a:pt x="383" y="319"/>
                  </a:cubicBezTo>
                  <a:cubicBezTo>
                    <a:pt x="334" y="319"/>
                    <a:pt x="334" y="319"/>
                    <a:pt x="334" y="319"/>
                  </a:cubicBezTo>
                  <a:cubicBezTo>
                    <a:pt x="324" y="319"/>
                    <a:pt x="316" y="311"/>
                    <a:pt x="316" y="301"/>
                  </a:cubicBezTo>
                  <a:cubicBezTo>
                    <a:pt x="316" y="232"/>
                    <a:pt x="316" y="232"/>
                    <a:pt x="316" y="232"/>
                  </a:cubicBezTo>
                  <a:cubicBezTo>
                    <a:pt x="316" y="222"/>
                    <a:pt x="324" y="214"/>
                    <a:pt x="334" y="214"/>
                  </a:cubicBezTo>
                  <a:cubicBezTo>
                    <a:pt x="383" y="214"/>
                    <a:pt x="383" y="214"/>
                    <a:pt x="383" y="214"/>
                  </a:cubicBezTo>
                  <a:cubicBezTo>
                    <a:pt x="393" y="214"/>
                    <a:pt x="401" y="222"/>
                    <a:pt x="401" y="232"/>
                  </a:cubicBezTo>
                  <a:lnTo>
                    <a:pt x="401" y="301"/>
                  </a:lnTo>
                  <a:close/>
                  <a:moveTo>
                    <a:pt x="401" y="146"/>
                  </a:moveTo>
                  <a:cubicBezTo>
                    <a:pt x="401" y="156"/>
                    <a:pt x="393" y="164"/>
                    <a:pt x="383" y="164"/>
                  </a:cubicBezTo>
                  <a:cubicBezTo>
                    <a:pt x="334" y="164"/>
                    <a:pt x="334" y="164"/>
                    <a:pt x="334" y="164"/>
                  </a:cubicBezTo>
                  <a:cubicBezTo>
                    <a:pt x="324" y="164"/>
                    <a:pt x="316" y="156"/>
                    <a:pt x="316" y="146"/>
                  </a:cubicBezTo>
                  <a:cubicBezTo>
                    <a:pt x="316" y="77"/>
                    <a:pt x="316" y="77"/>
                    <a:pt x="316" y="77"/>
                  </a:cubicBezTo>
                  <a:cubicBezTo>
                    <a:pt x="316" y="67"/>
                    <a:pt x="324" y="59"/>
                    <a:pt x="334" y="59"/>
                  </a:cubicBezTo>
                  <a:cubicBezTo>
                    <a:pt x="383" y="59"/>
                    <a:pt x="383" y="59"/>
                    <a:pt x="383" y="59"/>
                  </a:cubicBezTo>
                  <a:cubicBezTo>
                    <a:pt x="393" y="59"/>
                    <a:pt x="401" y="67"/>
                    <a:pt x="401" y="77"/>
                  </a:cubicBezTo>
                  <a:lnTo>
                    <a:pt x="401" y="146"/>
                  </a:lnTo>
                  <a:close/>
                </a:path>
              </a:pathLst>
            </a:custGeom>
            <a:grpFill/>
            <a:ln>
              <a:noFill/>
            </a:ln>
          </p:spPr>
          <p:txBody>
            <a:bodyPr vert="horz" wrap="square" lIns="89643" tIns="44821" rIns="89643" bIns="44821" numCol="1" anchor="t" anchorCtr="0" compatLnSpc="1">
              <a:prstTxWarp prst="textNoShape">
                <a:avLst/>
              </a:prstTxWarp>
            </a:bodyPr>
            <a:lstStyle/>
            <a:p>
              <a:pPr defTabSz="1219170"/>
              <a:endParaRPr lang="en-US" sz="1765" kern="0">
                <a:solidFill>
                  <a:sysClr val="windowText" lastClr="000000"/>
                </a:solidFill>
              </a:endParaRPr>
            </a:p>
          </p:txBody>
        </p:sp>
      </p:grpSp>
      <p:sp>
        <p:nvSpPr>
          <p:cNvPr id="4" name="TextBox 3">
            <a:extLst>
              <a:ext uri="{FF2B5EF4-FFF2-40B4-BE49-F238E27FC236}">
                <a16:creationId xmlns:a16="http://schemas.microsoft.com/office/drawing/2014/main" id="{16F7C836-24C4-4235-888C-BCD2AA4AEAF0}"/>
              </a:ext>
            </a:extLst>
          </p:cNvPr>
          <p:cNvSpPr txBox="1"/>
          <p:nvPr/>
        </p:nvSpPr>
        <p:spPr>
          <a:xfrm>
            <a:off x="44277" y="6483552"/>
            <a:ext cx="5136270" cy="276999"/>
          </a:xfrm>
          <a:prstGeom prst="rect">
            <a:avLst/>
          </a:prstGeom>
          <a:noFill/>
        </p:spPr>
        <p:txBody>
          <a:bodyPr wrap="square" rtlCol="0">
            <a:spAutoFit/>
          </a:bodyPr>
          <a:lstStyle/>
          <a:p>
            <a:r>
              <a:rPr lang="en-US" sz="1200" dirty="0">
                <a:solidFill>
                  <a:schemeClr val="bg1"/>
                </a:solidFill>
              </a:rPr>
              <a:t>Learn More @ </a:t>
            </a:r>
            <a:r>
              <a:rPr lang="en-US" sz="1200" dirty="0">
                <a:hlinkClick r:id="rId24"/>
              </a:rPr>
              <a:t>https://azure.microsoft.com/en-us/services/app-service/</a:t>
            </a:r>
            <a:endParaRPr lang="en-US" sz="1200" dirty="0"/>
          </a:p>
        </p:txBody>
      </p:sp>
    </p:spTree>
    <p:extLst>
      <p:ext uri="{BB962C8B-B14F-4D97-AF65-F5344CB8AC3E}">
        <p14:creationId xmlns:p14="http://schemas.microsoft.com/office/powerpoint/2010/main" val="33888522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8F94C6C-E1DE-4341-815B-B5332F01FB4A}"/>
              </a:ext>
            </a:extLst>
          </p:cNvPr>
          <p:cNvSpPr>
            <a:spLocks/>
          </p:cNvSpPr>
          <p:nvPr/>
        </p:nvSpPr>
        <p:spPr bwMode="auto">
          <a:xfrm>
            <a:off x="2463367" y="1963406"/>
            <a:ext cx="2408196" cy="993618"/>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37160" tIns="91440" rIns="91440" bIns="46637"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78D7"/>
                </a:solidFill>
                <a:effectLst/>
                <a:uLnTx/>
                <a:uFillTx/>
                <a:latin typeface="Segoe UI Semibold" charset="0"/>
                <a:ea typeface="Segoe UI Semibold" charset="0"/>
                <a:cs typeface="Segoe UI Semibold" charset="0"/>
              </a:rPr>
              <a:t>Scales</a:t>
            </a:r>
            <a:br>
              <a:rPr kumimoji="0" lang="en-US" sz="2000" b="1" i="0" u="none" strike="noStrike" kern="1200" cap="none" spc="0" normalizeH="0" baseline="0" noProof="0" dirty="0">
                <a:ln>
                  <a:noFill/>
                </a:ln>
                <a:solidFill>
                  <a:srgbClr val="0078D7"/>
                </a:solidFill>
                <a:effectLst/>
                <a:uLnTx/>
                <a:uFillTx/>
                <a:latin typeface="Segoe UI Semibold" charset="0"/>
                <a:ea typeface="Segoe UI Semibold" charset="0"/>
                <a:cs typeface="Segoe UI Semibold" charset="0"/>
              </a:rPr>
            </a:br>
            <a:r>
              <a:rPr kumimoji="0" lang="en-US" sz="2000" b="1" i="0" u="none" strike="noStrike" kern="1200" cap="none" spc="0" normalizeH="0" baseline="0" noProof="0" dirty="0">
                <a:ln>
                  <a:noFill/>
                </a:ln>
                <a:solidFill>
                  <a:srgbClr val="0078D7"/>
                </a:solidFill>
                <a:effectLst/>
                <a:uLnTx/>
                <a:uFillTx/>
                <a:latin typeface="Segoe UI Semibold" charset="0"/>
                <a:ea typeface="Segoe UI Semibold" charset="0"/>
                <a:cs typeface="Segoe UI Semibold" charset="0"/>
              </a:rPr>
              <a:t>on the fly</a:t>
            </a:r>
          </a:p>
        </p:txBody>
      </p:sp>
      <p:sp>
        <p:nvSpPr>
          <p:cNvPr id="6" name="Rectangle 5">
            <a:extLst>
              <a:ext uri="{FF2B5EF4-FFF2-40B4-BE49-F238E27FC236}">
                <a16:creationId xmlns:a16="http://schemas.microsoft.com/office/drawing/2014/main" id="{879A8AB1-B549-4520-B46C-9FBE43D973D0}"/>
              </a:ext>
            </a:extLst>
          </p:cNvPr>
          <p:cNvSpPr>
            <a:spLocks noChangeAspect="1"/>
          </p:cNvSpPr>
          <p:nvPr/>
        </p:nvSpPr>
        <p:spPr bwMode="auto">
          <a:xfrm>
            <a:off x="26124" y="2020556"/>
            <a:ext cx="2407528" cy="993618"/>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37160" tIns="91440" rIns="91440" bIns="46637"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78D7"/>
                </a:solidFill>
                <a:effectLst/>
                <a:uLnTx/>
                <a:uFillTx/>
                <a:latin typeface="Segoe UI Semibold" charset="0"/>
                <a:ea typeface="Segoe UI Semibold" charset="0"/>
                <a:cs typeface="Segoe UI Semibold" charset="0"/>
              </a:rPr>
              <a:t>Learns </a:t>
            </a:r>
            <a:br>
              <a:rPr kumimoji="0" lang="en-US" sz="2000" b="1" i="0" u="none" strike="noStrike" kern="1200" cap="none" spc="0" normalizeH="0" baseline="0" noProof="0" dirty="0">
                <a:ln>
                  <a:noFill/>
                </a:ln>
                <a:solidFill>
                  <a:srgbClr val="0078D7"/>
                </a:solidFill>
                <a:effectLst/>
                <a:uLnTx/>
                <a:uFillTx/>
                <a:latin typeface="Segoe UI Semibold" charset="0"/>
                <a:ea typeface="Segoe UI Semibold" charset="0"/>
                <a:cs typeface="Segoe UI Semibold" charset="0"/>
              </a:rPr>
            </a:br>
            <a:r>
              <a:rPr kumimoji="0" lang="en-US" sz="2000" b="1" i="0" u="none" strike="noStrike" kern="1200" cap="none" spc="0" normalizeH="0" baseline="0" noProof="0" dirty="0">
                <a:ln>
                  <a:noFill/>
                </a:ln>
                <a:solidFill>
                  <a:srgbClr val="0078D7"/>
                </a:solidFill>
                <a:effectLst/>
                <a:uLnTx/>
                <a:uFillTx/>
                <a:latin typeface="Segoe UI Semibold" charset="0"/>
                <a:ea typeface="Segoe UI Semibold" charset="0"/>
                <a:cs typeface="Segoe UI Semibold" charset="0"/>
              </a:rPr>
              <a:t>&amp; adapts</a:t>
            </a:r>
          </a:p>
        </p:txBody>
      </p:sp>
      <p:sp>
        <p:nvSpPr>
          <p:cNvPr id="7" name="Rectangle 6">
            <a:extLst>
              <a:ext uri="{FF2B5EF4-FFF2-40B4-BE49-F238E27FC236}">
                <a16:creationId xmlns:a16="http://schemas.microsoft.com/office/drawing/2014/main" id="{F579712D-ED19-4F3C-A96D-ABD76444B295}"/>
              </a:ext>
            </a:extLst>
          </p:cNvPr>
          <p:cNvSpPr>
            <a:spLocks noChangeAspect="1"/>
          </p:cNvSpPr>
          <p:nvPr/>
        </p:nvSpPr>
        <p:spPr bwMode="auto">
          <a:xfrm>
            <a:off x="7336374" y="1963406"/>
            <a:ext cx="2407528" cy="993618"/>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37160" tIns="91440" rIns="91440" bIns="46637"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1200"/>
              </a:spcAft>
              <a:buClrTx/>
              <a:buSzTx/>
              <a:buFontTx/>
              <a:buNone/>
              <a:tabLst/>
              <a:defRPr/>
            </a:pPr>
            <a:r>
              <a:rPr kumimoji="0" lang="en-US" sz="2000" b="1" i="0" u="none" strike="noStrike" kern="1200" cap="none" spc="0" normalizeH="0" baseline="0" noProof="0" dirty="0">
                <a:ln>
                  <a:noFill/>
                </a:ln>
                <a:solidFill>
                  <a:srgbClr val="0078D7"/>
                </a:solidFill>
                <a:effectLst/>
                <a:uLnTx/>
                <a:uFillTx/>
                <a:latin typeface="Segoe UI Semibold" charset="0"/>
                <a:ea typeface="Segoe UI Semibold" charset="0"/>
                <a:cs typeface="Segoe UI Semibold" charset="0"/>
              </a:rPr>
              <a:t>Works in your environment</a:t>
            </a:r>
          </a:p>
        </p:txBody>
      </p:sp>
      <p:sp>
        <p:nvSpPr>
          <p:cNvPr id="8" name="Rectangle 7">
            <a:extLst>
              <a:ext uri="{FF2B5EF4-FFF2-40B4-BE49-F238E27FC236}">
                <a16:creationId xmlns:a16="http://schemas.microsoft.com/office/drawing/2014/main" id="{7EE10594-9B96-4AD1-BB16-255B9B229937}"/>
              </a:ext>
            </a:extLst>
          </p:cNvPr>
          <p:cNvSpPr>
            <a:spLocks noChangeAspect="1"/>
          </p:cNvSpPr>
          <p:nvPr/>
        </p:nvSpPr>
        <p:spPr bwMode="auto">
          <a:xfrm>
            <a:off x="9775739" y="1963406"/>
            <a:ext cx="2407528" cy="993618"/>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37160" tIns="91440" rIns="91440" bIns="46637"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1200"/>
              </a:spcAft>
              <a:buClrTx/>
              <a:buSzTx/>
              <a:buFontTx/>
              <a:buNone/>
              <a:tabLst/>
              <a:defRPr/>
            </a:pPr>
            <a:r>
              <a:rPr kumimoji="0" lang="en-US" sz="2000" b="1" i="0" u="none" strike="noStrike" kern="1200" cap="none" spc="0" normalizeH="0" baseline="0" noProof="0" dirty="0">
                <a:ln>
                  <a:noFill/>
                </a:ln>
                <a:solidFill>
                  <a:srgbClr val="0078D7"/>
                </a:solidFill>
                <a:effectLst/>
                <a:uLnTx/>
                <a:uFillTx/>
                <a:latin typeface="Segoe UI Semibold" charset="0"/>
                <a:ea typeface="Segoe UI Semibold" charset="0"/>
                <a:cs typeface="Segoe UI Semibold" charset="0"/>
              </a:rPr>
              <a:t>Secures </a:t>
            </a:r>
            <a:br>
              <a:rPr kumimoji="0" lang="en-US" sz="2000" b="1" i="0" u="none" strike="noStrike" kern="1200" cap="none" spc="0" normalizeH="0" baseline="0" noProof="0" dirty="0">
                <a:ln>
                  <a:noFill/>
                </a:ln>
                <a:solidFill>
                  <a:srgbClr val="0078D7"/>
                </a:solidFill>
                <a:effectLst/>
                <a:uLnTx/>
                <a:uFillTx/>
                <a:latin typeface="Segoe UI Semibold" charset="0"/>
                <a:ea typeface="Segoe UI Semibold" charset="0"/>
                <a:cs typeface="Segoe UI Semibold" charset="0"/>
              </a:rPr>
            </a:br>
            <a:r>
              <a:rPr kumimoji="0" lang="en-US" sz="2000" b="1" i="0" u="none" strike="noStrike" kern="1200" cap="none" spc="0" normalizeH="0" baseline="0" noProof="0" dirty="0">
                <a:ln>
                  <a:noFill/>
                </a:ln>
                <a:solidFill>
                  <a:srgbClr val="0078D7"/>
                </a:solidFill>
                <a:effectLst/>
                <a:uLnTx/>
                <a:uFillTx/>
                <a:latin typeface="Segoe UI Semibold" charset="0"/>
                <a:ea typeface="Segoe UI Semibold" charset="0"/>
                <a:cs typeface="Segoe UI Semibold" charset="0"/>
              </a:rPr>
              <a:t>&amp; protects</a:t>
            </a:r>
          </a:p>
        </p:txBody>
      </p:sp>
      <p:sp>
        <p:nvSpPr>
          <p:cNvPr id="9" name="Rectangle 8">
            <a:extLst>
              <a:ext uri="{FF2B5EF4-FFF2-40B4-BE49-F238E27FC236}">
                <a16:creationId xmlns:a16="http://schemas.microsoft.com/office/drawing/2014/main" id="{4F61690E-63DD-4CB1-B11B-7BC72EA99944}"/>
              </a:ext>
            </a:extLst>
          </p:cNvPr>
          <p:cNvSpPr>
            <a:spLocks noChangeAspect="1"/>
          </p:cNvSpPr>
          <p:nvPr/>
        </p:nvSpPr>
        <p:spPr bwMode="auto">
          <a:xfrm>
            <a:off x="4900110" y="1964134"/>
            <a:ext cx="2407528" cy="993618"/>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37160" tIns="91440" rIns="91440" bIns="46637"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1" dirty="0">
                <a:solidFill>
                  <a:srgbClr val="0078D7"/>
                </a:solidFill>
                <a:latin typeface="Segoe UI Semibold" charset="0"/>
                <a:ea typeface="Segoe UI Semibold" charset="0"/>
                <a:cs typeface="Segoe UI Semibold" charset="0"/>
              </a:rPr>
              <a:t>Enables </a:t>
            </a:r>
            <a:r>
              <a:rPr kumimoji="0" lang="en-US" sz="2000" b="1" i="0" u="none" strike="noStrike" kern="1200" cap="none" spc="0" normalizeH="0" baseline="0" noProof="0" dirty="0">
                <a:ln>
                  <a:noFill/>
                </a:ln>
                <a:solidFill>
                  <a:srgbClr val="0078D7"/>
                </a:solidFill>
                <a:effectLst/>
                <a:uLnTx/>
                <a:uFillTx/>
                <a:latin typeface="Segoe UI Semibold" charset="0"/>
                <a:ea typeface="Segoe UI Semibold" charset="0"/>
                <a:cs typeface="Segoe UI Semibold" charset="0"/>
              </a:rPr>
              <a:t>multi- tenant </a:t>
            </a:r>
            <a:r>
              <a:rPr lang="en-US" sz="2000" b="1" dirty="0">
                <a:solidFill>
                  <a:srgbClr val="0078D7"/>
                </a:solidFill>
                <a:latin typeface="Segoe UI Semibold" charset="0"/>
                <a:ea typeface="Segoe UI Semibold" charset="0"/>
                <a:cs typeface="Segoe UI Semibold" charset="0"/>
              </a:rPr>
              <a:t>SaaS apps</a:t>
            </a:r>
            <a:endParaRPr kumimoji="0" lang="en-US" sz="2000" b="1" i="0" u="none" strike="noStrike" kern="1200" cap="none" spc="0" normalizeH="0" baseline="0" noProof="0" dirty="0">
              <a:ln>
                <a:noFill/>
              </a:ln>
              <a:solidFill>
                <a:srgbClr val="0078D7"/>
              </a:solidFill>
              <a:effectLst/>
              <a:uLnTx/>
              <a:uFillTx/>
              <a:latin typeface="Segoe UI Semibold" charset="0"/>
              <a:ea typeface="Segoe UI Semibold" charset="0"/>
              <a:cs typeface="Segoe UI Semibold" charset="0"/>
            </a:endParaRPr>
          </a:p>
        </p:txBody>
      </p:sp>
      <p:cxnSp>
        <p:nvCxnSpPr>
          <p:cNvPr id="10" name="Straight Connector 9">
            <a:extLst>
              <a:ext uri="{FF2B5EF4-FFF2-40B4-BE49-F238E27FC236}">
                <a16:creationId xmlns:a16="http://schemas.microsoft.com/office/drawing/2014/main" id="{F26CFDC4-8FD0-4048-998F-D9111B7109C3}"/>
              </a:ext>
            </a:extLst>
          </p:cNvPr>
          <p:cNvCxnSpPr/>
          <p:nvPr/>
        </p:nvCxnSpPr>
        <p:spPr>
          <a:xfrm>
            <a:off x="2441869" y="2075700"/>
            <a:ext cx="0" cy="2560320"/>
          </a:xfrm>
          <a:prstGeom prst="line">
            <a:avLst/>
          </a:prstGeom>
          <a:ln w="9525">
            <a:solidFill>
              <a:schemeClr val="tx2">
                <a:alpha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B811D766-C814-4188-90E8-B28BA6193759}"/>
              </a:ext>
            </a:extLst>
          </p:cNvPr>
          <p:cNvCxnSpPr/>
          <p:nvPr/>
        </p:nvCxnSpPr>
        <p:spPr>
          <a:xfrm>
            <a:off x="4879402" y="2075700"/>
            <a:ext cx="0" cy="2560320"/>
          </a:xfrm>
          <a:prstGeom prst="line">
            <a:avLst/>
          </a:prstGeom>
          <a:ln w="9525">
            <a:solidFill>
              <a:schemeClr val="tx2">
                <a:alpha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FE3C696B-FA27-42EC-961A-DF49010ED521}"/>
              </a:ext>
            </a:extLst>
          </p:cNvPr>
          <p:cNvCxnSpPr/>
          <p:nvPr/>
        </p:nvCxnSpPr>
        <p:spPr>
          <a:xfrm>
            <a:off x="7316935" y="2075700"/>
            <a:ext cx="0" cy="2560320"/>
          </a:xfrm>
          <a:prstGeom prst="line">
            <a:avLst/>
          </a:prstGeom>
          <a:ln w="9525">
            <a:solidFill>
              <a:schemeClr val="tx2">
                <a:alpha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795E8EEC-FB74-4FE2-832C-C5917AE10698}"/>
              </a:ext>
            </a:extLst>
          </p:cNvPr>
          <p:cNvCxnSpPr/>
          <p:nvPr/>
        </p:nvCxnSpPr>
        <p:spPr>
          <a:xfrm>
            <a:off x="9754468" y="2075700"/>
            <a:ext cx="0" cy="2560320"/>
          </a:xfrm>
          <a:prstGeom prst="line">
            <a:avLst/>
          </a:prstGeom>
          <a:ln w="9525">
            <a:solidFill>
              <a:schemeClr val="tx2">
                <a:alpha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9" name="Group 18">
            <a:extLst>
              <a:ext uri="{FF2B5EF4-FFF2-40B4-BE49-F238E27FC236}">
                <a16:creationId xmlns:a16="http://schemas.microsoft.com/office/drawing/2014/main" id="{2A29A57C-44BA-4CFE-92EA-9E647783CED8}"/>
              </a:ext>
            </a:extLst>
          </p:cNvPr>
          <p:cNvGrpSpPr/>
          <p:nvPr/>
        </p:nvGrpSpPr>
        <p:grpSpPr>
          <a:xfrm>
            <a:off x="986192" y="2995270"/>
            <a:ext cx="487392" cy="665690"/>
            <a:chOff x="6692899" y="2905127"/>
            <a:chExt cx="2097088" cy="3089276"/>
          </a:xfrm>
        </p:grpSpPr>
        <p:sp>
          <p:nvSpPr>
            <p:cNvPr id="20" name="Freeform 7">
              <a:extLst>
                <a:ext uri="{FF2B5EF4-FFF2-40B4-BE49-F238E27FC236}">
                  <a16:creationId xmlns:a16="http://schemas.microsoft.com/office/drawing/2014/main" id="{FCC71DC4-C54E-4951-A8CD-162C0D49AB83}"/>
                </a:ext>
              </a:extLst>
            </p:cNvPr>
            <p:cNvSpPr>
              <a:spLocks/>
            </p:cNvSpPr>
            <p:nvPr/>
          </p:nvSpPr>
          <p:spPr bwMode="auto">
            <a:xfrm>
              <a:off x="6692899" y="2905127"/>
              <a:ext cx="2097088" cy="2198689"/>
            </a:xfrm>
            <a:custGeom>
              <a:avLst/>
              <a:gdLst>
                <a:gd name="T0" fmla="*/ 44 w 186"/>
                <a:gd name="T1" fmla="*/ 173 h 195"/>
                <a:gd name="T2" fmla="*/ 44 w 186"/>
                <a:gd name="T3" fmla="*/ 195 h 195"/>
                <a:gd name="T4" fmla="*/ 142 w 186"/>
                <a:gd name="T5" fmla="*/ 195 h 195"/>
                <a:gd name="T6" fmla="*/ 142 w 186"/>
                <a:gd name="T7" fmla="*/ 172 h 195"/>
                <a:gd name="T8" fmla="*/ 186 w 186"/>
                <a:gd name="T9" fmla="*/ 93 h 195"/>
                <a:gd name="T10" fmla="*/ 93 w 186"/>
                <a:gd name="T11" fmla="*/ 0 h 195"/>
                <a:gd name="T12" fmla="*/ 0 w 186"/>
                <a:gd name="T13" fmla="*/ 93 h 195"/>
                <a:gd name="T14" fmla="*/ 44 w 186"/>
                <a:gd name="T15" fmla="*/ 173 h 19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6" h="195">
                  <a:moveTo>
                    <a:pt x="44" y="173"/>
                  </a:moveTo>
                  <a:cubicBezTo>
                    <a:pt x="44" y="195"/>
                    <a:pt x="44" y="195"/>
                    <a:pt x="44" y="195"/>
                  </a:cubicBezTo>
                  <a:cubicBezTo>
                    <a:pt x="142" y="195"/>
                    <a:pt x="142" y="195"/>
                    <a:pt x="142" y="195"/>
                  </a:cubicBezTo>
                  <a:cubicBezTo>
                    <a:pt x="142" y="172"/>
                    <a:pt x="142" y="172"/>
                    <a:pt x="142" y="172"/>
                  </a:cubicBezTo>
                  <a:cubicBezTo>
                    <a:pt x="168" y="156"/>
                    <a:pt x="186" y="126"/>
                    <a:pt x="186" y="93"/>
                  </a:cubicBezTo>
                  <a:cubicBezTo>
                    <a:pt x="186" y="41"/>
                    <a:pt x="144" y="0"/>
                    <a:pt x="93" y="0"/>
                  </a:cubicBezTo>
                  <a:cubicBezTo>
                    <a:pt x="42" y="0"/>
                    <a:pt x="0" y="41"/>
                    <a:pt x="0" y="93"/>
                  </a:cubicBezTo>
                  <a:cubicBezTo>
                    <a:pt x="0" y="126"/>
                    <a:pt x="18" y="156"/>
                    <a:pt x="44" y="173"/>
                  </a:cubicBezTo>
                  <a:close/>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78D7"/>
                </a:solidFill>
                <a:effectLst/>
                <a:uLnTx/>
                <a:uFillTx/>
                <a:latin typeface="Segoe UI"/>
                <a:ea typeface="+mn-ea"/>
                <a:cs typeface="+mn-cs"/>
              </a:endParaRPr>
            </a:p>
          </p:txBody>
        </p:sp>
        <p:sp>
          <p:nvSpPr>
            <p:cNvPr id="21" name="Line 8">
              <a:extLst>
                <a:ext uri="{FF2B5EF4-FFF2-40B4-BE49-F238E27FC236}">
                  <a16:creationId xmlns:a16="http://schemas.microsoft.com/office/drawing/2014/main" id="{5F401D9A-2AB4-453E-86C3-EA21F0E07D77}"/>
                </a:ext>
              </a:extLst>
            </p:cNvPr>
            <p:cNvSpPr>
              <a:spLocks noChangeShapeType="1"/>
            </p:cNvSpPr>
            <p:nvPr/>
          </p:nvSpPr>
          <p:spPr bwMode="auto">
            <a:xfrm flipH="1" flipV="1">
              <a:off x="7392987" y="4100514"/>
              <a:ext cx="146050" cy="100330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78D7"/>
                </a:solidFill>
                <a:effectLst/>
                <a:uLnTx/>
                <a:uFillTx/>
                <a:latin typeface="Segoe UI"/>
                <a:ea typeface="+mn-ea"/>
                <a:cs typeface="+mn-cs"/>
              </a:endParaRPr>
            </a:p>
          </p:txBody>
        </p:sp>
        <p:sp>
          <p:nvSpPr>
            <p:cNvPr id="22" name="Line 9">
              <a:extLst>
                <a:ext uri="{FF2B5EF4-FFF2-40B4-BE49-F238E27FC236}">
                  <a16:creationId xmlns:a16="http://schemas.microsoft.com/office/drawing/2014/main" id="{8AF0AF3E-DEE8-454A-9F78-119F51509C6C}"/>
                </a:ext>
              </a:extLst>
            </p:cNvPr>
            <p:cNvSpPr>
              <a:spLocks noChangeShapeType="1"/>
            </p:cNvSpPr>
            <p:nvPr/>
          </p:nvSpPr>
          <p:spPr bwMode="auto">
            <a:xfrm flipV="1">
              <a:off x="7943849" y="4100514"/>
              <a:ext cx="147638" cy="100330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78D7"/>
                </a:solidFill>
                <a:effectLst/>
                <a:uLnTx/>
                <a:uFillTx/>
                <a:latin typeface="Segoe UI"/>
                <a:ea typeface="+mn-ea"/>
                <a:cs typeface="+mn-cs"/>
              </a:endParaRPr>
            </a:p>
          </p:txBody>
        </p:sp>
        <p:sp>
          <p:nvSpPr>
            <p:cNvPr id="23" name="Rectangle 11">
              <a:extLst>
                <a:ext uri="{FF2B5EF4-FFF2-40B4-BE49-F238E27FC236}">
                  <a16:creationId xmlns:a16="http://schemas.microsoft.com/office/drawing/2014/main" id="{A16F8ECC-266B-407A-A32B-CA7AA7C4B9DE}"/>
                </a:ext>
              </a:extLst>
            </p:cNvPr>
            <p:cNvSpPr>
              <a:spLocks noChangeArrowheads="1"/>
            </p:cNvSpPr>
            <p:nvPr/>
          </p:nvSpPr>
          <p:spPr bwMode="auto">
            <a:xfrm>
              <a:off x="7189785" y="5103815"/>
              <a:ext cx="1104900" cy="292100"/>
            </a:xfrm>
            <a:prstGeom prst="rect">
              <a:avLst/>
            </a:pr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78D7"/>
                </a:solidFill>
                <a:effectLst/>
                <a:uLnTx/>
                <a:uFillTx/>
                <a:latin typeface="Segoe UI"/>
                <a:ea typeface="+mn-ea"/>
                <a:cs typeface="+mn-cs"/>
              </a:endParaRPr>
            </a:p>
          </p:txBody>
        </p:sp>
        <p:sp>
          <p:nvSpPr>
            <p:cNvPr id="24" name="Rectangle 12">
              <a:extLst>
                <a:ext uri="{FF2B5EF4-FFF2-40B4-BE49-F238E27FC236}">
                  <a16:creationId xmlns:a16="http://schemas.microsoft.com/office/drawing/2014/main" id="{D8F827AA-3E49-4AC2-ACDC-320F442834DB}"/>
                </a:ext>
              </a:extLst>
            </p:cNvPr>
            <p:cNvSpPr>
              <a:spLocks noChangeArrowheads="1"/>
            </p:cNvSpPr>
            <p:nvPr/>
          </p:nvSpPr>
          <p:spPr bwMode="auto">
            <a:xfrm>
              <a:off x="7291388" y="5395915"/>
              <a:ext cx="901699" cy="304800"/>
            </a:xfrm>
            <a:prstGeom prst="rect">
              <a:avLst/>
            </a:pr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78D7"/>
                </a:solidFill>
                <a:effectLst/>
                <a:uLnTx/>
                <a:uFillTx/>
                <a:latin typeface="Segoe UI"/>
                <a:ea typeface="+mn-ea"/>
                <a:cs typeface="+mn-cs"/>
              </a:endParaRPr>
            </a:p>
          </p:txBody>
        </p:sp>
        <p:sp>
          <p:nvSpPr>
            <p:cNvPr id="25" name="Rectangle 13">
              <a:extLst>
                <a:ext uri="{FF2B5EF4-FFF2-40B4-BE49-F238E27FC236}">
                  <a16:creationId xmlns:a16="http://schemas.microsoft.com/office/drawing/2014/main" id="{67C403FB-B196-4A64-AF94-2AFD97544150}"/>
                </a:ext>
              </a:extLst>
            </p:cNvPr>
            <p:cNvSpPr>
              <a:spLocks noChangeArrowheads="1"/>
            </p:cNvSpPr>
            <p:nvPr/>
          </p:nvSpPr>
          <p:spPr bwMode="auto">
            <a:xfrm>
              <a:off x="7392988" y="5700715"/>
              <a:ext cx="698500" cy="293688"/>
            </a:xfrm>
            <a:prstGeom prst="rect">
              <a:avLst/>
            </a:pr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78D7"/>
                </a:solidFill>
                <a:effectLst/>
                <a:uLnTx/>
                <a:uFillTx/>
                <a:latin typeface="Segoe UI"/>
                <a:ea typeface="+mn-ea"/>
                <a:cs typeface="+mn-cs"/>
              </a:endParaRPr>
            </a:p>
          </p:txBody>
        </p:sp>
        <p:sp>
          <p:nvSpPr>
            <p:cNvPr id="26" name="Freeform 10">
              <a:extLst>
                <a:ext uri="{FF2B5EF4-FFF2-40B4-BE49-F238E27FC236}">
                  <a16:creationId xmlns:a16="http://schemas.microsoft.com/office/drawing/2014/main" id="{C2945AC3-33DE-4805-8DF7-076D04AF74C2}"/>
                </a:ext>
              </a:extLst>
            </p:cNvPr>
            <p:cNvSpPr>
              <a:spLocks/>
            </p:cNvSpPr>
            <p:nvPr/>
          </p:nvSpPr>
          <p:spPr bwMode="auto">
            <a:xfrm>
              <a:off x="7392988" y="4127264"/>
              <a:ext cx="698500" cy="146050"/>
            </a:xfrm>
            <a:custGeom>
              <a:avLst/>
              <a:gdLst>
                <a:gd name="T0" fmla="*/ 0 w 440"/>
                <a:gd name="T1" fmla="*/ 0 h 92"/>
                <a:gd name="T2" fmla="*/ 127 w 440"/>
                <a:gd name="T3" fmla="*/ 92 h 92"/>
                <a:gd name="T4" fmla="*/ 220 w 440"/>
                <a:gd name="T5" fmla="*/ 0 h 92"/>
                <a:gd name="T6" fmla="*/ 312 w 440"/>
                <a:gd name="T7" fmla="*/ 92 h 92"/>
                <a:gd name="T8" fmla="*/ 440 w 440"/>
                <a:gd name="T9" fmla="*/ 0 h 92"/>
              </a:gdLst>
              <a:ahLst/>
              <a:cxnLst>
                <a:cxn ang="0">
                  <a:pos x="T0" y="T1"/>
                </a:cxn>
                <a:cxn ang="0">
                  <a:pos x="T2" y="T3"/>
                </a:cxn>
                <a:cxn ang="0">
                  <a:pos x="T4" y="T5"/>
                </a:cxn>
                <a:cxn ang="0">
                  <a:pos x="T6" y="T7"/>
                </a:cxn>
                <a:cxn ang="0">
                  <a:pos x="T8" y="T9"/>
                </a:cxn>
              </a:cxnLst>
              <a:rect l="0" t="0" r="r" b="b"/>
              <a:pathLst>
                <a:path w="440" h="92">
                  <a:moveTo>
                    <a:pt x="0" y="0"/>
                  </a:moveTo>
                  <a:lnTo>
                    <a:pt x="127" y="92"/>
                  </a:lnTo>
                  <a:lnTo>
                    <a:pt x="220" y="0"/>
                  </a:lnTo>
                  <a:lnTo>
                    <a:pt x="312" y="92"/>
                  </a:lnTo>
                  <a:lnTo>
                    <a:pt x="440" y="0"/>
                  </a:ln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78D7"/>
                </a:solidFill>
                <a:effectLst/>
                <a:uLnTx/>
                <a:uFillTx/>
                <a:latin typeface="Segoe UI"/>
                <a:ea typeface="+mn-ea"/>
                <a:cs typeface="+mn-cs"/>
              </a:endParaRPr>
            </a:p>
          </p:txBody>
        </p:sp>
      </p:grpSp>
      <p:sp>
        <p:nvSpPr>
          <p:cNvPr id="27" name="DeveloperTools_EC7A">
            <a:extLst>
              <a:ext uri="{FF2B5EF4-FFF2-40B4-BE49-F238E27FC236}">
                <a16:creationId xmlns:a16="http://schemas.microsoft.com/office/drawing/2014/main" id="{A5C94966-0A0B-4B74-B439-0AA9972BB561}"/>
              </a:ext>
            </a:extLst>
          </p:cNvPr>
          <p:cNvSpPr>
            <a:spLocks noChangeAspect="1" noEditPoints="1"/>
          </p:cNvSpPr>
          <p:nvPr/>
        </p:nvSpPr>
        <p:spPr bwMode="auto">
          <a:xfrm>
            <a:off x="8339778" y="3012417"/>
            <a:ext cx="400720" cy="631396"/>
          </a:xfrm>
          <a:custGeom>
            <a:avLst/>
            <a:gdLst>
              <a:gd name="T0" fmla="*/ 765 w 2384"/>
              <a:gd name="T1" fmla="*/ 958 h 3756"/>
              <a:gd name="T2" fmla="*/ 765 w 2384"/>
              <a:gd name="T3" fmla="*/ 3500 h 3756"/>
              <a:gd name="T4" fmla="*/ 509 w 2384"/>
              <a:gd name="T5" fmla="*/ 3756 h 3756"/>
              <a:gd name="T6" fmla="*/ 509 w 2384"/>
              <a:gd name="T7" fmla="*/ 3756 h 3756"/>
              <a:gd name="T8" fmla="*/ 253 w 2384"/>
              <a:gd name="T9" fmla="*/ 3500 h 3756"/>
              <a:gd name="T10" fmla="*/ 253 w 2384"/>
              <a:gd name="T11" fmla="*/ 958 h 3756"/>
              <a:gd name="T12" fmla="*/ 0 w 2384"/>
              <a:gd name="T13" fmla="*/ 518 h 3756"/>
              <a:gd name="T14" fmla="*/ 509 w 2384"/>
              <a:gd name="T15" fmla="*/ 9 h 3756"/>
              <a:gd name="T16" fmla="*/ 1018 w 2384"/>
              <a:gd name="T17" fmla="*/ 518 h 3756"/>
              <a:gd name="T18" fmla="*/ 765 w 2384"/>
              <a:gd name="T19" fmla="*/ 958 h 3756"/>
              <a:gd name="T20" fmla="*/ 1503 w 2384"/>
              <a:gd name="T21" fmla="*/ 2012 h 3756"/>
              <a:gd name="T22" fmla="*/ 1503 w 2384"/>
              <a:gd name="T23" fmla="*/ 3500 h 3756"/>
              <a:gd name="T24" fmla="*/ 1759 w 2384"/>
              <a:gd name="T25" fmla="*/ 3756 h 3756"/>
              <a:gd name="T26" fmla="*/ 1759 w 2384"/>
              <a:gd name="T27" fmla="*/ 3756 h 3756"/>
              <a:gd name="T28" fmla="*/ 2015 w 2384"/>
              <a:gd name="T29" fmla="*/ 3500 h 3756"/>
              <a:gd name="T30" fmla="*/ 2015 w 2384"/>
              <a:gd name="T31" fmla="*/ 2012 h 3756"/>
              <a:gd name="T32" fmla="*/ 509 w 2384"/>
              <a:gd name="T33" fmla="*/ 0 h 3756"/>
              <a:gd name="T34" fmla="*/ 509 w 2384"/>
              <a:gd name="T35" fmla="*/ 509 h 3756"/>
              <a:gd name="T36" fmla="*/ 1134 w 2384"/>
              <a:gd name="T37" fmla="*/ 2012 h 3756"/>
              <a:gd name="T38" fmla="*/ 2384 w 2384"/>
              <a:gd name="T39" fmla="*/ 2012 h 3756"/>
              <a:gd name="T40" fmla="*/ 1759 w 2384"/>
              <a:gd name="T41" fmla="*/ 2012 h 3756"/>
              <a:gd name="T42" fmla="*/ 1759 w 2384"/>
              <a:gd name="T43" fmla="*/ 711 h 3756"/>
              <a:gd name="T44" fmla="*/ 2015 w 2384"/>
              <a:gd name="T45" fmla="*/ 9 h 3756"/>
              <a:gd name="T46" fmla="*/ 1503 w 2384"/>
              <a:gd name="T47" fmla="*/ 9 h 3756"/>
              <a:gd name="T48" fmla="*/ 1503 w 2384"/>
              <a:gd name="T49" fmla="*/ 510 h 3756"/>
              <a:gd name="T50" fmla="*/ 1759 w 2384"/>
              <a:gd name="T51" fmla="*/ 756 h 3756"/>
              <a:gd name="T52" fmla="*/ 2015 w 2384"/>
              <a:gd name="T53" fmla="*/ 510 h 3756"/>
              <a:gd name="T54" fmla="*/ 2015 w 2384"/>
              <a:gd name="T55" fmla="*/ 9 h 3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84" h="3756">
                <a:moveTo>
                  <a:pt x="765" y="958"/>
                </a:moveTo>
                <a:cubicBezTo>
                  <a:pt x="765" y="3500"/>
                  <a:pt x="765" y="3500"/>
                  <a:pt x="765" y="3500"/>
                </a:cubicBezTo>
                <a:cubicBezTo>
                  <a:pt x="765" y="3641"/>
                  <a:pt x="650" y="3756"/>
                  <a:pt x="509" y="3756"/>
                </a:cubicBezTo>
                <a:cubicBezTo>
                  <a:pt x="509" y="3756"/>
                  <a:pt x="509" y="3756"/>
                  <a:pt x="509" y="3756"/>
                </a:cubicBezTo>
                <a:cubicBezTo>
                  <a:pt x="368" y="3756"/>
                  <a:pt x="253" y="3641"/>
                  <a:pt x="253" y="3500"/>
                </a:cubicBezTo>
                <a:cubicBezTo>
                  <a:pt x="253" y="958"/>
                  <a:pt x="253" y="958"/>
                  <a:pt x="253" y="958"/>
                </a:cubicBezTo>
                <a:cubicBezTo>
                  <a:pt x="102" y="869"/>
                  <a:pt x="0" y="706"/>
                  <a:pt x="0" y="518"/>
                </a:cubicBezTo>
                <a:cubicBezTo>
                  <a:pt x="0" y="237"/>
                  <a:pt x="228" y="9"/>
                  <a:pt x="509" y="9"/>
                </a:cubicBezTo>
                <a:cubicBezTo>
                  <a:pt x="790" y="9"/>
                  <a:pt x="1018" y="237"/>
                  <a:pt x="1018" y="518"/>
                </a:cubicBezTo>
                <a:cubicBezTo>
                  <a:pt x="1018" y="706"/>
                  <a:pt x="916" y="869"/>
                  <a:pt x="765" y="958"/>
                </a:cubicBezTo>
                <a:close/>
                <a:moveTo>
                  <a:pt x="1503" y="2012"/>
                </a:moveTo>
                <a:cubicBezTo>
                  <a:pt x="1503" y="3500"/>
                  <a:pt x="1503" y="3500"/>
                  <a:pt x="1503" y="3500"/>
                </a:cubicBezTo>
                <a:cubicBezTo>
                  <a:pt x="1503" y="3641"/>
                  <a:pt x="1618" y="3756"/>
                  <a:pt x="1759" y="3756"/>
                </a:cubicBezTo>
                <a:cubicBezTo>
                  <a:pt x="1759" y="3756"/>
                  <a:pt x="1759" y="3756"/>
                  <a:pt x="1759" y="3756"/>
                </a:cubicBezTo>
                <a:cubicBezTo>
                  <a:pt x="1900" y="3756"/>
                  <a:pt x="2015" y="3641"/>
                  <a:pt x="2015" y="3500"/>
                </a:cubicBezTo>
                <a:cubicBezTo>
                  <a:pt x="2015" y="2012"/>
                  <a:pt x="2015" y="2012"/>
                  <a:pt x="2015" y="2012"/>
                </a:cubicBezTo>
                <a:moveTo>
                  <a:pt x="509" y="0"/>
                </a:moveTo>
                <a:cubicBezTo>
                  <a:pt x="509" y="509"/>
                  <a:pt x="509" y="509"/>
                  <a:pt x="509" y="509"/>
                </a:cubicBezTo>
                <a:moveTo>
                  <a:pt x="1134" y="2012"/>
                </a:moveTo>
                <a:cubicBezTo>
                  <a:pt x="2384" y="2012"/>
                  <a:pt x="2384" y="2012"/>
                  <a:pt x="2384" y="2012"/>
                </a:cubicBezTo>
                <a:moveTo>
                  <a:pt x="1759" y="2012"/>
                </a:moveTo>
                <a:cubicBezTo>
                  <a:pt x="1759" y="711"/>
                  <a:pt x="1759" y="711"/>
                  <a:pt x="1759" y="711"/>
                </a:cubicBezTo>
                <a:moveTo>
                  <a:pt x="2015" y="9"/>
                </a:moveTo>
                <a:cubicBezTo>
                  <a:pt x="1503" y="9"/>
                  <a:pt x="1503" y="9"/>
                  <a:pt x="1503" y="9"/>
                </a:cubicBezTo>
                <a:cubicBezTo>
                  <a:pt x="1503" y="510"/>
                  <a:pt x="1503" y="510"/>
                  <a:pt x="1503" y="510"/>
                </a:cubicBezTo>
                <a:cubicBezTo>
                  <a:pt x="1759" y="756"/>
                  <a:pt x="1759" y="756"/>
                  <a:pt x="1759" y="756"/>
                </a:cubicBezTo>
                <a:cubicBezTo>
                  <a:pt x="2015" y="510"/>
                  <a:pt x="2015" y="510"/>
                  <a:pt x="2015" y="510"/>
                </a:cubicBezTo>
                <a:lnTo>
                  <a:pt x="2015" y="9"/>
                </a:lnTo>
                <a:close/>
              </a:path>
            </a:pathLst>
          </a:custGeom>
          <a:noFill/>
          <a:ln w="12700"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8" name="Freeform: Shape 55">
            <a:extLst>
              <a:ext uri="{FF2B5EF4-FFF2-40B4-BE49-F238E27FC236}">
                <a16:creationId xmlns:a16="http://schemas.microsoft.com/office/drawing/2014/main" id="{AB9251F4-D7D7-441C-8AB4-22F2F529CF8B}"/>
              </a:ext>
            </a:extLst>
          </p:cNvPr>
          <p:cNvSpPr/>
          <p:nvPr/>
        </p:nvSpPr>
        <p:spPr bwMode="auto">
          <a:xfrm>
            <a:off x="10698267" y="2994243"/>
            <a:ext cx="562472" cy="667744"/>
          </a:xfrm>
          <a:custGeom>
            <a:avLst/>
            <a:gdLst>
              <a:gd name="connsiteX0" fmla="*/ 309423 w 618846"/>
              <a:gd name="connsiteY0" fmla="*/ 183085 h 734670"/>
              <a:gd name="connsiteX1" fmla="*/ 237809 w 618846"/>
              <a:gd name="connsiteY1" fmla="*/ 254699 h 734670"/>
              <a:gd name="connsiteX2" fmla="*/ 258784 w 618846"/>
              <a:gd name="connsiteY2" fmla="*/ 305337 h 734670"/>
              <a:gd name="connsiteX3" fmla="*/ 276270 w 618846"/>
              <a:gd name="connsiteY3" fmla="*/ 312580 h 734670"/>
              <a:gd name="connsiteX4" fmla="*/ 251449 w 618846"/>
              <a:gd name="connsiteY4" fmla="*/ 432300 h 734670"/>
              <a:gd name="connsiteX5" fmla="*/ 367397 w 618846"/>
              <a:gd name="connsiteY5" fmla="*/ 432300 h 734670"/>
              <a:gd name="connsiteX6" fmla="*/ 342577 w 618846"/>
              <a:gd name="connsiteY6" fmla="*/ 312580 h 734670"/>
              <a:gd name="connsiteX7" fmla="*/ 360062 w 618846"/>
              <a:gd name="connsiteY7" fmla="*/ 305337 h 734670"/>
              <a:gd name="connsiteX8" fmla="*/ 381037 w 618846"/>
              <a:gd name="connsiteY8" fmla="*/ 254699 h 734670"/>
              <a:gd name="connsiteX9" fmla="*/ 309423 w 618846"/>
              <a:gd name="connsiteY9" fmla="*/ 183085 h 734670"/>
              <a:gd name="connsiteX10" fmla="*/ 0 w 618846"/>
              <a:gd name="connsiteY10" fmla="*/ 0 h 734670"/>
              <a:gd name="connsiteX11" fmla="*/ 618447 w 618846"/>
              <a:gd name="connsiteY11" fmla="*/ 0 h 734670"/>
              <a:gd name="connsiteX12" fmla="*/ 618447 w 618846"/>
              <a:gd name="connsiteY12" fmla="*/ 2 h 734670"/>
              <a:gd name="connsiteX13" fmla="*/ 618448 w 618846"/>
              <a:gd name="connsiteY13" fmla="*/ 2 h 734670"/>
              <a:gd name="connsiteX14" fmla="*/ 618448 w 618846"/>
              <a:gd name="connsiteY14" fmla="*/ 406790 h 734670"/>
              <a:gd name="connsiteX15" fmla="*/ 309226 w 618846"/>
              <a:gd name="connsiteY15" fmla="*/ 734670 h 734670"/>
              <a:gd name="connsiteX16" fmla="*/ 1 w 618846"/>
              <a:gd name="connsiteY16" fmla="*/ 406790 h 734670"/>
              <a:gd name="connsiteX17" fmla="*/ 0 w 618846"/>
              <a:gd name="connsiteY17" fmla="*/ 0 h 734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18846" h="734670">
                <a:moveTo>
                  <a:pt x="309423" y="183085"/>
                </a:moveTo>
                <a:cubicBezTo>
                  <a:pt x="269872" y="183085"/>
                  <a:pt x="237809" y="215148"/>
                  <a:pt x="237809" y="254699"/>
                </a:cubicBezTo>
                <a:cubicBezTo>
                  <a:pt x="237809" y="274474"/>
                  <a:pt x="245825" y="292378"/>
                  <a:pt x="258784" y="305337"/>
                </a:cubicBezTo>
                <a:lnTo>
                  <a:pt x="276270" y="312580"/>
                </a:lnTo>
                <a:lnTo>
                  <a:pt x="251449" y="432300"/>
                </a:lnTo>
                <a:lnTo>
                  <a:pt x="367397" y="432300"/>
                </a:lnTo>
                <a:lnTo>
                  <a:pt x="342577" y="312580"/>
                </a:lnTo>
                <a:lnTo>
                  <a:pt x="360062" y="305337"/>
                </a:lnTo>
                <a:cubicBezTo>
                  <a:pt x="373021" y="292378"/>
                  <a:pt x="381037" y="274474"/>
                  <a:pt x="381037" y="254699"/>
                </a:cubicBezTo>
                <a:cubicBezTo>
                  <a:pt x="381037" y="215148"/>
                  <a:pt x="348974" y="183085"/>
                  <a:pt x="309423" y="183085"/>
                </a:cubicBezTo>
                <a:close/>
                <a:moveTo>
                  <a:pt x="0" y="0"/>
                </a:moveTo>
                <a:lnTo>
                  <a:pt x="618447" y="0"/>
                </a:lnTo>
                <a:lnTo>
                  <a:pt x="618447" y="2"/>
                </a:lnTo>
                <a:lnTo>
                  <a:pt x="618448" y="2"/>
                </a:lnTo>
                <a:cubicBezTo>
                  <a:pt x="618448" y="135598"/>
                  <a:pt x="619345" y="271197"/>
                  <a:pt x="618448" y="406790"/>
                </a:cubicBezTo>
                <a:cubicBezTo>
                  <a:pt x="617539" y="544002"/>
                  <a:pt x="390151" y="716739"/>
                  <a:pt x="309226" y="734670"/>
                </a:cubicBezTo>
                <a:cubicBezTo>
                  <a:pt x="230411" y="719903"/>
                  <a:pt x="5128" y="541892"/>
                  <a:pt x="1" y="406790"/>
                </a:cubicBezTo>
                <a:cubicBezTo>
                  <a:pt x="1" y="271194"/>
                  <a:pt x="0" y="135597"/>
                  <a:pt x="0" y="0"/>
                </a:cubicBezTo>
                <a:close/>
              </a:path>
            </a:pathLst>
          </a:custGeom>
          <a:no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078D7"/>
              </a:solidFill>
              <a:effectLst/>
              <a:uLnTx/>
              <a:uFillTx/>
              <a:latin typeface="Segoe UI"/>
              <a:ea typeface="+mn-ea"/>
              <a:cs typeface="+mn-cs"/>
            </a:endParaRPr>
          </a:p>
        </p:txBody>
      </p:sp>
      <p:grpSp>
        <p:nvGrpSpPr>
          <p:cNvPr id="29" name="Group 28">
            <a:extLst>
              <a:ext uri="{FF2B5EF4-FFF2-40B4-BE49-F238E27FC236}">
                <a16:creationId xmlns:a16="http://schemas.microsoft.com/office/drawing/2014/main" id="{DEB6962E-2D5B-449F-9A8C-C7E3F2DDB1A5}"/>
              </a:ext>
            </a:extLst>
          </p:cNvPr>
          <p:cNvGrpSpPr/>
          <p:nvPr/>
        </p:nvGrpSpPr>
        <p:grpSpPr>
          <a:xfrm>
            <a:off x="3195991" y="3029528"/>
            <a:ext cx="942948" cy="597174"/>
            <a:chOff x="3195991" y="3530183"/>
            <a:chExt cx="942948" cy="597174"/>
          </a:xfrm>
        </p:grpSpPr>
        <p:sp>
          <p:nvSpPr>
            <p:cNvPr id="30" name="Freeform 100">
              <a:extLst>
                <a:ext uri="{FF2B5EF4-FFF2-40B4-BE49-F238E27FC236}">
                  <a16:creationId xmlns:a16="http://schemas.microsoft.com/office/drawing/2014/main" id="{873614D1-1D7E-4DFF-8642-E88BB3BC6E4B}"/>
                </a:ext>
              </a:extLst>
            </p:cNvPr>
            <p:cNvSpPr>
              <a:spLocks noChangeAspect="1"/>
            </p:cNvSpPr>
            <p:nvPr/>
          </p:nvSpPr>
          <p:spPr bwMode="auto">
            <a:xfrm>
              <a:off x="3195991" y="3530183"/>
              <a:ext cx="942948" cy="597174"/>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IN" sz="1961" b="1" i="0" u="none" strike="noStrike" kern="0" cap="none" spc="0" normalizeH="0" baseline="0" noProof="0" dirty="0">
                <a:ln>
                  <a:noFill/>
                </a:ln>
                <a:solidFill>
                  <a:srgbClr val="0078D7"/>
                </a:solidFill>
                <a:effectLst/>
                <a:uLnTx/>
                <a:uFillTx/>
                <a:latin typeface="Segoe UI Light"/>
                <a:ea typeface="Segoe UI" pitchFamily="34" charset="0"/>
                <a:cs typeface="Segoe UI" pitchFamily="34" charset="0"/>
              </a:endParaRPr>
            </a:p>
          </p:txBody>
        </p:sp>
        <p:sp>
          <p:nvSpPr>
            <p:cNvPr id="31" name="Freeform: Shape 56">
              <a:extLst>
                <a:ext uri="{FF2B5EF4-FFF2-40B4-BE49-F238E27FC236}">
                  <a16:creationId xmlns:a16="http://schemas.microsoft.com/office/drawing/2014/main" id="{8D0DA8C4-BC4B-4F7B-9F46-119B9E725C95}"/>
                </a:ext>
              </a:extLst>
            </p:cNvPr>
            <p:cNvSpPr/>
            <p:nvPr/>
          </p:nvSpPr>
          <p:spPr bwMode="auto">
            <a:xfrm>
              <a:off x="3391558" y="3734374"/>
              <a:ext cx="485710" cy="236656"/>
            </a:xfrm>
            <a:custGeom>
              <a:avLst/>
              <a:gdLst>
                <a:gd name="connsiteX0" fmla="*/ 0 w 5172892"/>
                <a:gd name="connsiteY0" fmla="*/ 2159726 h 2159726"/>
                <a:gd name="connsiteX1" fmla="*/ 5172892 w 5172892"/>
                <a:gd name="connsiteY1" fmla="*/ 0 h 2159726"/>
                <a:gd name="connsiteX0" fmla="*/ 0 w 5172892"/>
                <a:gd name="connsiteY0" fmla="*/ 2159726 h 2159726"/>
                <a:gd name="connsiteX1" fmla="*/ 5172892 w 5172892"/>
                <a:gd name="connsiteY1" fmla="*/ 0 h 2159726"/>
                <a:gd name="connsiteX0" fmla="*/ 0 w 5172892"/>
                <a:gd name="connsiteY0" fmla="*/ 2159726 h 2159726"/>
                <a:gd name="connsiteX1" fmla="*/ 5172892 w 5172892"/>
                <a:gd name="connsiteY1" fmla="*/ 0 h 2159726"/>
                <a:gd name="connsiteX0" fmla="*/ 0 w 5172892"/>
                <a:gd name="connsiteY0" fmla="*/ 2159726 h 2159726"/>
                <a:gd name="connsiteX1" fmla="*/ 5172892 w 5172892"/>
                <a:gd name="connsiteY1" fmla="*/ 0 h 2159726"/>
                <a:gd name="connsiteX0" fmla="*/ 0 w 5172892"/>
                <a:gd name="connsiteY0" fmla="*/ 2159726 h 2159726"/>
                <a:gd name="connsiteX1" fmla="*/ 5172892 w 5172892"/>
                <a:gd name="connsiteY1" fmla="*/ 0 h 2159726"/>
                <a:gd name="connsiteX0" fmla="*/ 0 w 5172892"/>
                <a:gd name="connsiteY0" fmla="*/ 2159726 h 2159726"/>
                <a:gd name="connsiteX1" fmla="*/ 5172892 w 5172892"/>
                <a:gd name="connsiteY1" fmla="*/ 0 h 2159726"/>
                <a:gd name="connsiteX0" fmla="*/ 0 w 5172892"/>
                <a:gd name="connsiteY0" fmla="*/ 2159726 h 2159726"/>
                <a:gd name="connsiteX1" fmla="*/ 5172892 w 5172892"/>
                <a:gd name="connsiteY1" fmla="*/ 0 h 2159726"/>
                <a:gd name="connsiteX0" fmla="*/ 0 w 5172892"/>
                <a:gd name="connsiteY0" fmla="*/ 2159726 h 2160144"/>
                <a:gd name="connsiteX1" fmla="*/ 5172892 w 5172892"/>
                <a:gd name="connsiteY1" fmla="*/ 0 h 2160144"/>
                <a:gd name="connsiteX0" fmla="*/ 0 w 5172892"/>
                <a:gd name="connsiteY0" fmla="*/ 2159726 h 2160246"/>
                <a:gd name="connsiteX1" fmla="*/ 5172892 w 5172892"/>
                <a:gd name="connsiteY1" fmla="*/ 0 h 2160246"/>
                <a:gd name="connsiteX0" fmla="*/ 0 w 5172892"/>
                <a:gd name="connsiteY0" fmla="*/ 2159726 h 2187585"/>
                <a:gd name="connsiteX1" fmla="*/ 5172892 w 5172892"/>
                <a:gd name="connsiteY1" fmla="*/ 0 h 2187585"/>
                <a:gd name="connsiteX0" fmla="*/ 0 w 5172892"/>
                <a:gd name="connsiteY0" fmla="*/ 2159726 h 2197661"/>
                <a:gd name="connsiteX1" fmla="*/ 5172892 w 5172892"/>
                <a:gd name="connsiteY1" fmla="*/ 0 h 2197661"/>
              </a:gdLst>
              <a:ahLst/>
              <a:cxnLst>
                <a:cxn ang="0">
                  <a:pos x="connsiteX0" y="connsiteY0"/>
                </a:cxn>
                <a:cxn ang="0">
                  <a:pos x="connsiteX1" y="connsiteY1"/>
                </a:cxn>
              </a:cxnLst>
              <a:rect l="l" t="t" r="r" b="b"/>
              <a:pathLst>
                <a:path w="5172892" h="2197661">
                  <a:moveTo>
                    <a:pt x="0" y="2159726"/>
                  </a:moveTo>
                  <a:cubicBezTo>
                    <a:pt x="2311587" y="2418405"/>
                    <a:pt x="4673314" y="1316585"/>
                    <a:pt x="5172892" y="0"/>
                  </a:cubicBezTo>
                </a:path>
              </a:pathLst>
            </a:custGeom>
            <a:ln w="12700" cap="flat">
              <a:solidFill>
                <a:schemeClr val="tx2"/>
              </a:solidFill>
              <a:prstDash val="solid"/>
              <a:headEnd type="none" w="med" len="med"/>
              <a:tailEnd type="triangl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a:ea typeface="+mn-ea"/>
                <a:cs typeface="+mn-cs"/>
              </a:endParaRPr>
            </a:p>
          </p:txBody>
        </p:sp>
      </p:grpSp>
      <p:grpSp>
        <p:nvGrpSpPr>
          <p:cNvPr id="32" name="Group 31">
            <a:extLst>
              <a:ext uri="{FF2B5EF4-FFF2-40B4-BE49-F238E27FC236}">
                <a16:creationId xmlns:a16="http://schemas.microsoft.com/office/drawing/2014/main" id="{3AD73D1B-BCAB-4715-A435-4D0F1167D551}"/>
              </a:ext>
            </a:extLst>
          </p:cNvPr>
          <p:cNvGrpSpPr/>
          <p:nvPr/>
        </p:nvGrpSpPr>
        <p:grpSpPr>
          <a:xfrm>
            <a:off x="5868538" y="2922715"/>
            <a:ext cx="511038" cy="810800"/>
            <a:chOff x="5010556" y="4754747"/>
            <a:chExt cx="509855" cy="808924"/>
          </a:xfrm>
          <a:noFill/>
        </p:grpSpPr>
        <p:sp>
          <p:nvSpPr>
            <p:cNvPr id="33" name="Freeform: Shape 59">
              <a:extLst>
                <a:ext uri="{FF2B5EF4-FFF2-40B4-BE49-F238E27FC236}">
                  <a16:creationId xmlns:a16="http://schemas.microsoft.com/office/drawing/2014/main" id="{B7667183-34DD-46A3-8329-7342D3D6DC2A}"/>
                </a:ext>
              </a:extLst>
            </p:cNvPr>
            <p:cNvSpPr/>
            <p:nvPr/>
          </p:nvSpPr>
          <p:spPr bwMode="auto">
            <a:xfrm>
              <a:off x="5010556" y="4863567"/>
              <a:ext cx="509855" cy="182411"/>
            </a:xfrm>
            <a:custGeom>
              <a:avLst/>
              <a:gdLst>
                <a:gd name="connsiteX0" fmla="*/ 509395 w 509395"/>
                <a:gd name="connsiteY0" fmla="*/ 0 h 568538"/>
                <a:gd name="connsiteX1" fmla="*/ 509395 w 509395"/>
                <a:gd name="connsiteY1" fmla="*/ 0 h 568538"/>
                <a:gd name="connsiteX2" fmla="*/ 509394 w 509395"/>
                <a:gd name="connsiteY2" fmla="*/ 467856 h 568538"/>
                <a:gd name="connsiteX3" fmla="*/ 254697 w 509395"/>
                <a:gd name="connsiteY3" fmla="*/ 568538 h 568538"/>
                <a:gd name="connsiteX4" fmla="*/ 155558 w 509395"/>
                <a:gd name="connsiteY4" fmla="*/ 560626 h 568538"/>
                <a:gd name="connsiteX5" fmla="*/ 0 w 509395"/>
                <a:gd name="connsiteY5" fmla="*/ 467856 h 568538"/>
                <a:gd name="connsiteX6" fmla="*/ 0 w 509395"/>
                <a:gd name="connsiteY6" fmla="*/ 386128 h 568538"/>
                <a:gd name="connsiteX7" fmla="*/ 11451 w 509395"/>
                <a:gd name="connsiteY7" fmla="*/ 416067 h 568538"/>
                <a:gd name="connsiteX8" fmla="*/ 155558 w 509395"/>
                <a:gd name="connsiteY8" fmla="*/ 478897 h 568538"/>
                <a:gd name="connsiteX9" fmla="*/ 254697 w 509395"/>
                <a:gd name="connsiteY9" fmla="*/ 486809 h 568538"/>
                <a:gd name="connsiteX10" fmla="*/ 509394 w 509395"/>
                <a:gd name="connsiteY10" fmla="*/ 386127 h 568538"/>
                <a:gd name="connsiteX11" fmla="*/ 509395 w 509395"/>
                <a:gd name="connsiteY11" fmla="*/ 0 h 568538"/>
                <a:gd name="connsiteX0" fmla="*/ 509394 w 528260"/>
                <a:gd name="connsiteY0" fmla="*/ 386550 h 568961"/>
                <a:gd name="connsiteX1" fmla="*/ 509395 w 528260"/>
                <a:gd name="connsiteY1" fmla="*/ 423 h 568961"/>
                <a:gd name="connsiteX2" fmla="*/ 509394 w 528260"/>
                <a:gd name="connsiteY2" fmla="*/ 468279 h 568961"/>
                <a:gd name="connsiteX3" fmla="*/ 254697 w 528260"/>
                <a:gd name="connsiteY3" fmla="*/ 568961 h 568961"/>
                <a:gd name="connsiteX4" fmla="*/ 155558 w 528260"/>
                <a:gd name="connsiteY4" fmla="*/ 561049 h 568961"/>
                <a:gd name="connsiteX5" fmla="*/ 0 w 528260"/>
                <a:gd name="connsiteY5" fmla="*/ 468279 h 568961"/>
                <a:gd name="connsiteX6" fmla="*/ 0 w 528260"/>
                <a:gd name="connsiteY6" fmla="*/ 386551 h 568961"/>
                <a:gd name="connsiteX7" fmla="*/ 11451 w 528260"/>
                <a:gd name="connsiteY7" fmla="*/ 416490 h 568961"/>
                <a:gd name="connsiteX8" fmla="*/ 155558 w 528260"/>
                <a:gd name="connsiteY8" fmla="*/ 479320 h 568961"/>
                <a:gd name="connsiteX9" fmla="*/ 254697 w 528260"/>
                <a:gd name="connsiteY9" fmla="*/ 487232 h 568961"/>
                <a:gd name="connsiteX10" fmla="*/ 509394 w 528260"/>
                <a:gd name="connsiteY10" fmla="*/ 386550 h 568961"/>
                <a:gd name="connsiteX0" fmla="*/ 509394 w 541230"/>
                <a:gd name="connsiteY0" fmla="*/ 132 h 182543"/>
                <a:gd name="connsiteX1" fmla="*/ 509394 w 541230"/>
                <a:gd name="connsiteY1" fmla="*/ 81861 h 182543"/>
                <a:gd name="connsiteX2" fmla="*/ 254697 w 541230"/>
                <a:gd name="connsiteY2" fmla="*/ 182543 h 182543"/>
                <a:gd name="connsiteX3" fmla="*/ 155558 w 541230"/>
                <a:gd name="connsiteY3" fmla="*/ 174631 h 182543"/>
                <a:gd name="connsiteX4" fmla="*/ 0 w 541230"/>
                <a:gd name="connsiteY4" fmla="*/ 81861 h 182543"/>
                <a:gd name="connsiteX5" fmla="*/ 0 w 541230"/>
                <a:gd name="connsiteY5" fmla="*/ 133 h 182543"/>
                <a:gd name="connsiteX6" fmla="*/ 11451 w 541230"/>
                <a:gd name="connsiteY6" fmla="*/ 30072 h 182543"/>
                <a:gd name="connsiteX7" fmla="*/ 155558 w 541230"/>
                <a:gd name="connsiteY7" fmla="*/ 92902 h 182543"/>
                <a:gd name="connsiteX8" fmla="*/ 254697 w 541230"/>
                <a:gd name="connsiteY8" fmla="*/ 100814 h 182543"/>
                <a:gd name="connsiteX9" fmla="*/ 509394 w 541230"/>
                <a:gd name="connsiteY9" fmla="*/ 132 h 182543"/>
                <a:gd name="connsiteX0" fmla="*/ 509394 w 509394"/>
                <a:gd name="connsiteY0" fmla="*/ 0 h 182411"/>
                <a:gd name="connsiteX1" fmla="*/ 509394 w 509394"/>
                <a:gd name="connsiteY1" fmla="*/ 81729 h 182411"/>
                <a:gd name="connsiteX2" fmla="*/ 254697 w 509394"/>
                <a:gd name="connsiteY2" fmla="*/ 182411 h 182411"/>
                <a:gd name="connsiteX3" fmla="*/ 155558 w 509394"/>
                <a:gd name="connsiteY3" fmla="*/ 174499 h 182411"/>
                <a:gd name="connsiteX4" fmla="*/ 0 w 509394"/>
                <a:gd name="connsiteY4" fmla="*/ 81729 h 182411"/>
                <a:gd name="connsiteX5" fmla="*/ 0 w 509394"/>
                <a:gd name="connsiteY5" fmla="*/ 1 h 182411"/>
                <a:gd name="connsiteX6" fmla="*/ 11451 w 509394"/>
                <a:gd name="connsiteY6" fmla="*/ 29940 h 182411"/>
                <a:gd name="connsiteX7" fmla="*/ 155558 w 509394"/>
                <a:gd name="connsiteY7" fmla="*/ 92770 h 182411"/>
                <a:gd name="connsiteX8" fmla="*/ 254697 w 509394"/>
                <a:gd name="connsiteY8" fmla="*/ 100682 h 182411"/>
                <a:gd name="connsiteX9" fmla="*/ 509394 w 509394"/>
                <a:gd name="connsiteY9" fmla="*/ 0 h 182411"/>
                <a:gd name="connsiteX0" fmla="*/ 509394 w 509855"/>
                <a:gd name="connsiteY0" fmla="*/ 0 h 182411"/>
                <a:gd name="connsiteX1" fmla="*/ 509394 w 509855"/>
                <a:gd name="connsiteY1" fmla="*/ 81729 h 182411"/>
                <a:gd name="connsiteX2" fmla="*/ 254697 w 509855"/>
                <a:gd name="connsiteY2" fmla="*/ 182411 h 182411"/>
                <a:gd name="connsiteX3" fmla="*/ 155558 w 509855"/>
                <a:gd name="connsiteY3" fmla="*/ 174499 h 182411"/>
                <a:gd name="connsiteX4" fmla="*/ 0 w 509855"/>
                <a:gd name="connsiteY4" fmla="*/ 81729 h 182411"/>
                <a:gd name="connsiteX5" fmla="*/ 0 w 509855"/>
                <a:gd name="connsiteY5" fmla="*/ 1 h 182411"/>
                <a:gd name="connsiteX6" fmla="*/ 11451 w 509855"/>
                <a:gd name="connsiteY6" fmla="*/ 29940 h 182411"/>
                <a:gd name="connsiteX7" fmla="*/ 155558 w 509855"/>
                <a:gd name="connsiteY7" fmla="*/ 92770 h 182411"/>
                <a:gd name="connsiteX8" fmla="*/ 254697 w 509855"/>
                <a:gd name="connsiteY8" fmla="*/ 100682 h 182411"/>
                <a:gd name="connsiteX9" fmla="*/ 509394 w 509855"/>
                <a:gd name="connsiteY9" fmla="*/ 0 h 18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9855" h="182411">
                  <a:moveTo>
                    <a:pt x="509394" y="0"/>
                  </a:moveTo>
                  <a:cubicBezTo>
                    <a:pt x="509394" y="27243"/>
                    <a:pt x="510433" y="54506"/>
                    <a:pt x="509394" y="81729"/>
                  </a:cubicBezTo>
                  <a:cubicBezTo>
                    <a:pt x="507766" y="124378"/>
                    <a:pt x="395362" y="182411"/>
                    <a:pt x="254697" y="182411"/>
                  </a:cubicBezTo>
                  <a:cubicBezTo>
                    <a:pt x="219531" y="182411"/>
                    <a:pt x="186029" y="179594"/>
                    <a:pt x="155558" y="174499"/>
                  </a:cubicBezTo>
                  <a:cubicBezTo>
                    <a:pt x="64143" y="159215"/>
                    <a:pt x="0" y="123433"/>
                    <a:pt x="0" y="81729"/>
                  </a:cubicBezTo>
                  <a:lnTo>
                    <a:pt x="0" y="1"/>
                  </a:lnTo>
                  <a:lnTo>
                    <a:pt x="11451" y="29940"/>
                  </a:lnTo>
                  <a:cubicBezTo>
                    <a:pt x="33776" y="58314"/>
                    <a:pt x="86997" y="81307"/>
                    <a:pt x="155558" y="92770"/>
                  </a:cubicBezTo>
                  <a:cubicBezTo>
                    <a:pt x="186029" y="97865"/>
                    <a:pt x="219531" y="100682"/>
                    <a:pt x="254697" y="100682"/>
                  </a:cubicBezTo>
                  <a:cubicBezTo>
                    <a:pt x="395362" y="100682"/>
                    <a:pt x="509394" y="55605"/>
                    <a:pt x="509394" y="0"/>
                  </a:cubicBezTo>
                  <a:close/>
                </a:path>
              </a:pathLst>
            </a:cu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78D7"/>
                </a:solidFill>
                <a:effectLst/>
                <a:uLnTx/>
                <a:uFillTx/>
                <a:latin typeface="Segoe UI Light"/>
                <a:ea typeface="Segoe UI" pitchFamily="34" charset="0"/>
                <a:cs typeface="Segoe UI" pitchFamily="34" charset="0"/>
              </a:endParaRPr>
            </a:p>
          </p:txBody>
        </p:sp>
        <p:sp>
          <p:nvSpPr>
            <p:cNvPr id="34" name="Oval 33">
              <a:extLst>
                <a:ext uri="{FF2B5EF4-FFF2-40B4-BE49-F238E27FC236}">
                  <a16:creationId xmlns:a16="http://schemas.microsoft.com/office/drawing/2014/main" id="{04125E40-C099-46F1-83F4-EA4818F95E63}"/>
                </a:ext>
              </a:extLst>
            </p:cNvPr>
            <p:cNvSpPr/>
            <p:nvPr/>
          </p:nvSpPr>
          <p:spPr bwMode="auto">
            <a:xfrm>
              <a:off x="5010787" y="4754747"/>
              <a:ext cx="509393" cy="209041"/>
            </a:xfrm>
            <a:prstGeom prst="ellipse">
              <a:avLst/>
            </a:pr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solidFill>
                  <a:srgbClr val="0078D7"/>
                </a:solidFill>
                <a:effectLst/>
                <a:uLnTx/>
                <a:uFillTx/>
                <a:latin typeface="Segoe UI Light"/>
                <a:ea typeface="+mn-ea"/>
                <a:cs typeface="Segoe UI" pitchFamily="34" charset="0"/>
              </a:endParaRPr>
            </a:p>
          </p:txBody>
        </p:sp>
        <p:sp>
          <p:nvSpPr>
            <p:cNvPr id="35" name="Freeform: Shape 61">
              <a:extLst>
                <a:ext uri="{FF2B5EF4-FFF2-40B4-BE49-F238E27FC236}">
                  <a16:creationId xmlns:a16="http://schemas.microsoft.com/office/drawing/2014/main" id="{1E98BB0F-96FE-4BCA-9C8D-A5A38B765A0E}"/>
                </a:ext>
              </a:extLst>
            </p:cNvPr>
            <p:cNvSpPr/>
            <p:nvPr/>
          </p:nvSpPr>
          <p:spPr bwMode="auto">
            <a:xfrm>
              <a:off x="5010556" y="4984295"/>
              <a:ext cx="509855" cy="182411"/>
            </a:xfrm>
            <a:custGeom>
              <a:avLst/>
              <a:gdLst>
                <a:gd name="connsiteX0" fmla="*/ 509395 w 509395"/>
                <a:gd name="connsiteY0" fmla="*/ 0 h 568538"/>
                <a:gd name="connsiteX1" fmla="*/ 509395 w 509395"/>
                <a:gd name="connsiteY1" fmla="*/ 0 h 568538"/>
                <a:gd name="connsiteX2" fmla="*/ 509394 w 509395"/>
                <a:gd name="connsiteY2" fmla="*/ 467856 h 568538"/>
                <a:gd name="connsiteX3" fmla="*/ 254697 w 509395"/>
                <a:gd name="connsiteY3" fmla="*/ 568538 h 568538"/>
                <a:gd name="connsiteX4" fmla="*/ 155558 w 509395"/>
                <a:gd name="connsiteY4" fmla="*/ 560626 h 568538"/>
                <a:gd name="connsiteX5" fmla="*/ 0 w 509395"/>
                <a:gd name="connsiteY5" fmla="*/ 467856 h 568538"/>
                <a:gd name="connsiteX6" fmla="*/ 0 w 509395"/>
                <a:gd name="connsiteY6" fmla="*/ 386128 h 568538"/>
                <a:gd name="connsiteX7" fmla="*/ 11451 w 509395"/>
                <a:gd name="connsiteY7" fmla="*/ 416067 h 568538"/>
                <a:gd name="connsiteX8" fmla="*/ 155558 w 509395"/>
                <a:gd name="connsiteY8" fmla="*/ 478897 h 568538"/>
                <a:gd name="connsiteX9" fmla="*/ 254697 w 509395"/>
                <a:gd name="connsiteY9" fmla="*/ 486809 h 568538"/>
                <a:gd name="connsiteX10" fmla="*/ 509394 w 509395"/>
                <a:gd name="connsiteY10" fmla="*/ 386127 h 568538"/>
                <a:gd name="connsiteX11" fmla="*/ 509395 w 509395"/>
                <a:gd name="connsiteY11" fmla="*/ 0 h 568538"/>
                <a:gd name="connsiteX0" fmla="*/ 509394 w 528260"/>
                <a:gd name="connsiteY0" fmla="*/ 386550 h 568961"/>
                <a:gd name="connsiteX1" fmla="*/ 509395 w 528260"/>
                <a:gd name="connsiteY1" fmla="*/ 423 h 568961"/>
                <a:gd name="connsiteX2" fmla="*/ 509394 w 528260"/>
                <a:gd name="connsiteY2" fmla="*/ 468279 h 568961"/>
                <a:gd name="connsiteX3" fmla="*/ 254697 w 528260"/>
                <a:gd name="connsiteY3" fmla="*/ 568961 h 568961"/>
                <a:gd name="connsiteX4" fmla="*/ 155558 w 528260"/>
                <a:gd name="connsiteY4" fmla="*/ 561049 h 568961"/>
                <a:gd name="connsiteX5" fmla="*/ 0 w 528260"/>
                <a:gd name="connsiteY5" fmla="*/ 468279 h 568961"/>
                <a:gd name="connsiteX6" fmla="*/ 0 w 528260"/>
                <a:gd name="connsiteY6" fmla="*/ 386551 h 568961"/>
                <a:gd name="connsiteX7" fmla="*/ 11451 w 528260"/>
                <a:gd name="connsiteY7" fmla="*/ 416490 h 568961"/>
                <a:gd name="connsiteX8" fmla="*/ 155558 w 528260"/>
                <a:gd name="connsiteY8" fmla="*/ 479320 h 568961"/>
                <a:gd name="connsiteX9" fmla="*/ 254697 w 528260"/>
                <a:gd name="connsiteY9" fmla="*/ 487232 h 568961"/>
                <a:gd name="connsiteX10" fmla="*/ 509394 w 528260"/>
                <a:gd name="connsiteY10" fmla="*/ 386550 h 568961"/>
                <a:gd name="connsiteX0" fmla="*/ 509394 w 541230"/>
                <a:gd name="connsiteY0" fmla="*/ 132 h 182543"/>
                <a:gd name="connsiteX1" fmla="*/ 509394 w 541230"/>
                <a:gd name="connsiteY1" fmla="*/ 81861 h 182543"/>
                <a:gd name="connsiteX2" fmla="*/ 254697 w 541230"/>
                <a:gd name="connsiteY2" fmla="*/ 182543 h 182543"/>
                <a:gd name="connsiteX3" fmla="*/ 155558 w 541230"/>
                <a:gd name="connsiteY3" fmla="*/ 174631 h 182543"/>
                <a:gd name="connsiteX4" fmla="*/ 0 w 541230"/>
                <a:gd name="connsiteY4" fmla="*/ 81861 h 182543"/>
                <a:gd name="connsiteX5" fmla="*/ 0 w 541230"/>
                <a:gd name="connsiteY5" fmla="*/ 133 h 182543"/>
                <a:gd name="connsiteX6" fmla="*/ 11451 w 541230"/>
                <a:gd name="connsiteY6" fmla="*/ 30072 h 182543"/>
                <a:gd name="connsiteX7" fmla="*/ 155558 w 541230"/>
                <a:gd name="connsiteY7" fmla="*/ 92902 h 182543"/>
                <a:gd name="connsiteX8" fmla="*/ 254697 w 541230"/>
                <a:gd name="connsiteY8" fmla="*/ 100814 h 182543"/>
                <a:gd name="connsiteX9" fmla="*/ 509394 w 541230"/>
                <a:gd name="connsiteY9" fmla="*/ 132 h 182543"/>
                <a:gd name="connsiteX0" fmla="*/ 509394 w 509394"/>
                <a:gd name="connsiteY0" fmla="*/ 0 h 182411"/>
                <a:gd name="connsiteX1" fmla="*/ 509394 w 509394"/>
                <a:gd name="connsiteY1" fmla="*/ 81729 h 182411"/>
                <a:gd name="connsiteX2" fmla="*/ 254697 w 509394"/>
                <a:gd name="connsiteY2" fmla="*/ 182411 h 182411"/>
                <a:gd name="connsiteX3" fmla="*/ 155558 w 509394"/>
                <a:gd name="connsiteY3" fmla="*/ 174499 h 182411"/>
                <a:gd name="connsiteX4" fmla="*/ 0 w 509394"/>
                <a:gd name="connsiteY4" fmla="*/ 81729 h 182411"/>
                <a:gd name="connsiteX5" fmla="*/ 0 w 509394"/>
                <a:gd name="connsiteY5" fmla="*/ 1 h 182411"/>
                <a:gd name="connsiteX6" fmla="*/ 11451 w 509394"/>
                <a:gd name="connsiteY6" fmla="*/ 29940 h 182411"/>
                <a:gd name="connsiteX7" fmla="*/ 155558 w 509394"/>
                <a:gd name="connsiteY7" fmla="*/ 92770 h 182411"/>
                <a:gd name="connsiteX8" fmla="*/ 254697 w 509394"/>
                <a:gd name="connsiteY8" fmla="*/ 100682 h 182411"/>
                <a:gd name="connsiteX9" fmla="*/ 509394 w 509394"/>
                <a:gd name="connsiteY9" fmla="*/ 0 h 182411"/>
                <a:gd name="connsiteX0" fmla="*/ 509394 w 509855"/>
                <a:gd name="connsiteY0" fmla="*/ 0 h 182411"/>
                <a:gd name="connsiteX1" fmla="*/ 509394 w 509855"/>
                <a:gd name="connsiteY1" fmla="*/ 81729 h 182411"/>
                <a:gd name="connsiteX2" fmla="*/ 254697 w 509855"/>
                <a:gd name="connsiteY2" fmla="*/ 182411 h 182411"/>
                <a:gd name="connsiteX3" fmla="*/ 155558 w 509855"/>
                <a:gd name="connsiteY3" fmla="*/ 174499 h 182411"/>
                <a:gd name="connsiteX4" fmla="*/ 0 w 509855"/>
                <a:gd name="connsiteY4" fmla="*/ 81729 h 182411"/>
                <a:gd name="connsiteX5" fmla="*/ 0 w 509855"/>
                <a:gd name="connsiteY5" fmla="*/ 1 h 182411"/>
                <a:gd name="connsiteX6" fmla="*/ 11451 w 509855"/>
                <a:gd name="connsiteY6" fmla="*/ 29940 h 182411"/>
                <a:gd name="connsiteX7" fmla="*/ 155558 w 509855"/>
                <a:gd name="connsiteY7" fmla="*/ 92770 h 182411"/>
                <a:gd name="connsiteX8" fmla="*/ 254697 w 509855"/>
                <a:gd name="connsiteY8" fmla="*/ 100682 h 182411"/>
                <a:gd name="connsiteX9" fmla="*/ 509394 w 509855"/>
                <a:gd name="connsiteY9" fmla="*/ 0 h 18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9855" h="182411">
                  <a:moveTo>
                    <a:pt x="509394" y="0"/>
                  </a:moveTo>
                  <a:cubicBezTo>
                    <a:pt x="509394" y="27243"/>
                    <a:pt x="510433" y="54506"/>
                    <a:pt x="509394" y="81729"/>
                  </a:cubicBezTo>
                  <a:cubicBezTo>
                    <a:pt x="507766" y="124378"/>
                    <a:pt x="395362" y="182411"/>
                    <a:pt x="254697" y="182411"/>
                  </a:cubicBezTo>
                  <a:cubicBezTo>
                    <a:pt x="219531" y="182411"/>
                    <a:pt x="186029" y="179594"/>
                    <a:pt x="155558" y="174499"/>
                  </a:cubicBezTo>
                  <a:cubicBezTo>
                    <a:pt x="64143" y="159215"/>
                    <a:pt x="0" y="123433"/>
                    <a:pt x="0" y="81729"/>
                  </a:cubicBezTo>
                  <a:lnTo>
                    <a:pt x="0" y="1"/>
                  </a:lnTo>
                  <a:lnTo>
                    <a:pt x="11451" y="29940"/>
                  </a:lnTo>
                  <a:cubicBezTo>
                    <a:pt x="33776" y="58314"/>
                    <a:pt x="86997" y="81307"/>
                    <a:pt x="155558" y="92770"/>
                  </a:cubicBezTo>
                  <a:cubicBezTo>
                    <a:pt x="186029" y="97865"/>
                    <a:pt x="219531" y="100682"/>
                    <a:pt x="254697" y="100682"/>
                  </a:cubicBezTo>
                  <a:cubicBezTo>
                    <a:pt x="395362" y="100682"/>
                    <a:pt x="509394" y="55605"/>
                    <a:pt x="509394" y="0"/>
                  </a:cubicBezTo>
                  <a:close/>
                </a:path>
              </a:pathLst>
            </a:cu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78D7"/>
                </a:solidFill>
                <a:effectLst/>
                <a:uLnTx/>
                <a:uFillTx/>
                <a:latin typeface="Segoe UI Light"/>
                <a:ea typeface="Segoe UI" pitchFamily="34" charset="0"/>
                <a:cs typeface="Segoe UI" pitchFamily="34" charset="0"/>
              </a:endParaRPr>
            </a:p>
          </p:txBody>
        </p:sp>
        <p:sp>
          <p:nvSpPr>
            <p:cNvPr id="36" name="Freeform: Shape 62">
              <a:extLst>
                <a:ext uri="{FF2B5EF4-FFF2-40B4-BE49-F238E27FC236}">
                  <a16:creationId xmlns:a16="http://schemas.microsoft.com/office/drawing/2014/main" id="{7BB8C7DC-E98A-44A7-B8E3-68E7BE953A54}"/>
                </a:ext>
              </a:extLst>
            </p:cNvPr>
            <p:cNvSpPr/>
            <p:nvPr/>
          </p:nvSpPr>
          <p:spPr bwMode="auto">
            <a:xfrm>
              <a:off x="5010556" y="5105023"/>
              <a:ext cx="509855" cy="182411"/>
            </a:xfrm>
            <a:custGeom>
              <a:avLst/>
              <a:gdLst>
                <a:gd name="connsiteX0" fmla="*/ 509395 w 509395"/>
                <a:gd name="connsiteY0" fmla="*/ 0 h 568538"/>
                <a:gd name="connsiteX1" fmla="*/ 509395 w 509395"/>
                <a:gd name="connsiteY1" fmla="*/ 0 h 568538"/>
                <a:gd name="connsiteX2" fmla="*/ 509394 w 509395"/>
                <a:gd name="connsiteY2" fmla="*/ 467856 h 568538"/>
                <a:gd name="connsiteX3" fmla="*/ 254697 w 509395"/>
                <a:gd name="connsiteY3" fmla="*/ 568538 h 568538"/>
                <a:gd name="connsiteX4" fmla="*/ 155558 w 509395"/>
                <a:gd name="connsiteY4" fmla="*/ 560626 h 568538"/>
                <a:gd name="connsiteX5" fmla="*/ 0 w 509395"/>
                <a:gd name="connsiteY5" fmla="*/ 467856 h 568538"/>
                <a:gd name="connsiteX6" fmla="*/ 0 w 509395"/>
                <a:gd name="connsiteY6" fmla="*/ 386128 h 568538"/>
                <a:gd name="connsiteX7" fmla="*/ 11451 w 509395"/>
                <a:gd name="connsiteY7" fmla="*/ 416067 h 568538"/>
                <a:gd name="connsiteX8" fmla="*/ 155558 w 509395"/>
                <a:gd name="connsiteY8" fmla="*/ 478897 h 568538"/>
                <a:gd name="connsiteX9" fmla="*/ 254697 w 509395"/>
                <a:gd name="connsiteY9" fmla="*/ 486809 h 568538"/>
                <a:gd name="connsiteX10" fmla="*/ 509394 w 509395"/>
                <a:gd name="connsiteY10" fmla="*/ 386127 h 568538"/>
                <a:gd name="connsiteX11" fmla="*/ 509395 w 509395"/>
                <a:gd name="connsiteY11" fmla="*/ 0 h 568538"/>
                <a:gd name="connsiteX0" fmla="*/ 509394 w 528260"/>
                <a:gd name="connsiteY0" fmla="*/ 386550 h 568961"/>
                <a:gd name="connsiteX1" fmla="*/ 509395 w 528260"/>
                <a:gd name="connsiteY1" fmla="*/ 423 h 568961"/>
                <a:gd name="connsiteX2" fmla="*/ 509394 w 528260"/>
                <a:gd name="connsiteY2" fmla="*/ 468279 h 568961"/>
                <a:gd name="connsiteX3" fmla="*/ 254697 w 528260"/>
                <a:gd name="connsiteY3" fmla="*/ 568961 h 568961"/>
                <a:gd name="connsiteX4" fmla="*/ 155558 w 528260"/>
                <a:gd name="connsiteY4" fmla="*/ 561049 h 568961"/>
                <a:gd name="connsiteX5" fmla="*/ 0 w 528260"/>
                <a:gd name="connsiteY5" fmla="*/ 468279 h 568961"/>
                <a:gd name="connsiteX6" fmla="*/ 0 w 528260"/>
                <a:gd name="connsiteY6" fmla="*/ 386551 h 568961"/>
                <a:gd name="connsiteX7" fmla="*/ 11451 w 528260"/>
                <a:gd name="connsiteY7" fmla="*/ 416490 h 568961"/>
                <a:gd name="connsiteX8" fmla="*/ 155558 w 528260"/>
                <a:gd name="connsiteY8" fmla="*/ 479320 h 568961"/>
                <a:gd name="connsiteX9" fmla="*/ 254697 w 528260"/>
                <a:gd name="connsiteY9" fmla="*/ 487232 h 568961"/>
                <a:gd name="connsiteX10" fmla="*/ 509394 w 528260"/>
                <a:gd name="connsiteY10" fmla="*/ 386550 h 568961"/>
                <a:gd name="connsiteX0" fmla="*/ 509394 w 541230"/>
                <a:gd name="connsiteY0" fmla="*/ 132 h 182543"/>
                <a:gd name="connsiteX1" fmla="*/ 509394 w 541230"/>
                <a:gd name="connsiteY1" fmla="*/ 81861 h 182543"/>
                <a:gd name="connsiteX2" fmla="*/ 254697 w 541230"/>
                <a:gd name="connsiteY2" fmla="*/ 182543 h 182543"/>
                <a:gd name="connsiteX3" fmla="*/ 155558 w 541230"/>
                <a:gd name="connsiteY3" fmla="*/ 174631 h 182543"/>
                <a:gd name="connsiteX4" fmla="*/ 0 w 541230"/>
                <a:gd name="connsiteY4" fmla="*/ 81861 h 182543"/>
                <a:gd name="connsiteX5" fmla="*/ 0 w 541230"/>
                <a:gd name="connsiteY5" fmla="*/ 133 h 182543"/>
                <a:gd name="connsiteX6" fmla="*/ 11451 w 541230"/>
                <a:gd name="connsiteY6" fmla="*/ 30072 h 182543"/>
                <a:gd name="connsiteX7" fmla="*/ 155558 w 541230"/>
                <a:gd name="connsiteY7" fmla="*/ 92902 h 182543"/>
                <a:gd name="connsiteX8" fmla="*/ 254697 w 541230"/>
                <a:gd name="connsiteY8" fmla="*/ 100814 h 182543"/>
                <a:gd name="connsiteX9" fmla="*/ 509394 w 541230"/>
                <a:gd name="connsiteY9" fmla="*/ 132 h 182543"/>
                <a:gd name="connsiteX0" fmla="*/ 509394 w 509394"/>
                <a:gd name="connsiteY0" fmla="*/ 0 h 182411"/>
                <a:gd name="connsiteX1" fmla="*/ 509394 w 509394"/>
                <a:gd name="connsiteY1" fmla="*/ 81729 h 182411"/>
                <a:gd name="connsiteX2" fmla="*/ 254697 w 509394"/>
                <a:gd name="connsiteY2" fmla="*/ 182411 h 182411"/>
                <a:gd name="connsiteX3" fmla="*/ 155558 w 509394"/>
                <a:gd name="connsiteY3" fmla="*/ 174499 h 182411"/>
                <a:gd name="connsiteX4" fmla="*/ 0 w 509394"/>
                <a:gd name="connsiteY4" fmla="*/ 81729 h 182411"/>
                <a:gd name="connsiteX5" fmla="*/ 0 w 509394"/>
                <a:gd name="connsiteY5" fmla="*/ 1 h 182411"/>
                <a:gd name="connsiteX6" fmla="*/ 11451 w 509394"/>
                <a:gd name="connsiteY6" fmla="*/ 29940 h 182411"/>
                <a:gd name="connsiteX7" fmla="*/ 155558 w 509394"/>
                <a:gd name="connsiteY7" fmla="*/ 92770 h 182411"/>
                <a:gd name="connsiteX8" fmla="*/ 254697 w 509394"/>
                <a:gd name="connsiteY8" fmla="*/ 100682 h 182411"/>
                <a:gd name="connsiteX9" fmla="*/ 509394 w 509394"/>
                <a:gd name="connsiteY9" fmla="*/ 0 h 182411"/>
                <a:gd name="connsiteX0" fmla="*/ 509394 w 509855"/>
                <a:gd name="connsiteY0" fmla="*/ 0 h 182411"/>
                <a:gd name="connsiteX1" fmla="*/ 509394 w 509855"/>
                <a:gd name="connsiteY1" fmla="*/ 81729 h 182411"/>
                <a:gd name="connsiteX2" fmla="*/ 254697 w 509855"/>
                <a:gd name="connsiteY2" fmla="*/ 182411 h 182411"/>
                <a:gd name="connsiteX3" fmla="*/ 155558 w 509855"/>
                <a:gd name="connsiteY3" fmla="*/ 174499 h 182411"/>
                <a:gd name="connsiteX4" fmla="*/ 0 w 509855"/>
                <a:gd name="connsiteY4" fmla="*/ 81729 h 182411"/>
                <a:gd name="connsiteX5" fmla="*/ 0 w 509855"/>
                <a:gd name="connsiteY5" fmla="*/ 1 h 182411"/>
                <a:gd name="connsiteX6" fmla="*/ 11451 w 509855"/>
                <a:gd name="connsiteY6" fmla="*/ 29940 h 182411"/>
                <a:gd name="connsiteX7" fmla="*/ 155558 w 509855"/>
                <a:gd name="connsiteY7" fmla="*/ 92770 h 182411"/>
                <a:gd name="connsiteX8" fmla="*/ 254697 w 509855"/>
                <a:gd name="connsiteY8" fmla="*/ 100682 h 182411"/>
                <a:gd name="connsiteX9" fmla="*/ 509394 w 509855"/>
                <a:gd name="connsiteY9" fmla="*/ 0 h 18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9855" h="182411">
                  <a:moveTo>
                    <a:pt x="509394" y="0"/>
                  </a:moveTo>
                  <a:cubicBezTo>
                    <a:pt x="509394" y="27243"/>
                    <a:pt x="510433" y="54506"/>
                    <a:pt x="509394" y="81729"/>
                  </a:cubicBezTo>
                  <a:cubicBezTo>
                    <a:pt x="507766" y="124378"/>
                    <a:pt x="395362" y="182411"/>
                    <a:pt x="254697" y="182411"/>
                  </a:cubicBezTo>
                  <a:cubicBezTo>
                    <a:pt x="219531" y="182411"/>
                    <a:pt x="186029" y="179594"/>
                    <a:pt x="155558" y="174499"/>
                  </a:cubicBezTo>
                  <a:cubicBezTo>
                    <a:pt x="64143" y="159215"/>
                    <a:pt x="0" y="123433"/>
                    <a:pt x="0" y="81729"/>
                  </a:cubicBezTo>
                  <a:lnTo>
                    <a:pt x="0" y="1"/>
                  </a:lnTo>
                  <a:lnTo>
                    <a:pt x="11451" y="29940"/>
                  </a:lnTo>
                  <a:cubicBezTo>
                    <a:pt x="33776" y="58314"/>
                    <a:pt x="86997" y="81307"/>
                    <a:pt x="155558" y="92770"/>
                  </a:cubicBezTo>
                  <a:cubicBezTo>
                    <a:pt x="186029" y="97865"/>
                    <a:pt x="219531" y="100682"/>
                    <a:pt x="254697" y="100682"/>
                  </a:cubicBezTo>
                  <a:cubicBezTo>
                    <a:pt x="395362" y="100682"/>
                    <a:pt x="509394" y="55605"/>
                    <a:pt x="509394" y="0"/>
                  </a:cubicBezTo>
                  <a:close/>
                </a:path>
              </a:pathLst>
            </a:cu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78D7"/>
                </a:solidFill>
                <a:effectLst/>
                <a:uLnTx/>
                <a:uFillTx/>
                <a:latin typeface="Segoe UI Light"/>
                <a:ea typeface="Segoe UI" pitchFamily="34" charset="0"/>
                <a:cs typeface="Segoe UI" pitchFamily="34" charset="0"/>
              </a:endParaRPr>
            </a:p>
          </p:txBody>
        </p:sp>
        <p:sp>
          <p:nvSpPr>
            <p:cNvPr id="37" name="Freeform: Shape 104">
              <a:extLst>
                <a:ext uri="{FF2B5EF4-FFF2-40B4-BE49-F238E27FC236}">
                  <a16:creationId xmlns:a16="http://schemas.microsoft.com/office/drawing/2014/main" id="{0A2EA5D9-885D-4FCF-8E16-0699A783EC02}"/>
                </a:ext>
              </a:extLst>
            </p:cNvPr>
            <p:cNvSpPr/>
            <p:nvPr/>
          </p:nvSpPr>
          <p:spPr bwMode="auto">
            <a:xfrm>
              <a:off x="5010556" y="5225750"/>
              <a:ext cx="509394" cy="337921"/>
            </a:xfrm>
            <a:custGeom>
              <a:avLst/>
              <a:gdLst>
                <a:gd name="connsiteX0" fmla="*/ 509394 w 509394"/>
                <a:gd name="connsiteY0" fmla="*/ 0 h 337921"/>
                <a:gd name="connsiteX1" fmla="*/ 509394 w 509394"/>
                <a:gd name="connsiteY1" fmla="*/ 68244 h 337921"/>
                <a:gd name="connsiteX2" fmla="*/ 509394 w 509394"/>
                <a:gd name="connsiteY2" fmla="*/ 81729 h 337921"/>
                <a:gd name="connsiteX3" fmla="*/ 509394 w 509394"/>
                <a:gd name="connsiteY3" fmla="*/ 101845 h 337921"/>
                <a:gd name="connsiteX4" fmla="*/ 509394 w 509394"/>
                <a:gd name="connsiteY4" fmla="*/ 149973 h 337921"/>
                <a:gd name="connsiteX5" fmla="*/ 509394 w 509394"/>
                <a:gd name="connsiteY5" fmla="*/ 155510 h 337921"/>
                <a:gd name="connsiteX6" fmla="*/ 509394 w 509394"/>
                <a:gd name="connsiteY6" fmla="*/ 183574 h 337921"/>
                <a:gd name="connsiteX7" fmla="*/ 509394 w 509394"/>
                <a:gd name="connsiteY7" fmla="*/ 237239 h 337921"/>
                <a:gd name="connsiteX8" fmla="*/ 254697 w 509394"/>
                <a:gd name="connsiteY8" fmla="*/ 337921 h 337921"/>
                <a:gd name="connsiteX9" fmla="*/ 155558 w 509394"/>
                <a:gd name="connsiteY9" fmla="*/ 330009 h 337921"/>
                <a:gd name="connsiteX10" fmla="*/ 0 w 509394"/>
                <a:gd name="connsiteY10" fmla="*/ 237239 h 337921"/>
                <a:gd name="connsiteX11" fmla="*/ 0 w 509394"/>
                <a:gd name="connsiteY11" fmla="*/ 183574 h 337921"/>
                <a:gd name="connsiteX12" fmla="*/ 0 w 509394"/>
                <a:gd name="connsiteY12" fmla="*/ 155511 h 337921"/>
                <a:gd name="connsiteX13" fmla="*/ 0 w 509394"/>
                <a:gd name="connsiteY13" fmla="*/ 149973 h 337921"/>
                <a:gd name="connsiteX14" fmla="*/ 0 w 509394"/>
                <a:gd name="connsiteY14" fmla="*/ 101846 h 337921"/>
                <a:gd name="connsiteX15" fmla="*/ 0 w 509394"/>
                <a:gd name="connsiteY15" fmla="*/ 81729 h 337921"/>
                <a:gd name="connsiteX16" fmla="*/ 0 w 509394"/>
                <a:gd name="connsiteY16" fmla="*/ 68245 h 337921"/>
                <a:gd name="connsiteX17" fmla="*/ 0 w 509394"/>
                <a:gd name="connsiteY17" fmla="*/ 1 h 337921"/>
                <a:gd name="connsiteX18" fmla="*/ 11451 w 509394"/>
                <a:gd name="connsiteY18" fmla="*/ 29940 h 337921"/>
                <a:gd name="connsiteX19" fmla="*/ 155558 w 509394"/>
                <a:gd name="connsiteY19" fmla="*/ 92770 h 337921"/>
                <a:gd name="connsiteX20" fmla="*/ 254697 w 509394"/>
                <a:gd name="connsiteY20" fmla="*/ 100682 h 337921"/>
                <a:gd name="connsiteX21" fmla="*/ 509394 w 509394"/>
                <a:gd name="connsiteY21" fmla="*/ 0 h 337921"/>
                <a:gd name="connsiteX0" fmla="*/ 509394 w 509394"/>
                <a:gd name="connsiteY0" fmla="*/ 0 h 337921"/>
                <a:gd name="connsiteX1" fmla="*/ 509394 w 509394"/>
                <a:gd name="connsiteY1" fmla="*/ 68244 h 337921"/>
                <a:gd name="connsiteX2" fmla="*/ 509394 w 509394"/>
                <a:gd name="connsiteY2" fmla="*/ 81729 h 337921"/>
                <a:gd name="connsiteX3" fmla="*/ 509394 w 509394"/>
                <a:gd name="connsiteY3" fmla="*/ 101845 h 337921"/>
                <a:gd name="connsiteX4" fmla="*/ 509394 w 509394"/>
                <a:gd name="connsiteY4" fmla="*/ 149973 h 337921"/>
                <a:gd name="connsiteX5" fmla="*/ 509394 w 509394"/>
                <a:gd name="connsiteY5" fmla="*/ 155510 h 337921"/>
                <a:gd name="connsiteX6" fmla="*/ 509394 w 509394"/>
                <a:gd name="connsiteY6" fmla="*/ 237239 h 337921"/>
                <a:gd name="connsiteX7" fmla="*/ 254697 w 509394"/>
                <a:gd name="connsiteY7" fmla="*/ 337921 h 337921"/>
                <a:gd name="connsiteX8" fmla="*/ 155558 w 509394"/>
                <a:gd name="connsiteY8" fmla="*/ 330009 h 337921"/>
                <a:gd name="connsiteX9" fmla="*/ 0 w 509394"/>
                <a:gd name="connsiteY9" fmla="*/ 237239 h 337921"/>
                <a:gd name="connsiteX10" fmla="*/ 0 w 509394"/>
                <a:gd name="connsiteY10" fmla="*/ 183574 h 337921"/>
                <a:gd name="connsiteX11" fmla="*/ 0 w 509394"/>
                <a:gd name="connsiteY11" fmla="*/ 155511 h 337921"/>
                <a:gd name="connsiteX12" fmla="*/ 0 w 509394"/>
                <a:gd name="connsiteY12" fmla="*/ 149973 h 337921"/>
                <a:gd name="connsiteX13" fmla="*/ 0 w 509394"/>
                <a:gd name="connsiteY13" fmla="*/ 101846 h 337921"/>
                <a:gd name="connsiteX14" fmla="*/ 0 w 509394"/>
                <a:gd name="connsiteY14" fmla="*/ 81729 h 337921"/>
                <a:gd name="connsiteX15" fmla="*/ 0 w 509394"/>
                <a:gd name="connsiteY15" fmla="*/ 68245 h 337921"/>
                <a:gd name="connsiteX16" fmla="*/ 0 w 509394"/>
                <a:gd name="connsiteY16" fmla="*/ 1 h 337921"/>
                <a:gd name="connsiteX17" fmla="*/ 11451 w 509394"/>
                <a:gd name="connsiteY17" fmla="*/ 29940 h 337921"/>
                <a:gd name="connsiteX18" fmla="*/ 155558 w 509394"/>
                <a:gd name="connsiteY18" fmla="*/ 92770 h 337921"/>
                <a:gd name="connsiteX19" fmla="*/ 254697 w 509394"/>
                <a:gd name="connsiteY19" fmla="*/ 100682 h 337921"/>
                <a:gd name="connsiteX20" fmla="*/ 509394 w 509394"/>
                <a:gd name="connsiteY20" fmla="*/ 0 h 337921"/>
                <a:gd name="connsiteX0" fmla="*/ 509394 w 509394"/>
                <a:gd name="connsiteY0" fmla="*/ 0 h 337921"/>
                <a:gd name="connsiteX1" fmla="*/ 509394 w 509394"/>
                <a:gd name="connsiteY1" fmla="*/ 68244 h 337921"/>
                <a:gd name="connsiteX2" fmla="*/ 509394 w 509394"/>
                <a:gd name="connsiteY2" fmla="*/ 81729 h 337921"/>
                <a:gd name="connsiteX3" fmla="*/ 509394 w 509394"/>
                <a:gd name="connsiteY3" fmla="*/ 101845 h 337921"/>
                <a:gd name="connsiteX4" fmla="*/ 509394 w 509394"/>
                <a:gd name="connsiteY4" fmla="*/ 149973 h 337921"/>
                <a:gd name="connsiteX5" fmla="*/ 509394 w 509394"/>
                <a:gd name="connsiteY5" fmla="*/ 237239 h 337921"/>
                <a:gd name="connsiteX6" fmla="*/ 254697 w 509394"/>
                <a:gd name="connsiteY6" fmla="*/ 337921 h 337921"/>
                <a:gd name="connsiteX7" fmla="*/ 155558 w 509394"/>
                <a:gd name="connsiteY7" fmla="*/ 330009 h 337921"/>
                <a:gd name="connsiteX8" fmla="*/ 0 w 509394"/>
                <a:gd name="connsiteY8" fmla="*/ 237239 h 337921"/>
                <a:gd name="connsiteX9" fmla="*/ 0 w 509394"/>
                <a:gd name="connsiteY9" fmla="*/ 183574 h 337921"/>
                <a:gd name="connsiteX10" fmla="*/ 0 w 509394"/>
                <a:gd name="connsiteY10" fmla="*/ 155511 h 337921"/>
                <a:gd name="connsiteX11" fmla="*/ 0 w 509394"/>
                <a:gd name="connsiteY11" fmla="*/ 149973 h 337921"/>
                <a:gd name="connsiteX12" fmla="*/ 0 w 509394"/>
                <a:gd name="connsiteY12" fmla="*/ 101846 h 337921"/>
                <a:gd name="connsiteX13" fmla="*/ 0 w 509394"/>
                <a:gd name="connsiteY13" fmla="*/ 81729 h 337921"/>
                <a:gd name="connsiteX14" fmla="*/ 0 w 509394"/>
                <a:gd name="connsiteY14" fmla="*/ 68245 h 337921"/>
                <a:gd name="connsiteX15" fmla="*/ 0 w 509394"/>
                <a:gd name="connsiteY15" fmla="*/ 1 h 337921"/>
                <a:gd name="connsiteX16" fmla="*/ 11451 w 509394"/>
                <a:gd name="connsiteY16" fmla="*/ 29940 h 337921"/>
                <a:gd name="connsiteX17" fmla="*/ 155558 w 509394"/>
                <a:gd name="connsiteY17" fmla="*/ 92770 h 337921"/>
                <a:gd name="connsiteX18" fmla="*/ 254697 w 509394"/>
                <a:gd name="connsiteY18" fmla="*/ 100682 h 337921"/>
                <a:gd name="connsiteX19" fmla="*/ 509394 w 509394"/>
                <a:gd name="connsiteY19" fmla="*/ 0 h 337921"/>
                <a:gd name="connsiteX0" fmla="*/ 509394 w 509394"/>
                <a:gd name="connsiteY0" fmla="*/ 0 h 337921"/>
                <a:gd name="connsiteX1" fmla="*/ 509394 w 509394"/>
                <a:gd name="connsiteY1" fmla="*/ 68244 h 337921"/>
                <a:gd name="connsiteX2" fmla="*/ 509394 w 509394"/>
                <a:gd name="connsiteY2" fmla="*/ 81729 h 337921"/>
                <a:gd name="connsiteX3" fmla="*/ 509394 w 509394"/>
                <a:gd name="connsiteY3" fmla="*/ 101845 h 337921"/>
                <a:gd name="connsiteX4" fmla="*/ 509394 w 509394"/>
                <a:gd name="connsiteY4" fmla="*/ 237239 h 337921"/>
                <a:gd name="connsiteX5" fmla="*/ 254697 w 509394"/>
                <a:gd name="connsiteY5" fmla="*/ 337921 h 337921"/>
                <a:gd name="connsiteX6" fmla="*/ 155558 w 509394"/>
                <a:gd name="connsiteY6" fmla="*/ 330009 h 337921"/>
                <a:gd name="connsiteX7" fmla="*/ 0 w 509394"/>
                <a:gd name="connsiteY7" fmla="*/ 237239 h 337921"/>
                <a:gd name="connsiteX8" fmla="*/ 0 w 509394"/>
                <a:gd name="connsiteY8" fmla="*/ 183574 h 337921"/>
                <a:gd name="connsiteX9" fmla="*/ 0 w 509394"/>
                <a:gd name="connsiteY9" fmla="*/ 155511 h 337921"/>
                <a:gd name="connsiteX10" fmla="*/ 0 w 509394"/>
                <a:gd name="connsiteY10" fmla="*/ 149973 h 337921"/>
                <a:gd name="connsiteX11" fmla="*/ 0 w 509394"/>
                <a:gd name="connsiteY11" fmla="*/ 101846 h 337921"/>
                <a:gd name="connsiteX12" fmla="*/ 0 w 509394"/>
                <a:gd name="connsiteY12" fmla="*/ 81729 h 337921"/>
                <a:gd name="connsiteX13" fmla="*/ 0 w 509394"/>
                <a:gd name="connsiteY13" fmla="*/ 68245 h 337921"/>
                <a:gd name="connsiteX14" fmla="*/ 0 w 509394"/>
                <a:gd name="connsiteY14" fmla="*/ 1 h 337921"/>
                <a:gd name="connsiteX15" fmla="*/ 11451 w 509394"/>
                <a:gd name="connsiteY15" fmla="*/ 29940 h 337921"/>
                <a:gd name="connsiteX16" fmla="*/ 155558 w 509394"/>
                <a:gd name="connsiteY16" fmla="*/ 92770 h 337921"/>
                <a:gd name="connsiteX17" fmla="*/ 254697 w 509394"/>
                <a:gd name="connsiteY17" fmla="*/ 100682 h 337921"/>
                <a:gd name="connsiteX18" fmla="*/ 509394 w 509394"/>
                <a:gd name="connsiteY18" fmla="*/ 0 h 337921"/>
                <a:gd name="connsiteX0" fmla="*/ 509394 w 509394"/>
                <a:gd name="connsiteY0" fmla="*/ 0 h 337921"/>
                <a:gd name="connsiteX1" fmla="*/ 509394 w 509394"/>
                <a:gd name="connsiteY1" fmla="*/ 68244 h 337921"/>
                <a:gd name="connsiteX2" fmla="*/ 509394 w 509394"/>
                <a:gd name="connsiteY2" fmla="*/ 81729 h 337921"/>
                <a:gd name="connsiteX3" fmla="*/ 509394 w 509394"/>
                <a:gd name="connsiteY3" fmla="*/ 237239 h 337921"/>
                <a:gd name="connsiteX4" fmla="*/ 254697 w 509394"/>
                <a:gd name="connsiteY4" fmla="*/ 337921 h 337921"/>
                <a:gd name="connsiteX5" fmla="*/ 155558 w 509394"/>
                <a:gd name="connsiteY5" fmla="*/ 330009 h 337921"/>
                <a:gd name="connsiteX6" fmla="*/ 0 w 509394"/>
                <a:gd name="connsiteY6" fmla="*/ 237239 h 337921"/>
                <a:gd name="connsiteX7" fmla="*/ 0 w 509394"/>
                <a:gd name="connsiteY7" fmla="*/ 183574 h 337921"/>
                <a:gd name="connsiteX8" fmla="*/ 0 w 509394"/>
                <a:gd name="connsiteY8" fmla="*/ 155511 h 337921"/>
                <a:gd name="connsiteX9" fmla="*/ 0 w 509394"/>
                <a:gd name="connsiteY9" fmla="*/ 149973 h 337921"/>
                <a:gd name="connsiteX10" fmla="*/ 0 w 509394"/>
                <a:gd name="connsiteY10" fmla="*/ 101846 h 337921"/>
                <a:gd name="connsiteX11" fmla="*/ 0 w 509394"/>
                <a:gd name="connsiteY11" fmla="*/ 81729 h 337921"/>
                <a:gd name="connsiteX12" fmla="*/ 0 w 509394"/>
                <a:gd name="connsiteY12" fmla="*/ 68245 h 337921"/>
                <a:gd name="connsiteX13" fmla="*/ 0 w 509394"/>
                <a:gd name="connsiteY13" fmla="*/ 1 h 337921"/>
                <a:gd name="connsiteX14" fmla="*/ 11451 w 509394"/>
                <a:gd name="connsiteY14" fmla="*/ 29940 h 337921"/>
                <a:gd name="connsiteX15" fmla="*/ 155558 w 509394"/>
                <a:gd name="connsiteY15" fmla="*/ 92770 h 337921"/>
                <a:gd name="connsiteX16" fmla="*/ 254697 w 509394"/>
                <a:gd name="connsiteY16" fmla="*/ 100682 h 337921"/>
                <a:gd name="connsiteX17" fmla="*/ 509394 w 509394"/>
                <a:gd name="connsiteY17" fmla="*/ 0 h 337921"/>
                <a:gd name="connsiteX0" fmla="*/ 509394 w 509394"/>
                <a:gd name="connsiteY0" fmla="*/ 0 h 337921"/>
                <a:gd name="connsiteX1" fmla="*/ 509394 w 509394"/>
                <a:gd name="connsiteY1" fmla="*/ 68244 h 337921"/>
                <a:gd name="connsiteX2" fmla="*/ 509394 w 509394"/>
                <a:gd name="connsiteY2" fmla="*/ 237239 h 337921"/>
                <a:gd name="connsiteX3" fmla="*/ 254697 w 509394"/>
                <a:gd name="connsiteY3" fmla="*/ 337921 h 337921"/>
                <a:gd name="connsiteX4" fmla="*/ 155558 w 509394"/>
                <a:gd name="connsiteY4" fmla="*/ 330009 h 337921"/>
                <a:gd name="connsiteX5" fmla="*/ 0 w 509394"/>
                <a:gd name="connsiteY5" fmla="*/ 237239 h 337921"/>
                <a:gd name="connsiteX6" fmla="*/ 0 w 509394"/>
                <a:gd name="connsiteY6" fmla="*/ 183574 h 337921"/>
                <a:gd name="connsiteX7" fmla="*/ 0 w 509394"/>
                <a:gd name="connsiteY7" fmla="*/ 155511 h 337921"/>
                <a:gd name="connsiteX8" fmla="*/ 0 w 509394"/>
                <a:gd name="connsiteY8" fmla="*/ 149973 h 337921"/>
                <a:gd name="connsiteX9" fmla="*/ 0 w 509394"/>
                <a:gd name="connsiteY9" fmla="*/ 101846 h 337921"/>
                <a:gd name="connsiteX10" fmla="*/ 0 w 509394"/>
                <a:gd name="connsiteY10" fmla="*/ 81729 h 337921"/>
                <a:gd name="connsiteX11" fmla="*/ 0 w 509394"/>
                <a:gd name="connsiteY11" fmla="*/ 68245 h 337921"/>
                <a:gd name="connsiteX12" fmla="*/ 0 w 509394"/>
                <a:gd name="connsiteY12" fmla="*/ 1 h 337921"/>
                <a:gd name="connsiteX13" fmla="*/ 11451 w 509394"/>
                <a:gd name="connsiteY13" fmla="*/ 29940 h 337921"/>
                <a:gd name="connsiteX14" fmla="*/ 155558 w 509394"/>
                <a:gd name="connsiteY14" fmla="*/ 92770 h 337921"/>
                <a:gd name="connsiteX15" fmla="*/ 254697 w 509394"/>
                <a:gd name="connsiteY15" fmla="*/ 100682 h 337921"/>
                <a:gd name="connsiteX16" fmla="*/ 509394 w 509394"/>
                <a:gd name="connsiteY16" fmla="*/ 0 h 337921"/>
                <a:gd name="connsiteX0" fmla="*/ 509394 w 509394"/>
                <a:gd name="connsiteY0" fmla="*/ 0 h 337921"/>
                <a:gd name="connsiteX1" fmla="*/ 509394 w 509394"/>
                <a:gd name="connsiteY1" fmla="*/ 237239 h 337921"/>
                <a:gd name="connsiteX2" fmla="*/ 254697 w 509394"/>
                <a:gd name="connsiteY2" fmla="*/ 337921 h 337921"/>
                <a:gd name="connsiteX3" fmla="*/ 155558 w 509394"/>
                <a:gd name="connsiteY3" fmla="*/ 330009 h 337921"/>
                <a:gd name="connsiteX4" fmla="*/ 0 w 509394"/>
                <a:gd name="connsiteY4" fmla="*/ 237239 h 337921"/>
                <a:gd name="connsiteX5" fmla="*/ 0 w 509394"/>
                <a:gd name="connsiteY5" fmla="*/ 183574 h 337921"/>
                <a:gd name="connsiteX6" fmla="*/ 0 w 509394"/>
                <a:gd name="connsiteY6" fmla="*/ 155511 h 337921"/>
                <a:gd name="connsiteX7" fmla="*/ 0 w 509394"/>
                <a:gd name="connsiteY7" fmla="*/ 149973 h 337921"/>
                <a:gd name="connsiteX8" fmla="*/ 0 w 509394"/>
                <a:gd name="connsiteY8" fmla="*/ 101846 h 337921"/>
                <a:gd name="connsiteX9" fmla="*/ 0 w 509394"/>
                <a:gd name="connsiteY9" fmla="*/ 81729 h 337921"/>
                <a:gd name="connsiteX10" fmla="*/ 0 w 509394"/>
                <a:gd name="connsiteY10" fmla="*/ 68245 h 337921"/>
                <a:gd name="connsiteX11" fmla="*/ 0 w 509394"/>
                <a:gd name="connsiteY11" fmla="*/ 1 h 337921"/>
                <a:gd name="connsiteX12" fmla="*/ 11451 w 509394"/>
                <a:gd name="connsiteY12" fmla="*/ 29940 h 337921"/>
                <a:gd name="connsiteX13" fmla="*/ 155558 w 509394"/>
                <a:gd name="connsiteY13" fmla="*/ 92770 h 337921"/>
                <a:gd name="connsiteX14" fmla="*/ 254697 w 509394"/>
                <a:gd name="connsiteY14" fmla="*/ 100682 h 337921"/>
                <a:gd name="connsiteX15" fmla="*/ 509394 w 509394"/>
                <a:gd name="connsiteY15" fmla="*/ 0 h 337921"/>
                <a:gd name="connsiteX0" fmla="*/ 509394 w 509394"/>
                <a:gd name="connsiteY0" fmla="*/ 0 h 337921"/>
                <a:gd name="connsiteX1" fmla="*/ 509394 w 509394"/>
                <a:gd name="connsiteY1" fmla="*/ 237239 h 337921"/>
                <a:gd name="connsiteX2" fmla="*/ 254697 w 509394"/>
                <a:gd name="connsiteY2" fmla="*/ 337921 h 337921"/>
                <a:gd name="connsiteX3" fmla="*/ 155558 w 509394"/>
                <a:gd name="connsiteY3" fmla="*/ 330009 h 337921"/>
                <a:gd name="connsiteX4" fmla="*/ 0 w 509394"/>
                <a:gd name="connsiteY4" fmla="*/ 237239 h 337921"/>
                <a:gd name="connsiteX5" fmla="*/ 0 w 509394"/>
                <a:gd name="connsiteY5" fmla="*/ 183574 h 337921"/>
                <a:gd name="connsiteX6" fmla="*/ 0 w 509394"/>
                <a:gd name="connsiteY6" fmla="*/ 155511 h 337921"/>
                <a:gd name="connsiteX7" fmla="*/ 0 w 509394"/>
                <a:gd name="connsiteY7" fmla="*/ 149973 h 337921"/>
                <a:gd name="connsiteX8" fmla="*/ 0 w 509394"/>
                <a:gd name="connsiteY8" fmla="*/ 101846 h 337921"/>
                <a:gd name="connsiteX9" fmla="*/ 0 w 509394"/>
                <a:gd name="connsiteY9" fmla="*/ 81729 h 337921"/>
                <a:gd name="connsiteX10" fmla="*/ 0 w 509394"/>
                <a:gd name="connsiteY10" fmla="*/ 1 h 337921"/>
                <a:gd name="connsiteX11" fmla="*/ 11451 w 509394"/>
                <a:gd name="connsiteY11" fmla="*/ 29940 h 337921"/>
                <a:gd name="connsiteX12" fmla="*/ 155558 w 509394"/>
                <a:gd name="connsiteY12" fmla="*/ 92770 h 337921"/>
                <a:gd name="connsiteX13" fmla="*/ 254697 w 509394"/>
                <a:gd name="connsiteY13" fmla="*/ 100682 h 337921"/>
                <a:gd name="connsiteX14" fmla="*/ 509394 w 509394"/>
                <a:gd name="connsiteY14" fmla="*/ 0 h 337921"/>
                <a:gd name="connsiteX0" fmla="*/ 509394 w 509394"/>
                <a:gd name="connsiteY0" fmla="*/ 0 h 337921"/>
                <a:gd name="connsiteX1" fmla="*/ 509394 w 509394"/>
                <a:gd name="connsiteY1" fmla="*/ 237239 h 337921"/>
                <a:gd name="connsiteX2" fmla="*/ 254697 w 509394"/>
                <a:gd name="connsiteY2" fmla="*/ 337921 h 337921"/>
                <a:gd name="connsiteX3" fmla="*/ 155558 w 509394"/>
                <a:gd name="connsiteY3" fmla="*/ 330009 h 337921"/>
                <a:gd name="connsiteX4" fmla="*/ 0 w 509394"/>
                <a:gd name="connsiteY4" fmla="*/ 237239 h 337921"/>
                <a:gd name="connsiteX5" fmla="*/ 0 w 509394"/>
                <a:gd name="connsiteY5" fmla="*/ 183574 h 337921"/>
                <a:gd name="connsiteX6" fmla="*/ 0 w 509394"/>
                <a:gd name="connsiteY6" fmla="*/ 155511 h 337921"/>
                <a:gd name="connsiteX7" fmla="*/ 0 w 509394"/>
                <a:gd name="connsiteY7" fmla="*/ 149973 h 337921"/>
                <a:gd name="connsiteX8" fmla="*/ 0 w 509394"/>
                <a:gd name="connsiteY8" fmla="*/ 101846 h 337921"/>
                <a:gd name="connsiteX9" fmla="*/ 0 w 509394"/>
                <a:gd name="connsiteY9" fmla="*/ 1 h 337921"/>
                <a:gd name="connsiteX10" fmla="*/ 11451 w 509394"/>
                <a:gd name="connsiteY10" fmla="*/ 29940 h 337921"/>
                <a:gd name="connsiteX11" fmla="*/ 155558 w 509394"/>
                <a:gd name="connsiteY11" fmla="*/ 92770 h 337921"/>
                <a:gd name="connsiteX12" fmla="*/ 254697 w 509394"/>
                <a:gd name="connsiteY12" fmla="*/ 100682 h 337921"/>
                <a:gd name="connsiteX13" fmla="*/ 509394 w 509394"/>
                <a:gd name="connsiteY13" fmla="*/ 0 h 337921"/>
                <a:gd name="connsiteX0" fmla="*/ 509394 w 509394"/>
                <a:gd name="connsiteY0" fmla="*/ 0 h 337921"/>
                <a:gd name="connsiteX1" fmla="*/ 509394 w 509394"/>
                <a:gd name="connsiteY1" fmla="*/ 237239 h 337921"/>
                <a:gd name="connsiteX2" fmla="*/ 254697 w 509394"/>
                <a:gd name="connsiteY2" fmla="*/ 337921 h 337921"/>
                <a:gd name="connsiteX3" fmla="*/ 155558 w 509394"/>
                <a:gd name="connsiteY3" fmla="*/ 330009 h 337921"/>
                <a:gd name="connsiteX4" fmla="*/ 0 w 509394"/>
                <a:gd name="connsiteY4" fmla="*/ 237239 h 337921"/>
                <a:gd name="connsiteX5" fmla="*/ 0 w 509394"/>
                <a:gd name="connsiteY5" fmla="*/ 183574 h 337921"/>
                <a:gd name="connsiteX6" fmla="*/ 0 w 509394"/>
                <a:gd name="connsiteY6" fmla="*/ 155511 h 337921"/>
                <a:gd name="connsiteX7" fmla="*/ 0 w 509394"/>
                <a:gd name="connsiteY7" fmla="*/ 149973 h 337921"/>
                <a:gd name="connsiteX8" fmla="*/ 0 w 509394"/>
                <a:gd name="connsiteY8" fmla="*/ 1 h 337921"/>
                <a:gd name="connsiteX9" fmla="*/ 11451 w 509394"/>
                <a:gd name="connsiteY9" fmla="*/ 29940 h 337921"/>
                <a:gd name="connsiteX10" fmla="*/ 155558 w 509394"/>
                <a:gd name="connsiteY10" fmla="*/ 92770 h 337921"/>
                <a:gd name="connsiteX11" fmla="*/ 254697 w 509394"/>
                <a:gd name="connsiteY11" fmla="*/ 100682 h 337921"/>
                <a:gd name="connsiteX12" fmla="*/ 509394 w 509394"/>
                <a:gd name="connsiteY12" fmla="*/ 0 h 337921"/>
                <a:gd name="connsiteX0" fmla="*/ 509394 w 509394"/>
                <a:gd name="connsiteY0" fmla="*/ 0 h 337921"/>
                <a:gd name="connsiteX1" fmla="*/ 509394 w 509394"/>
                <a:gd name="connsiteY1" fmla="*/ 237239 h 337921"/>
                <a:gd name="connsiteX2" fmla="*/ 254697 w 509394"/>
                <a:gd name="connsiteY2" fmla="*/ 337921 h 337921"/>
                <a:gd name="connsiteX3" fmla="*/ 155558 w 509394"/>
                <a:gd name="connsiteY3" fmla="*/ 330009 h 337921"/>
                <a:gd name="connsiteX4" fmla="*/ 0 w 509394"/>
                <a:gd name="connsiteY4" fmla="*/ 237239 h 337921"/>
                <a:gd name="connsiteX5" fmla="*/ 0 w 509394"/>
                <a:gd name="connsiteY5" fmla="*/ 183574 h 337921"/>
                <a:gd name="connsiteX6" fmla="*/ 0 w 509394"/>
                <a:gd name="connsiteY6" fmla="*/ 155511 h 337921"/>
                <a:gd name="connsiteX7" fmla="*/ 0 w 509394"/>
                <a:gd name="connsiteY7" fmla="*/ 1 h 337921"/>
                <a:gd name="connsiteX8" fmla="*/ 11451 w 509394"/>
                <a:gd name="connsiteY8" fmla="*/ 29940 h 337921"/>
                <a:gd name="connsiteX9" fmla="*/ 155558 w 509394"/>
                <a:gd name="connsiteY9" fmla="*/ 92770 h 337921"/>
                <a:gd name="connsiteX10" fmla="*/ 254697 w 509394"/>
                <a:gd name="connsiteY10" fmla="*/ 100682 h 337921"/>
                <a:gd name="connsiteX11" fmla="*/ 509394 w 509394"/>
                <a:gd name="connsiteY11" fmla="*/ 0 h 337921"/>
                <a:gd name="connsiteX0" fmla="*/ 509394 w 509394"/>
                <a:gd name="connsiteY0" fmla="*/ 0 h 337921"/>
                <a:gd name="connsiteX1" fmla="*/ 509394 w 509394"/>
                <a:gd name="connsiteY1" fmla="*/ 237239 h 337921"/>
                <a:gd name="connsiteX2" fmla="*/ 254697 w 509394"/>
                <a:gd name="connsiteY2" fmla="*/ 337921 h 337921"/>
                <a:gd name="connsiteX3" fmla="*/ 155558 w 509394"/>
                <a:gd name="connsiteY3" fmla="*/ 330009 h 337921"/>
                <a:gd name="connsiteX4" fmla="*/ 0 w 509394"/>
                <a:gd name="connsiteY4" fmla="*/ 237239 h 337921"/>
                <a:gd name="connsiteX5" fmla="*/ 0 w 509394"/>
                <a:gd name="connsiteY5" fmla="*/ 183574 h 337921"/>
                <a:gd name="connsiteX6" fmla="*/ 0 w 509394"/>
                <a:gd name="connsiteY6" fmla="*/ 1 h 337921"/>
                <a:gd name="connsiteX7" fmla="*/ 11451 w 509394"/>
                <a:gd name="connsiteY7" fmla="*/ 29940 h 337921"/>
                <a:gd name="connsiteX8" fmla="*/ 155558 w 509394"/>
                <a:gd name="connsiteY8" fmla="*/ 92770 h 337921"/>
                <a:gd name="connsiteX9" fmla="*/ 254697 w 509394"/>
                <a:gd name="connsiteY9" fmla="*/ 100682 h 337921"/>
                <a:gd name="connsiteX10" fmla="*/ 509394 w 509394"/>
                <a:gd name="connsiteY10" fmla="*/ 0 h 337921"/>
                <a:gd name="connsiteX0" fmla="*/ 509394 w 509394"/>
                <a:gd name="connsiteY0" fmla="*/ 0 h 337921"/>
                <a:gd name="connsiteX1" fmla="*/ 509394 w 509394"/>
                <a:gd name="connsiteY1" fmla="*/ 237239 h 337921"/>
                <a:gd name="connsiteX2" fmla="*/ 254697 w 509394"/>
                <a:gd name="connsiteY2" fmla="*/ 337921 h 337921"/>
                <a:gd name="connsiteX3" fmla="*/ 155558 w 509394"/>
                <a:gd name="connsiteY3" fmla="*/ 330009 h 337921"/>
                <a:gd name="connsiteX4" fmla="*/ 0 w 509394"/>
                <a:gd name="connsiteY4" fmla="*/ 237239 h 337921"/>
                <a:gd name="connsiteX5" fmla="*/ 0 w 509394"/>
                <a:gd name="connsiteY5" fmla="*/ 1 h 337921"/>
                <a:gd name="connsiteX6" fmla="*/ 11451 w 509394"/>
                <a:gd name="connsiteY6" fmla="*/ 29940 h 337921"/>
                <a:gd name="connsiteX7" fmla="*/ 155558 w 509394"/>
                <a:gd name="connsiteY7" fmla="*/ 92770 h 337921"/>
                <a:gd name="connsiteX8" fmla="*/ 254697 w 509394"/>
                <a:gd name="connsiteY8" fmla="*/ 100682 h 337921"/>
                <a:gd name="connsiteX9" fmla="*/ 509394 w 509394"/>
                <a:gd name="connsiteY9" fmla="*/ 0 h 337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9394" h="337921">
                  <a:moveTo>
                    <a:pt x="509394" y="0"/>
                  </a:moveTo>
                  <a:lnTo>
                    <a:pt x="509394" y="237239"/>
                  </a:lnTo>
                  <a:cubicBezTo>
                    <a:pt x="507766" y="279888"/>
                    <a:pt x="395362" y="337921"/>
                    <a:pt x="254697" y="337921"/>
                  </a:cubicBezTo>
                  <a:cubicBezTo>
                    <a:pt x="219531" y="337921"/>
                    <a:pt x="186029" y="335104"/>
                    <a:pt x="155558" y="330009"/>
                  </a:cubicBezTo>
                  <a:cubicBezTo>
                    <a:pt x="64143" y="314725"/>
                    <a:pt x="0" y="278943"/>
                    <a:pt x="0" y="237239"/>
                  </a:cubicBezTo>
                  <a:lnTo>
                    <a:pt x="0" y="1"/>
                  </a:lnTo>
                  <a:lnTo>
                    <a:pt x="11451" y="29940"/>
                  </a:lnTo>
                  <a:cubicBezTo>
                    <a:pt x="33776" y="58314"/>
                    <a:pt x="86997" y="81307"/>
                    <a:pt x="155558" y="92770"/>
                  </a:cubicBezTo>
                  <a:cubicBezTo>
                    <a:pt x="186029" y="97865"/>
                    <a:pt x="219531" y="100682"/>
                    <a:pt x="254697" y="100682"/>
                  </a:cubicBezTo>
                  <a:cubicBezTo>
                    <a:pt x="395362" y="100682"/>
                    <a:pt x="509394" y="55605"/>
                    <a:pt x="509394" y="0"/>
                  </a:cubicBezTo>
                  <a:close/>
                </a:path>
              </a:pathLst>
            </a:cu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78D7"/>
                </a:solidFill>
                <a:effectLst/>
                <a:uLnTx/>
                <a:uFillTx/>
                <a:latin typeface="Segoe UI Light"/>
                <a:ea typeface="Segoe UI" pitchFamily="34" charset="0"/>
                <a:cs typeface="Segoe UI" pitchFamily="34" charset="0"/>
              </a:endParaRPr>
            </a:p>
          </p:txBody>
        </p:sp>
      </p:grpSp>
      <p:sp>
        <p:nvSpPr>
          <p:cNvPr id="38" name="Title 1">
            <a:extLst>
              <a:ext uri="{FF2B5EF4-FFF2-40B4-BE49-F238E27FC236}">
                <a16:creationId xmlns:a16="http://schemas.microsoft.com/office/drawing/2014/main" id="{F2687BDD-2FAA-4761-9773-E74F4C38DF69}"/>
              </a:ext>
            </a:extLst>
          </p:cNvPr>
          <p:cNvSpPr txBox="1">
            <a:spLocks/>
          </p:cNvSpPr>
          <p:nvPr/>
        </p:nvSpPr>
        <p:spPr>
          <a:xfrm>
            <a:off x="-2" y="0"/>
            <a:ext cx="12192002" cy="1208853"/>
          </a:xfrm>
          <a:prstGeom prst="rect">
            <a:avLst/>
          </a:prstGeom>
        </p:spPr>
        <p:txBody>
          <a:bodyPr lIns="0" tIns="548640" rIns="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lnSpc>
                <a:spcPct val="80000"/>
              </a:lnSpc>
              <a:spcBef>
                <a:spcPts val="1200"/>
              </a:spcBef>
              <a:defRPr/>
            </a:pPr>
            <a:r>
              <a:rPr lang="en-US" sz="2800" cap="all" spc="500" dirty="0">
                <a:solidFill>
                  <a:srgbClr val="0078D7"/>
                </a:solidFill>
                <a:latin typeface="Segoe UI Semilight" charset="0"/>
                <a:ea typeface="Segoe UI Semilight" charset="0"/>
                <a:cs typeface="Segoe UI Semilight" charset="0"/>
              </a:rPr>
              <a:t>Azure sql database</a:t>
            </a:r>
            <a:r>
              <a:rPr sz="2800" cap="all" spc="500" dirty="0">
                <a:solidFill>
                  <a:srgbClr val="0078D7"/>
                </a:solidFill>
                <a:latin typeface="Segoe UI Semilight" charset="0"/>
                <a:ea typeface="Segoe UI Semilight" charset="0"/>
                <a:cs typeface="Segoe UI Semilight" charset="0"/>
              </a:rPr>
              <a:t> </a:t>
            </a:r>
          </a:p>
          <a:p>
            <a:pPr algn="ctr">
              <a:lnSpc>
                <a:spcPct val="80000"/>
              </a:lnSpc>
              <a:spcBef>
                <a:spcPts val="1200"/>
              </a:spcBef>
              <a:defRPr/>
            </a:pPr>
            <a:r>
              <a:rPr lang="en-US" sz="1400" cap="all" spc="500" dirty="0">
                <a:solidFill>
                  <a:srgbClr val="0078D7"/>
                </a:solidFill>
                <a:latin typeface="Segoe UI Semilight" charset="0"/>
                <a:ea typeface="Segoe UI Semilight" charset="0"/>
                <a:cs typeface="Segoe UI Semilight" charset="0"/>
              </a:rPr>
              <a:t>(Platform-Managed database based on SQL Server Engine)</a:t>
            </a:r>
            <a:endParaRPr sz="1400" cap="all" spc="500" dirty="0">
              <a:solidFill>
                <a:srgbClr val="0078D7"/>
              </a:solidFill>
              <a:latin typeface="Segoe UI Semilight" charset="0"/>
              <a:ea typeface="Segoe UI Semilight" charset="0"/>
              <a:cs typeface="Segoe UI Semilight" charset="0"/>
            </a:endParaRPr>
          </a:p>
        </p:txBody>
      </p:sp>
      <p:sp>
        <p:nvSpPr>
          <p:cNvPr id="39" name="TextBox 38">
            <a:extLst>
              <a:ext uri="{FF2B5EF4-FFF2-40B4-BE49-F238E27FC236}">
                <a16:creationId xmlns:a16="http://schemas.microsoft.com/office/drawing/2014/main" id="{10F70161-3D33-4274-8463-76C0E760CAAD}"/>
              </a:ext>
            </a:extLst>
          </p:cNvPr>
          <p:cNvSpPr txBox="1"/>
          <p:nvPr/>
        </p:nvSpPr>
        <p:spPr>
          <a:xfrm>
            <a:off x="382167" y="3680391"/>
            <a:ext cx="2182834" cy="960263"/>
          </a:xfrm>
          <a:prstGeom prst="rect">
            <a:avLst/>
          </a:prstGeom>
          <a:noFill/>
        </p:spPr>
        <p:txBody>
          <a:bodyPr wrap="square" lIns="182880" tIns="146304" rIns="182880" bIns="146304" rtlCol="0">
            <a:spAutoFit/>
          </a:bodyPr>
          <a:lstStyle/>
          <a:p>
            <a:pPr>
              <a:lnSpc>
                <a:spcPct val="90000"/>
              </a:lnSpc>
              <a:spcAft>
                <a:spcPts val="600"/>
              </a:spcAft>
            </a:pPr>
            <a:r>
              <a:rPr lang="en-US" sz="1200" dirty="0">
                <a:solidFill>
                  <a:srgbClr val="0078D7"/>
                </a:solidFill>
                <a:latin typeface="Segoe UI"/>
              </a:rPr>
              <a:t>Realize automatic performance improvements from continuous assessments</a:t>
            </a:r>
          </a:p>
        </p:txBody>
      </p:sp>
      <p:sp>
        <p:nvSpPr>
          <p:cNvPr id="40" name="TextBox 39">
            <a:extLst>
              <a:ext uri="{FF2B5EF4-FFF2-40B4-BE49-F238E27FC236}">
                <a16:creationId xmlns:a16="http://schemas.microsoft.com/office/drawing/2014/main" id="{5E566678-C74A-4A00-91A7-77FFB70B1BE0}"/>
              </a:ext>
            </a:extLst>
          </p:cNvPr>
          <p:cNvSpPr txBox="1"/>
          <p:nvPr/>
        </p:nvSpPr>
        <p:spPr>
          <a:xfrm>
            <a:off x="2770392" y="3680391"/>
            <a:ext cx="2232141" cy="960263"/>
          </a:xfrm>
          <a:prstGeom prst="rect">
            <a:avLst/>
          </a:prstGeom>
          <a:noFill/>
        </p:spPr>
        <p:txBody>
          <a:bodyPr wrap="square" lIns="182880" tIns="146304" rIns="182880" bIns="146304" rtlCol="0">
            <a:spAutoFit/>
          </a:bodyPr>
          <a:lstStyle/>
          <a:p>
            <a:pPr>
              <a:lnSpc>
                <a:spcPct val="90000"/>
              </a:lnSpc>
              <a:spcAft>
                <a:spcPts val="600"/>
              </a:spcAft>
            </a:pPr>
            <a:r>
              <a:rPr lang="en-US" sz="1200" dirty="0">
                <a:solidFill>
                  <a:srgbClr val="0078D7"/>
                </a:solidFill>
                <a:latin typeface="Segoe UI"/>
              </a:rPr>
              <a:t>Change service tiers, performance levels, </a:t>
            </a:r>
            <a:br>
              <a:rPr lang="en-US" sz="1200" dirty="0">
                <a:solidFill>
                  <a:srgbClr val="0078D7"/>
                </a:solidFill>
                <a:latin typeface="Segoe UI"/>
              </a:rPr>
            </a:br>
            <a:r>
              <a:rPr lang="en-US" sz="1200" dirty="0">
                <a:solidFill>
                  <a:srgbClr val="0078D7"/>
                </a:solidFill>
                <a:latin typeface="Segoe UI"/>
              </a:rPr>
              <a:t>and storage dynamically with minimal downtime. </a:t>
            </a:r>
          </a:p>
        </p:txBody>
      </p:sp>
      <p:sp>
        <p:nvSpPr>
          <p:cNvPr id="41" name="TextBox 40">
            <a:extLst>
              <a:ext uri="{FF2B5EF4-FFF2-40B4-BE49-F238E27FC236}">
                <a16:creationId xmlns:a16="http://schemas.microsoft.com/office/drawing/2014/main" id="{5C6B6200-A73E-430D-80A8-57319D1E729A}"/>
              </a:ext>
            </a:extLst>
          </p:cNvPr>
          <p:cNvSpPr txBox="1"/>
          <p:nvPr/>
        </p:nvSpPr>
        <p:spPr>
          <a:xfrm>
            <a:off x="5307233" y="3680391"/>
            <a:ext cx="2232836" cy="960263"/>
          </a:xfrm>
          <a:prstGeom prst="rect">
            <a:avLst/>
          </a:prstGeom>
          <a:noFill/>
        </p:spPr>
        <p:txBody>
          <a:bodyPr wrap="square" lIns="182880" tIns="146304" rIns="182880" bIns="146304" rtlCol="0">
            <a:spAutoFit/>
          </a:bodyPr>
          <a:lstStyle/>
          <a:p>
            <a:pPr>
              <a:lnSpc>
                <a:spcPct val="90000"/>
              </a:lnSpc>
              <a:spcAft>
                <a:spcPts val="600"/>
              </a:spcAft>
            </a:pPr>
            <a:r>
              <a:rPr lang="en-US" sz="1200" dirty="0">
                <a:solidFill>
                  <a:srgbClr val="0078D7"/>
                </a:solidFill>
                <a:latin typeface="Segoe UI"/>
              </a:rPr>
              <a:t>Easily manage and </a:t>
            </a:r>
            <a:br>
              <a:rPr lang="en-US" sz="1200" dirty="0">
                <a:solidFill>
                  <a:srgbClr val="0078D7"/>
                </a:solidFill>
                <a:latin typeface="Segoe UI"/>
              </a:rPr>
            </a:br>
            <a:r>
              <a:rPr lang="en-US" sz="1200" dirty="0">
                <a:solidFill>
                  <a:srgbClr val="0078D7"/>
                </a:solidFill>
                <a:latin typeface="Segoe UI"/>
              </a:rPr>
              <a:t>monitor multitenant </a:t>
            </a:r>
            <a:br>
              <a:rPr lang="en-US" sz="1200" dirty="0">
                <a:solidFill>
                  <a:srgbClr val="0078D7"/>
                </a:solidFill>
                <a:latin typeface="Segoe UI"/>
              </a:rPr>
            </a:br>
            <a:r>
              <a:rPr lang="en-US" sz="1200" dirty="0">
                <a:solidFill>
                  <a:srgbClr val="0078D7"/>
                </a:solidFill>
                <a:latin typeface="Segoe UI"/>
              </a:rPr>
              <a:t>apps, and benefit from database isolation </a:t>
            </a:r>
          </a:p>
        </p:txBody>
      </p:sp>
      <p:sp>
        <p:nvSpPr>
          <p:cNvPr id="42" name="TextBox 41">
            <a:extLst>
              <a:ext uri="{FF2B5EF4-FFF2-40B4-BE49-F238E27FC236}">
                <a16:creationId xmlns:a16="http://schemas.microsoft.com/office/drawing/2014/main" id="{EE219C74-278A-41B5-8E84-31313FBDAFB9}"/>
              </a:ext>
            </a:extLst>
          </p:cNvPr>
          <p:cNvSpPr txBox="1"/>
          <p:nvPr/>
        </p:nvSpPr>
        <p:spPr>
          <a:xfrm>
            <a:off x="7637097" y="3680391"/>
            <a:ext cx="2232836" cy="960263"/>
          </a:xfrm>
          <a:prstGeom prst="rect">
            <a:avLst/>
          </a:prstGeom>
          <a:noFill/>
        </p:spPr>
        <p:txBody>
          <a:bodyPr wrap="square" lIns="182880" tIns="146304" rIns="182880" bIns="146304" rtlCol="0">
            <a:spAutoFit/>
          </a:bodyPr>
          <a:lstStyle/>
          <a:p>
            <a:pPr>
              <a:lnSpc>
                <a:spcPct val="90000"/>
              </a:lnSpc>
              <a:spcAft>
                <a:spcPts val="600"/>
              </a:spcAft>
            </a:pPr>
            <a:r>
              <a:rPr lang="en-US" sz="1200" dirty="0">
                <a:solidFill>
                  <a:srgbClr val="0078D7"/>
                </a:solidFill>
                <a:latin typeface="Segoe UI"/>
              </a:rPr>
              <a:t>Develop your app </a:t>
            </a:r>
            <a:br>
              <a:rPr lang="en-US" sz="1200" dirty="0">
                <a:solidFill>
                  <a:srgbClr val="0078D7"/>
                </a:solidFill>
                <a:latin typeface="Segoe UI"/>
              </a:rPr>
            </a:br>
            <a:r>
              <a:rPr lang="en-US" sz="1200" dirty="0">
                <a:solidFill>
                  <a:srgbClr val="0078D7"/>
                </a:solidFill>
                <a:latin typeface="Segoe UI"/>
              </a:rPr>
              <a:t>and connect to SQL Database with the tools and platforms you prefer</a:t>
            </a:r>
          </a:p>
        </p:txBody>
      </p:sp>
      <p:sp>
        <p:nvSpPr>
          <p:cNvPr id="43" name="TextBox 42">
            <a:extLst>
              <a:ext uri="{FF2B5EF4-FFF2-40B4-BE49-F238E27FC236}">
                <a16:creationId xmlns:a16="http://schemas.microsoft.com/office/drawing/2014/main" id="{A90F13A3-8449-4E60-88DE-8A8CB603DAC9}"/>
              </a:ext>
            </a:extLst>
          </p:cNvPr>
          <p:cNvSpPr txBox="1"/>
          <p:nvPr/>
        </p:nvSpPr>
        <p:spPr>
          <a:xfrm>
            <a:off x="9925155" y="3680391"/>
            <a:ext cx="2232836" cy="960263"/>
          </a:xfrm>
          <a:prstGeom prst="rect">
            <a:avLst/>
          </a:prstGeom>
          <a:noFill/>
        </p:spPr>
        <p:txBody>
          <a:bodyPr wrap="square" lIns="182880" tIns="146304" rIns="182880" bIns="146304" rtlCol="0">
            <a:spAutoFit/>
          </a:bodyPr>
          <a:lstStyle/>
          <a:p>
            <a:pPr>
              <a:lnSpc>
                <a:spcPct val="90000"/>
              </a:lnSpc>
              <a:spcAft>
                <a:spcPts val="600"/>
              </a:spcAft>
            </a:pPr>
            <a:r>
              <a:rPr lang="en-US" sz="1200" dirty="0">
                <a:solidFill>
                  <a:srgbClr val="0078D7"/>
                </a:solidFill>
                <a:latin typeface="Segoe UI"/>
              </a:rPr>
              <a:t>Build security-enhanced, highly compliant apps with built-in protection and intelligent Threat Detection</a:t>
            </a:r>
          </a:p>
        </p:txBody>
      </p:sp>
      <p:sp>
        <p:nvSpPr>
          <p:cNvPr id="2" name="TextBox 1">
            <a:extLst>
              <a:ext uri="{FF2B5EF4-FFF2-40B4-BE49-F238E27FC236}">
                <a16:creationId xmlns:a16="http://schemas.microsoft.com/office/drawing/2014/main" id="{8C72AC48-CFF4-4372-AE09-23958DC60D68}"/>
              </a:ext>
            </a:extLst>
          </p:cNvPr>
          <p:cNvSpPr txBox="1"/>
          <p:nvPr/>
        </p:nvSpPr>
        <p:spPr>
          <a:xfrm>
            <a:off x="7336374" y="4733425"/>
            <a:ext cx="4434524" cy="1538883"/>
          </a:xfrm>
          <a:prstGeom prst="rect">
            <a:avLst/>
          </a:prstGeom>
          <a:noFill/>
        </p:spPr>
        <p:txBody>
          <a:bodyPr wrap="square" rtlCol="0">
            <a:spAutoFit/>
          </a:bodyPr>
          <a:lstStyle/>
          <a:p>
            <a:r>
              <a:rPr lang="en-US" sz="2000" b="1" dirty="0">
                <a:solidFill>
                  <a:srgbClr val="0078D7"/>
                </a:solidFill>
                <a:latin typeface="Segoe UI Semibold" charset="0"/>
                <a:cs typeface="Segoe UI Semibold" charset="0"/>
              </a:rPr>
              <a:t>Other Open Source DB variation </a:t>
            </a:r>
          </a:p>
          <a:p>
            <a:pPr>
              <a:lnSpc>
                <a:spcPct val="90000"/>
              </a:lnSpc>
              <a:spcAft>
                <a:spcPts val="600"/>
              </a:spcAft>
            </a:pPr>
            <a:endParaRPr lang="en-US" sz="1200" dirty="0">
              <a:solidFill>
                <a:srgbClr val="0078D7"/>
              </a:solidFill>
              <a:latin typeface="Segoe UI"/>
            </a:endParaRPr>
          </a:p>
          <a:p>
            <a:pPr>
              <a:lnSpc>
                <a:spcPct val="90000"/>
              </a:lnSpc>
              <a:spcAft>
                <a:spcPts val="600"/>
              </a:spcAft>
            </a:pPr>
            <a:endParaRPr lang="en-US" sz="1200" dirty="0">
              <a:solidFill>
                <a:srgbClr val="0078D7"/>
              </a:solidFill>
              <a:latin typeface="Segoe UI"/>
            </a:endParaRPr>
          </a:p>
          <a:p>
            <a:pPr>
              <a:lnSpc>
                <a:spcPct val="90000"/>
              </a:lnSpc>
              <a:spcAft>
                <a:spcPts val="600"/>
              </a:spcAft>
            </a:pPr>
            <a:endParaRPr lang="en-US" sz="1200" dirty="0">
              <a:solidFill>
                <a:srgbClr val="0078D7"/>
              </a:solidFill>
              <a:latin typeface="Segoe UI"/>
            </a:endParaRPr>
          </a:p>
          <a:p>
            <a:pPr>
              <a:lnSpc>
                <a:spcPct val="90000"/>
              </a:lnSpc>
              <a:spcAft>
                <a:spcPts val="600"/>
              </a:spcAft>
            </a:pPr>
            <a:endParaRPr lang="en-US" sz="1200" dirty="0">
              <a:solidFill>
                <a:srgbClr val="0078D7"/>
              </a:solidFill>
              <a:latin typeface="Segoe UI"/>
            </a:endParaRPr>
          </a:p>
          <a:p>
            <a:pPr>
              <a:lnSpc>
                <a:spcPct val="90000"/>
              </a:lnSpc>
              <a:spcAft>
                <a:spcPts val="600"/>
              </a:spcAft>
            </a:pPr>
            <a:r>
              <a:rPr lang="en-US" sz="1200" b="1" dirty="0">
                <a:solidFill>
                  <a:srgbClr val="0078D7"/>
                </a:solidFill>
                <a:latin typeface="Segoe UI"/>
              </a:rPr>
              <a:t>Azure Database</a:t>
            </a:r>
            <a:r>
              <a:rPr lang="en-US" sz="1200" dirty="0">
                <a:solidFill>
                  <a:srgbClr val="0078D7"/>
                </a:solidFill>
                <a:latin typeface="Segoe UI"/>
              </a:rPr>
              <a:t> for MySQL, MariaDB, PostgreSQL</a:t>
            </a:r>
          </a:p>
        </p:txBody>
      </p:sp>
      <p:grpSp>
        <p:nvGrpSpPr>
          <p:cNvPr id="16" name="Group 15">
            <a:extLst>
              <a:ext uri="{FF2B5EF4-FFF2-40B4-BE49-F238E27FC236}">
                <a16:creationId xmlns:a16="http://schemas.microsoft.com/office/drawing/2014/main" id="{37C71784-935A-46A0-836B-5695B903B55B}"/>
              </a:ext>
            </a:extLst>
          </p:cNvPr>
          <p:cNvGrpSpPr/>
          <p:nvPr/>
        </p:nvGrpSpPr>
        <p:grpSpPr>
          <a:xfrm>
            <a:off x="8351817" y="5187983"/>
            <a:ext cx="1765027" cy="629766"/>
            <a:chOff x="593453" y="5425393"/>
            <a:chExt cx="1765027" cy="629766"/>
          </a:xfrm>
        </p:grpSpPr>
        <p:pic>
          <p:nvPicPr>
            <p:cNvPr id="3" name="Graphic 2">
              <a:extLst>
                <a:ext uri="{FF2B5EF4-FFF2-40B4-BE49-F238E27FC236}">
                  <a16:creationId xmlns:a16="http://schemas.microsoft.com/office/drawing/2014/main" id="{3C7A8880-D199-432F-A64A-9CC85A153A4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93453" y="5425397"/>
              <a:ext cx="476578" cy="629762"/>
            </a:xfrm>
            <a:prstGeom prst="rect">
              <a:avLst/>
            </a:prstGeom>
          </p:spPr>
        </p:pic>
        <p:pic>
          <p:nvPicPr>
            <p:cNvPr id="4" name="Graphic 3">
              <a:extLst>
                <a:ext uri="{FF2B5EF4-FFF2-40B4-BE49-F238E27FC236}">
                  <a16:creationId xmlns:a16="http://schemas.microsoft.com/office/drawing/2014/main" id="{C6FE68E9-6C1C-4DBD-9570-F9827A392B9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905360" y="5438952"/>
              <a:ext cx="453120" cy="598770"/>
            </a:xfrm>
            <a:prstGeom prst="rect">
              <a:avLst/>
            </a:prstGeom>
          </p:spPr>
        </p:pic>
        <p:pic>
          <p:nvPicPr>
            <p:cNvPr id="14" name="Graphic 13">
              <a:extLst>
                <a:ext uri="{FF2B5EF4-FFF2-40B4-BE49-F238E27FC236}">
                  <a16:creationId xmlns:a16="http://schemas.microsoft.com/office/drawing/2014/main" id="{5893D72C-0E31-443B-8C22-75310D74181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239413" y="5425393"/>
              <a:ext cx="469974" cy="629766"/>
            </a:xfrm>
            <a:prstGeom prst="rect">
              <a:avLst/>
            </a:prstGeom>
          </p:spPr>
        </p:pic>
      </p:grpSp>
      <p:sp>
        <p:nvSpPr>
          <p:cNvPr id="15" name="TextBox 14">
            <a:extLst>
              <a:ext uri="{FF2B5EF4-FFF2-40B4-BE49-F238E27FC236}">
                <a16:creationId xmlns:a16="http://schemas.microsoft.com/office/drawing/2014/main" id="{C7F1B659-5868-4341-A325-EE5F8A83F74D}"/>
              </a:ext>
            </a:extLst>
          </p:cNvPr>
          <p:cNvSpPr txBox="1"/>
          <p:nvPr/>
        </p:nvSpPr>
        <p:spPr>
          <a:xfrm>
            <a:off x="1109976" y="4805629"/>
            <a:ext cx="4116897" cy="1360372"/>
          </a:xfrm>
          <a:prstGeom prst="rect">
            <a:avLst/>
          </a:prstGeom>
          <a:noFill/>
        </p:spPr>
        <p:txBody>
          <a:bodyPr wrap="square" rtlCol="0">
            <a:spAutoFit/>
          </a:bodyPr>
          <a:lstStyle/>
          <a:p>
            <a:r>
              <a:rPr lang="en-US" sz="2000" b="1" dirty="0">
                <a:solidFill>
                  <a:srgbClr val="0078D7"/>
                </a:solidFill>
                <a:latin typeface="Segoe UI Semibold" charset="0"/>
                <a:cs typeface="Segoe UI Semibold" charset="0"/>
              </a:rPr>
              <a:t>High availability features</a:t>
            </a:r>
          </a:p>
          <a:p>
            <a:r>
              <a:rPr lang="en-US" sz="2000" b="1" dirty="0">
                <a:solidFill>
                  <a:srgbClr val="0078D7"/>
                </a:solidFill>
                <a:latin typeface="Segoe UI Semibold" charset="0"/>
                <a:cs typeface="Segoe UI Semibold" charset="0"/>
              </a:rPr>
              <a:t> </a:t>
            </a:r>
          </a:p>
          <a:p>
            <a:pPr indent="-285750">
              <a:lnSpc>
                <a:spcPct val="90000"/>
              </a:lnSpc>
              <a:spcAft>
                <a:spcPts val="600"/>
              </a:spcAft>
              <a:buFont typeface="Arial" panose="020B0604020202020204" pitchFamily="34" charset="0"/>
              <a:buChar char="•"/>
            </a:pPr>
            <a:r>
              <a:rPr lang="en-US" sz="1200" dirty="0">
                <a:solidFill>
                  <a:srgbClr val="0078D7"/>
                </a:solidFill>
                <a:latin typeface="Segoe UI"/>
              </a:rPr>
              <a:t>Automatic backups</a:t>
            </a:r>
          </a:p>
          <a:p>
            <a:pPr indent="-285750">
              <a:lnSpc>
                <a:spcPct val="90000"/>
              </a:lnSpc>
              <a:spcAft>
                <a:spcPts val="600"/>
              </a:spcAft>
              <a:buFont typeface="Arial" panose="020B0604020202020204" pitchFamily="34" charset="0"/>
              <a:buChar char="•"/>
            </a:pPr>
            <a:r>
              <a:rPr lang="en-US" sz="1200" dirty="0">
                <a:solidFill>
                  <a:srgbClr val="0078D7"/>
                </a:solidFill>
                <a:latin typeface="Segoe UI"/>
              </a:rPr>
              <a:t>Point in time restore with up to 35 days retention</a:t>
            </a:r>
          </a:p>
          <a:p>
            <a:pPr indent="-285750">
              <a:lnSpc>
                <a:spcPct val="90000"/>
              </a:lnSpc>
              <a:spcAft>
                <a:spcPts val="600"/>
              </a:spcAft>
              <a:buFont typeface="Arial" panose="020B0604020202020204" pitchFamily="34" charset="0"/>
              <a:buChar char="•"/>
            </a:pPr>
            <a:r>
              <a:rPr lang="en-US" sz="1200" dirty="0">
                <a:solidFill>
                  <a:srgbClr val="0078D7"/>
                </a:solidFill>
                <a:latin typeface="Segoe UI"/>
              </a:rPr>
              <a:t>Active Geo-Replication &amp; Failover Groups</a:t>
            </a:r>
          </a:p>
        </p:txBody>
      </p:sp>
      <p:cxnSp>
        <p:nvCxnSpPr>
          <p:cNvPr id="47" name="Straight Connector 46">
            <a:extLst>
              <a:ext uri="{FF2B5EF4-FFF2-40B4-BE49-F238E27FC236}">
                <a16:creationId xmlns:a16="http://schemas.microsoft.com/office/drawing/2014/main" id="{003338A5-8272-4434-A386-9E9C66B2CE75}"/>
              </a:ext>
            </a:extLst>
          </p:cNvPr>
          <p:cNvCxnSpPr>
            <a:cxnSpLocks/>
          </p:cNvCxnSpPr>
          <p:nvPr/>
        </p:nvCxnSpPr>
        <p:spPr>
          <a:xfrm>
            <a:off x="6095999" y="4798740"/>
            <a:ext cx="0" cy="1427925"/>
          </a:xfrm>
          <a:prstGeom prst="line">
            <a:avLst/>
          </a:prstGeom>
          <a:ln w="9525">
            <a:solidFill>
              <a:schemeClr val="tx2">
                <a:alpha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DF0A68C0-9343-4579-ADCD-597D0F893276}"/>
              </a:ext>
            </a:extLst>
          </p:cNvPr>
          <p:cNvSpPr txBox="1"/>
          <p:nvPr/>
        </p:nvSpPr>
        <p:spPr>
          <a:xfrm>
            <a:off x="44066" y="6515182"/>
            <a:ext cx="5136270" cy="276999"/>
          </a:xfrm>
          <a:prstGeom prst="rect">
            <a:avLst/>
          </a:prstGeom>
          <a:noFill/>
        </p:spPr>
        <p:txBody>
          <a:bodyPr wrap="square" rtlCol="0">
            <a:spAutoFit/>
          </a:bodyPr>
          <a:lstStyle/>
          <a:p>
            <a:r>
              <a:rPr lang="en-US" sz="1200" dirty="0">
                <a:solidFill>
                  <a:schemeClr val="bg1"/>
                </a:solidFill>
              </a:rPr>
              <a:t>Learn More @ </a:t>
            </a:r>
            <a:r>
              <a:rPr lang="en-US" sz="1200" dirty="0">
                <a:hlinkClick r:id="rId9"/>
              </a:rPr>
              <a:t>https://azure.microsoft.com/en-us/services/sql-database/</a:t>
            </a:r>
            <a:endParaRPr lang="en-US" sz="1200" dirty="0"/>
          </a:p>
        </p:txBody>
      </p:sp>
    </p:spTree>
    <p:extLst>
      <p:ext uri="{BB962C8B-B14F-4D97-AF65-F5344CB8AC3E}">
        <p14:creationId xmlns:p14="http://schemas.microsoft.com/office/powerpoint/2010/main" val="3168346559"/>
      </p:ext>
    </p:extLst>
  </p:cSld>
  <p:clrMapOvr>
    <a:masterClrMapping/>
  </p:clrMapOvr>
  <p:transition>
    <p:fade/>
  </p:transition>
</p:sld>
</file>

<file path=ppt/theme/theme1.xml><?xml version="1.0" encoding="utf-8"?>
<a:theme xmlns:a="http://schemas.openxmlformats.org/drawingml/2006/main" name="1_RetrospectVTI">
  <a:themeElements>
    <a:clrScheme name="Custom 37">
      <a:dk1>
        <a:srgbClr val="000000"/>
      </a:dk1>
      <a:lt1>
        <a:srgbClr val="FFFFFF"/>
      </a:lt1>
      <a:dk2>
        <a:srgbClr val="4A5356"/>
      </a:dk2>
      <a:lt2>
        <a:srgbClr val="E8E3CE"/>
      </a:lt2>
      <a:accent1>
        <a:srgbClr val="9BA8B7"/>
      </a:accent1>
      <a:accent2>
        <a:srgbClr val="E6A02E"/>
      </a:accent2>
      <a:accent3>
        <a:srgbClr val="BF6A3B"/>
      </a:accent3>
      <a:accent4>
        <a:srgbClr val="92987A"/>
      </a:accent4>
      <a:accent5>
        <a:srgbClr val="857659"/>
      </a:accent5>
      <a:accent6>
        <a:srgbClr val="A0988C"/>
      </a:accent6>
      <a:hlink>
        <a:srgbClr val="00B0F0"/>
      </a:hlink>
      <a:folHlink>
        <a:srgbClr val="738F97"/>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TWO.pptx" id="{769520F8-BFE5-4C8C-A7AA-375C025A91CE}" vid="{AEAFD717-D3C8-4034-8F7E-D5220B0CCEB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0F91C9C577F3242BB89A06691AA90F1" ma:contentTypeVersion="17" ma:contentTypeDescription="Create a new document." ma:contentTypeScope="" ma:versionID="2d48a1b4b02c5ff28f09253e2bc3d3d6">
  <xsd:schema xmlns:xsd="http://www.w3.org/2001/XMLSchema" xmlns:xs="http://www.w3.org/2001/XMLSchema" xmlns:p="http://schemas.microsoft.com/office/2006/metadata/properties" xmlns:ns1="http://schemas.microsoft.com/sharepoint/v3" xmlns:ns3="f6abfa70-0955-4b19-9b78-9d9017929102" xmlns:ns4="6fe5155b-98dc-467f-9c60-914055a37f8d" targetNamespace="http://schemas.microsoft.com/office/2006/metadata/properties" ma:root="true" ma:fieldsID="e16969fcef0a1a30e95f88372a8c2062" ns1:_="" ns3:_="" ns4:_="">
    <xsd:import namespace="http://schemas.microsoft.com/sharepoint/v3"/>
    <xsd:import namespace="f6abfa70-0955-4b19-9b78-9d9017929102"/>
    <xsd:import namespace="6fe5155b-98dc-467f-9c60-914055a37f8d"/>
    <xsd:element name="properties">
      <xsd:complexType>
        <xsd:sequence>
          <xsd:element name="documentManagement">
            <xsd:complexType>
              <xsd:all>
                <xsd:element ref="ns3:SharedWithUsers" minOccurs="0"/>
                <xsd:element ref="ns3:SharingHintHash" minOccurs="0"/>
                <xsd:element ref="ns3:SharedWithDetails" minOccurs="0"/>
                <xsd:element ref="ns1:_ip_UnifiedCompliancePolicyProperties" minOccurs="0"/>
                <xsd:element ref="ns1:_ip_UnifiedCompliancePolicyUIAction" minOccurs="0"/>
                <xsd:element ref="ns3:LastSharedByUser" minOccurs="0"/>
                <xsd:element ref="ns3:LastSharedByTime" minOccurs="0"/>
                <xsd:element ref="ns4:MediaServiceMetadata" minOccurs="0"/>
                <xsd:element ref="ns4:MediaServiceFastMetadata" minOccurs="0"/>
                <xsd:element ref="ns4:MediaServiceDateTaken" minOccurs="0"/>
                <xsd:element ref="ns4:MediaServiceAutoTags" minOccurs="0"/>
                <xsd:element ref="ns4:MediaServiceOCR" minOccurs="0"/>
                <xsd:element ref="ns4:MediaServiceLocation" minOccurs="0"/>
                <xsd:element ref="ns4:MediaServiceAutoKeyPoints" minOccurs="0"/>
                <xsd:element ref="ns4:MediaServiceKeyPoints" minOccurs="0"/>
                <xsd:element ref="ns4:MediaServiceGenerationTime" minOccurs="0"/>
                <xsd:element ref="ns4: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1" nillable="true" ma:displayName="Unified Compliance Policy Properties" ma:hidden="true" ma:internalName="_ip_UnifiedCompliancePolicyProperties">
      <xsd:simpleType>
        <xsd:restriction base="dms:Note"/>
      </xsd:simpleType>
    </xsd:element>
    <xsd:element name="_ip_UnifiedCompliancePolicyUIAction" ma:index="12"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6abfa70-0955-4b19-9b78-9d9017929102"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ingHintHash" ma:index="9" nillable="true" ma:displayName="Sharing Hint Hash" ma:internalName="SharingHintHash" ma:readOnly="true">
      <xsd:simpleType>
        <xsd:restriction base="dms:Text"/>
      </xsd:simpleType>
    </xsd:element>
    <xsd:element name="SharedWithDetails" ma:index="10" nillable="true" ma:displayName="Shared With Details" ma:internalName="SharedWithDetails" ma:readOnly="true">
      <xsd:simpleType>
        <xsd:restriction base="dms:Note">
          <xsd:maxLength value="255"/>
        </xsd:restriction>
      </xsd:simpleType>
    </xsd:element>
    <xsd:element name="LastSharedByUser" ma:index="13" nillable="true" ma:displayName="Last Shared By User" ma:description="" ma:internalName="LastSharedByUser" ma:readOnly="true">
      <xsd:simpleType>
        <xsd:restriction base="dms:Note">
          <xsd:maxLength value="255"/>
        </xsd:restriction>
      </xsd:simpleType>
    </xsd:element>
    <xsd:element name="LastSharedByTime" ma:index="14"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6fe5155b-98dc-467f-9c60-914055a37f8d" elementFormDefault="qualified">
    <xsd:import namespace="http://schemas.microsoft.com/office/2006/documentManagement/types"/>
    <xsd:import namespace="http://schemas.microsoft.com/office/infopath/2007/PartnerControls"/>
    <xsd:element name="MediaServiceMetadata" ma:index="15" nillable="true" ma:displayName="MediaServiceMetadata" ma:description="" ma:hidden="true" ma:internalName="MediaServiceMetadata" ma:readOnly="true">
      <xsd:simpleType>
        <xsd:restriction base="dms:Note"/>
      </xsd:simpleType>
    </xsd:element>
    <xsd:element name="MediaServiceFastMetadata" ma:index="16" nillable="true" ma:displayName="MediaServiceFastMetadata" ma:description="" ma:hidden="true" ma:internalName="MediaServiceFastMetadata" ma:readOnly="true">
      <xsd:simpleType>
        <xsd:restriction base="dms:Note"/>
      </xsd:simpleType>
    </xsd:element>
    <xsd:element name="MediaServiceDateTaken" ma:index="17" nillable="true" ma:displayName="MediaServiceDateTaken" ma:description="" ma:hidden="true" ma:internalName="MediaServiceDateTaken" ma:readOnly="true">
      <xsd:simpleType>
        <xsd:restriction base="dms:Text"/>
      </xsd:simpleType>
    </xsd:element>
    <xsd:element name="MediaServiceAutoTags" ma:index="18" nillable="true" ma:displayName="MediaServiceAutoTags" ma:description="" ma:internalName="MediaServiceAutoTags" ma:readOnly="true">
      <xsd:simpleType>
        <xsd:restriction base="dms:Text"/>
      </xsd:simpleType>
    </xsd:element>
    <xsd:element name="MediaServiceOCR" ma:index="19" nillable="true" ma:displayName="MediaServiceOCR" ma:description="" ma:internalName="MediaServiceOCR" ma:readOnly="true">
      <xsd:simpleType>
        <xsd:restriction base="dms:Note">
          <xsd:maxLength value="255"/>
        </xsd:restriction>
      </xsd:simpleType>
    </xsd:element>
    <xsd:element name="MediaServiceLocation" ma:index="20" nillable="true" ma:displayName="MediaServiceLocation" ma:description="" ma:internalName="MediaServiceLocation" ma:readOnly="true">
      <xsd:simpleType>
        <xsd:restriction base="dms:Text"/>
      </xsd:simpleType>
    </xsd:element>
    <xsd:element name="MediaServiceAutoKeyPoints" ma:index="21" nillable="true" ma:displayName="MediaServiceAutoKeyPoints" ma:hidden="true" ma:internalName="MediaServiceAutoKeyPoints" ma:readOnly="true">
      <xsd:simpleType>
        <xsd:restriction base="dms:Note"/>
      </xsd:simpleType>
    </xsd:element>
    <xsd:element name="MediaServiceKeyPoints" ma:index="22" nillable="true" ma:displayName="KeyPoints" ma:internalName="MediaServiceKeyPoints" ma:readOnly="false">
      <xsd:simpleType>
        <xsd:restriction base="dms:Note">
          <xsd:maxLength value="255"/>
        </xsd:restriction>
      </xsd:simpleType>
    </xsd:element>
    <xsd:element name="MediaServiceGenerationTime" ma:index="23" nillable="true" ma:displayName="MediaServiceGenerationTime" ma:hidden="true" ma:internalName="MediaServiceGenerationTime" ma:readOnly="true">
      <xsd:simpleType>
        <xsd:restriction base="dms:Text"/>
      </xsd:simpleType>
    </xsd:element>
    <xsd:element name="MediaServiceEventHashCode" ma:index="24"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MediaServiceKeyPoints xmlns="6fe5155b-98dc-467f-9c60-914055a37f8d"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3AC9BC0-D107-4C5E-8CF5-99CAF64F286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f6abfa70-0955-4b19-9b78-9d9017929102"/>
    <ds:schemaRef ds:uri="6fe5155b-98dc-467f-9c60-914055a37f8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27B3F84-5A9B-4D6C-8919-EC04090B0C00}">
  <ds:schemaRefs>
    <ds:schemaRef ds:uri="http://schemas.microsoft.com/office/2006/metadata/properties"/>
    <ds:schemaRef ds:uri="http://schemas.microsoft.com/office/infopath/2007/PartnerControls"/>
    <ds:schemaRef ds:uri="http://schemas.microsoft.com/sharepoint/v3"/>
    <ds:schemaRef ds:uri="6fe5155b-98dc-467f-9c60-914055a37f8d"/>
  </ds:schemaRefs>
</ds:datastoreItem>
</file>

<file path=customXml/itemProps3.xml><?xml version="1.0" encoding="utf-8"?>
<ds:datastoreItem xmlns:ds="http://schemas.openxmlformats.org/officeDocument/2006/customXml" ds:itemID="{C85BF8B5-7FFA-46A3-A535-6F0FBC8EE4E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0</TotalTime>
  <Words>5904</Words>
  <Application>Microsoft Office PowerPoint</Application>
  <PresentationFormat>Widescreen</PresentationFormat>
  <Paragraphs>784</Paragraphs>
  <Slides>49</Slides>
  <Notes>30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49</vt:i4>
      </vt:variant>
    </vt:vector>
  </HeadingPairs>
  <TitlesOfParts>
    <vt:vector size="60" baseType="lpstr">
      <vt:lpstr>Arial</vt:lpstr>
      <vt:lpstr>Bookman Old Style</vt:lpstr>
      <vt:lpstr>Calibri</vt:lpstr>
      <vt:lpstr>Consolas</vt:lpstr>
      <vt:lpstr>Franklin Gothic Book</vt:lpstr>
      <vt:lpstr>Segoe UI</vt:lpstr>
      <vt:lpstr>Segoe UI Light</vt:lpstr>
      <vt:lpstr>Segoe UI Semibold</vt:lpstr>
      <vt:lpstr>Segoe UI Semilight</vt:lpstr>
      <vt:lpstr>Symbol</vt:lpstr>
      <vt:lpstr>1_RetrospectVTI</vt:lpstr>
      <vt:lpstr>Reference Architecture Solution Demo</vt:lpstr>
      <vt:lpstr>The motivation for this initiative</vt:lpstr>
      <vt:lpstr>Series 1: Multi-region deployment &amp; disaster recovery on Azure</vt:lpstr>
      <vt:lpstr>Background:  Implementing HA vs DR in the cloud</vt:lpstr>
      <vt:lpstr>About this demo</vt:lpstr>
      <vt:lpstr>End of the section</vt:lpstr>
      <vt:lpstr>Video 2:  Crash Course into services &amp; tools for demo</vt:lpstr>
      <vt:lpstr>Azure App Service (Web App)</vt:lpstr>
      <vt:lpstr>PowerPoint Presentation</vt:lpstr>
      <vt:lpstr>Azure Traffic Manager</vt:lpstr>
      <vt:lpstr>Azure Traffic Manager is  a global / non-regional service</vt:lpstr>
      <vt:lpstr>Azure Event Hubs</vt:lpstr>
      <vt:lpstr>Azure Stream Analytics</vt:lpstr>
      <vt:lpstr>What is Azure Functions? An event-based, serverless compute experience that accelerates app development</vt:lpstr>
      <vt:lpstr>Azure Logic Apps</vt:lpstr>
      <vt:lpstr>PowerPoint Presentation</vt:lpstr>
      <vt:lpstr>Client tools</vt:lpstr>
      <vt:lpstr>End of the section</vt:lpstr>
      <vt:lpstr>Video 3:  Sample App and deployment on Azure</vt:lpstr>
      <vt:lpstr>Demo: database and resources in Azure</vt:lpstr>
      <vt:lpstr>Demo: app, api and resources in Azure</vt:lpstr>
      <vt:lpstr>End of the section</vt:lpstr>
      <vt:lpstr>Video 4:  Scenario 1 (All running fine)  Scenario 2 (Web A is down)</vt:lpstr>
      <vt:lpstr>Scenario 1: All working as expected</vt:lpstr>
      <vt:lpstr>Demo: Scenario 1</vt:lpstr>
      <vt:lpstr>Scenario 2: Web A is down</vt:lpstr>
      <vt:lpstr>Demo: Scenario 2</vt:lpstr>
      <vt:lpstr>GET ORDERS (GET) 10:27:20 =&gt; 10:27:46 = 26 sec</vt:lpstr>
      <vt:lpstr>GET ORDERS (GET) 11:17:16 =&gt; 11:18:16 = 1 mins</vt:lpstr>
      <vt:lpstr>End of the section</vt:lpstr>
      <vt:lpstr>Video 5: Database in Region A is down</vt:lpstr>
      <vt:lpstr>SQL Database Failover Group</vt:lpstr>
      <vt:lpstr>Scenario 3:  DB A is down</vt:lpstr>
      <vt:lpstr>Scenario 3: DB A is down</vt:lpstr>
      <vt:lpstr>Demo: Scenario 3</vt:lpstr>
      <vt:lpstr>End of the section</vt:lpstr>
      <vt:lpstr>Video 6: setup for Scenario 4</vt:lpstr>
      <vt:lpstr>Scenario 4:  Entire region A is down</vt:lpstr>
      <vt:lpstr>Fine-tuning the original architecture</vt:lpstr>
      <vt:lpstr>Raising database failover when the primary endpoint in Traffic Manager is detected down</vt:lpstr>
      <vt:lpstr>Video 7: actual demo of Scenario 4</vt:lpstr>
      <vt:lpstr>Scenario 4.1: Region A is down (Auto Failover)</vt:lpstr>
      <vt:lpstr>Demo: Scenario 4.1</vt:lpstr>
      <vt:lpstr>GET ORDERS (GET) 08:32:33 =&gt; 08:33:01 = about 1.5 mins</vt:lpstr>
      <vt:lpstr>ADD ORDER (POST) 08:40:29 =&gt; 08:41:33 = almost 2 min</vt:lpstr>
      <vt:lpstr>Scenario 4.2: Region A is down (Email approval)</vt:lpstr>
      <vt:lpstr>Demo: Scenario 4.2</vt:lpstr>
      <vt:lpstr>End of the section</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2020-07-07T02:56:12Z</dcterms:created>
  <dcterms:modified xsi:type="dcterms:W3CDTF">2020-08-04T07:27:32Z</dcterms:modified>
</cp:coreProperties>
</file>